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4" r:id="rId2"/>
  </p:sldMasterIdLst>
  <p:notesMasterIdLst>
    <p:notesMasterId r:id="rId39"/>
  </p:notesMasterIdLst>
  <p:handoutMasterIdLst>
    <p:handoutMasterId r:id="rId40"/>
  </p:handoutMasterIdLst>
  <p:sldIdLst>
    <p:sldId id="324" r:id="rId3"/>
    <p:sldId id="664" r:id="rId4"/>
    <p:sldId id="950" r:id="rId5"/>
    <p:sldId id="938" r:id="rId6"/>
    <p:sldId id="939" r:id="rId7"/>
    <p:sldId id="940" r:id="rId8"/>
    <p:sldId id="941" r:id="rId9"/>
    <p:sldId id="645" r:id="rId10"/>
    <p:sldId id="635" r:id="rId11"/>
    <p:sldId id="630" r:id="rId12"/>
    <p:sldId id="610" r:id="rId13"/>
    <p:sldId id="650" r:id="rId14"/>
    <p:sldId id="663" r:id="rId15"/>
    <p:sldId id="949" r:id="rId16"/>
    <p:sldId id="951" r:id="rId17"/>
    <p:sldId id="942" r:id="rId18"/>
    <p:sldId id="943" r:id="rId19"/>
    <p:sldId id="944" r:id="rId20"/>
    <p:sldId id="946" r:id="rId21"/>
    <p:sldId id="947" r:id="rId22"/>
    <p:sldId id="948" r:id="rId23"/>
    <p:sldId id="258" r:id="rId24"/>
    <p:sldId id="260" r:id="rId25"/>
    <p:sldId id="952" r:id="rId26"/>
    <p:sldId id="527" r:id="rId27"/>
    <p:sldId id="270" r:id="rId28"/>
    <p:sldId id="536" r:id="rId29"/>
    <p:sldId id="553" r:id="rId30"/>
    <p:sldId id="543" r:id="rId31"/>
    <p:sldId id="567" r:id="rId32"/>
    <p:sldId id="556" r:id="rId33"/>
    <p:sldId id="573" r:id="rId34"/>
    <p:sldId id="576" r:id="rId35"/>
    <p:sldId id="549" r:id="rId36"/>
    <p:sldId id="562" r:id="rId37"/>
    <p:sldId id="519" r:id="rId3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575"/>
    <a:srgbClr val="113F49"/>
    <a:srgbClr val="FFFFFF"/>
    <a:srgbClr val="AEA9CC"/>
    <a:srgbClr val="B6B3D9"/>
    <a:srgbClr val="4C7A8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 autoAdjust="0"/>
    <p:restoredTop sz="91340" autoAdjust="0"/>
  </p:normalViewPr>
  <p:slideViewPr>
    <p:cSldViewPr snapToGrid="0">
      <p:cViewPr varScale="1">
        <p:scale>
          <a:sx n="104" d="100"/>
          <a:sy n="104" d="100"/>
        </p:scale>
        <p:origin x="102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k:Documents:Forskning:Mx17:Mx_Analysis:Mx17_plo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k:Documents:Forskning:Mx17:Mx_Analysis:Mx17_plot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k:Documents:Forskning:Mx17:Mx_Analysis:Mx17_plot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k:Documents:Forskning:Mx17:Mx_Analysis:Mx17_plot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k:Documents:Forskning:Mx17:Mx_Analysis:Mx17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rengøring!$B$61</c:f>
              <c:strCache>
                <c:ptCount val="1"/>
                <c:pt idx="0">
                  <c:v>elever per toilet</c:v>
                </c:pt>
              </c:strCache>
            </c:strRef>
          </c:tx>
          <c:invertIfNegative val="0"/>
          <c:cat>
            <c:strRef>
              <c:f>rengøring!$A$62:$A$66</c:f>
              <c:strCache>
                <c:ptCount val="5"/>
                <c:pt idx="0">
                  <c:v>RH</c:v>
                </c:pt>
                <c:pt idx="1">
                  <c:v>RM</c:v>
                </c:pt>
                <c:pt idx="2">
                  <c:v>RN</c:v>
                </c:pt>
                <c:pt idx="3">
                  <c:v>RSj</c:v>
                </c:pt>
                <c:pt idx="4">
                  <c:v>Rsyd</c:v>
                </c:pt>
              </c:strCache>
            </c:strRef>
          </c:cat>
          <c:val>
            <c:numRef>
              <c:f>rengøring!$B$62:$B$66</c:f>
              <c:numCache>
                <c:formatCode>General</c:formatCode>
                <c:ptCount val="5"/>
                <c:pt idx="0">
                  <c:v>24.987300000000001</c:v>
                </c:pt>
                <c:pt idx="1">
                  <c:v>22.133299999999998</c:v>
                </c:pt>
                <c:pt idx="2">
                  <c:v>19.791699999999999</c:v>
                </c:pt>
                <c:pt idx="3">
                  <c:v>19.123200000000001</c:v>
                </c:pt>
                <c:pt idx="4">
                  <c:v>16.954599999999999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5-D24B-A9FD-ED1951D72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765608"/>
        <c:axId val="2125762616"/>
      </c:barChart>
      <c:catAx>
        <c:axId val="2125765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762616"/>
        <c:crosses val="autoZero"/>
        <c:auto val="1"/>
        <c:lblAlgn val="ctr"/>
        <c:lblOffset val="100"/>
        <c:noMultiLvlLbl val="0"/>
      </c:catAx>
      <c:valAx>
        <c:axId val="2125762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765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Toileter!$B$2</c:f>
              <c:strCache>
                <c:ptCount val="1"/>
                <c:pt idx="0">
                  <c:v>Drenge</c:v>
                </c:pt>
              </c:strCache>
            </c:strRef>
          </c:tx>
          <c:invertIfNegative val="0"/>
          <c:cat>
            <c:strRef>
              <c:f>Toileter!$A$3:$A$6</c:f>
              <c:strCache>
                <c:ptCount val="4"/>
                <c:pt idx="0">
                  <c:v>meget utilfreds</c:v>
                </c:pt>
                <c:pt idx="1">
                  <c:v>utilfreds</c:v>
                </c:pt>
                <c:pt idx="2">
                  <c:v>tilfreds</c:v>
                </c:pt>
                <c:pt idx="3">
                  <c:v>meget tilfreds</c:v>
                </c:pt>
              </c:strCache>
            </c:strRef>
          </c:cat>
          <c:val>
            <c:numRef>
              <c:f>Toileter!$B$3:$B$6</c:f>
              <c:numCache>
                <c:formatCode>General</c:formatCode>
                <c:ptCount val="4"/>
                <c:pt idx="0">
                  <c:v>18.8</c:v>
                </c:pt>
                <c:pt idx="1">
                  <c:v>40.6</c:v>
                </c:pt>
                <c:pt idx="2">
                  <c:v>34.799999999999997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5-C142-B9DA-BEE262FEECB7}"/>
            </c:ext>
          </c:extLst>
        </c:ser>
        <c:ser>
          <c:idx val="1"/>
          <c:order val="1"/>
          <c:tx>
            <c:strRef>
              <c:f>Toileter!$C$2</c:f>
              <c:strCache>
                <c:ptCount val="1"/>
                <c:pt idx="0">
                  <c:v>Piger</c:v>
                </c:pt>
              </c:strCache>
            </c:strRef>
          </c:tx>
          <c:invertIfNegative val="0"/>
          <c:cat>
            <c:strRef>
              <c:f>Toileter!$A$3:$A$6</c:f>
              <c:strCache>
                <c:ptCount val="4"/>
                <c:pt idx="0">
                  <c:v>meget utilfreds</c:v>
                </c:pt>
                <c:pt idx="1">
                  <c:v>utilfreds</c:v>
                </c:pt>
                <c:pt idx="2">
                  <c:v>tilfreds</c:v>
                </c:pt>
                <c:pt idx="3">
                  <c:v>meget tilfreds</c:v>
                </c:pt>
              </c:strCache>
            </c:strRef>
          </c:cat>
          <c:val>
            <c:numRef>
              <c:f>Toileter!$C$3:$C$6</c:f>
              <c:numCache>
                <c:formatCode>General</c:formatCode>
                <c:ptCount val="4"/>
                <c:pt idx="0">
                  <c:v>9</c:v>
                </c:pt>
                <c:pt idx="1">
                  <c:v>41.1</c:v>
                </c:pt>
                <c:pt idx="2">
                  <c:v>44.4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5-C142-B9DA-BEE262FEE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704968"/>
        <c:axId val="2125701944"/>
      </c:barChart>
      <c:catAx>
        <c:axId val="2125704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701944"/>
        <c:crosses val="autoZero"/>
        <c:auto val="1"/>
        <c:lblAlgn val="ctr"/>
        <c:lblOffset val="100"/>
        <c:noMultiLvlLbl val="0"/>
      </c:catAx>
      <c:valAx>
        <c:axId val="212570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704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Toileter!$B$24</c:f>
              <c:strCache>
                <c:ptCount val="1"/>
                <c:pt idx="0">
                  <c:v>Drenge</c:v>
                </c:pt>
              </c:strCache>
            </c:strRef>
          </c:tx>
          <c:invertIfNegative val="0"/>
          <c:cat>
            <c:strRef>
              <c:f>Toileter!$A$25:$A$28</c:f>
              <c:strCache>
                <c:ptCount val="4"/>
                <c:pt idx="0">
                  <c:v>aldrig</c:v>
                </c:pt>
                <c:pt idx="1">
                  <c:v>nogle gange</c:v>
                </c:pt>
                <c:pt idx="2">
                  <c:v>det meste af tiden</c:v>
                </c:pt>
                <c:pt idx="3">
                  <c:v>altid</c:v>
                </c:pt>
              </c:strCache>
            </c:strRef>
          </c:cat>
          <c:val>
            <c:numRef>
              <c:f>Toileter!$B$25:$B$28</c:f>
              <c:numCache>
                <c:formatCode>General</c:formatCode>
                <c:ptCount val="4"/>
                <c:pt idx="0">
                  <c:v>22.2</c:v>
                </c:pt>
                <c:pt idx="1">
                  <c:v>48.8</c:v>
                </c:pt>
                <c:pt idx="2">
                  <c:v>25.3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0-E649-9038-185CA8D7FD7C}"/>
            </c:ext>
          </c:extLst>
        </c:ser>
        <c:ser>
          <c:idx val="1"/>
          <c:order val="1"/>
          <c:tx>
            <c:strRef>
              <c:f>Toileter!$C$24</c:f>
              <c:strCache>
                <c:ptCount val="1"/>
                <c:pt idx="0">
                  <c:v>Piger</c:v>
                </c:pt>
              </c:strCache>
            </c:strRef>
          </c:tx>
          <c:invertIfNegative val="0"/>
          <c:cat>
            <c:strRef>
              <c:f>Toileter!$A$25:$A$28</c:f>
              <c:strCache>
                <c:ptCount val="4"/>
                <c:pt idx="0">
                  <c:v>aldrig</c:v>
                </c:pt>
                <c:pt idx="1">
                  <c:v>nogle gange</c:v>
                </c:pt>
                <c:pt idx="2">
                  <c:v>det meste af tiden</c:v>
                </c:pt>
                <c:pt idx="3">
                  <c:v>altid</c:v>
                </c:pt>
              </c:strCache>
            </c:strRef>
          </c:cat>
          <c:val>
            <c:numRef>
              <c:f>Toileter!$C$25:$C$28</c:f>
              <c:numCache>
                <c:formatCode>General</c:formatCode>
                <c:ptCount val="4"/>
                <c:pt idx="0">
                  <c:v>12.9</c:v>
                </c:pt>
                <c:pt idx="1">
                  <c:v>50.1</c:v>
                </c:pt>
                <c:pt idx="2">
                  <c:v>32.799999999999997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0-E649-9038-185CA8D7F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802264"/>
        <c:axId val="2071805272"/>
      </c:barChart>
      <c:catAx>
        <c:axId val="2071802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71805272"/>
        <c:crosses val="autoZero"/>
        <c:auto val="1"/>
        <c:lblAlgn val="ctr"/>
        <c:lblOffset val="100"/>
        <c:noMultiLvlLbl val="0"/>
      </c:catAx>
      <c:valAx>
        <c:axId val="2071805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71802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Toileter!$M$2</c:f>
              <c:strCache>
                <c:ptCount val="1"/>
                <c:pt idx="0">
                  <c:v>Drenge</c:v>
                </c:pt>
              </c:strCache>
            </c:strRef>
          </c:tx>
          <c:invertIfNegative val="0"/>
          <c:cat>
            <c:strRef>
              <c:f>Toileter!$L$3:$L$6</c:f>
              <c:strCache>
                <c:ptCount val="4"/>
                <c:pt idx="0">
                  <c:v>aldrig</c:v>
                </c:pt>
                <c:pt idx="1">
                  <c:v>sjældent</c:v>
                </c:pt>
                <c:pt idx="2">
                  <c:v>for det meste</c:v>
                </c:pt>
                <c:pt idx="3">
                  <c:v>altid</c:v>
                </c:pt>
              </c:strCache>
            </c:strRef>
          </c:cat>
          <c:val>
            <c:numRef>
              <c:f>Toileter!$M$3:$M$6</c:f>
              <c:numCache>
                <c:formatCode>0.00%</c:formatCode>
                <c:ptCount val="4"/>
                <c:pt idx="0" formatCode="0%">
                  <c:v>0.32</c:v>
                </c:pt>
                <c:pt idx="1">
                  <c:v>0.45200000000000001</c:v>
                </c:pt>
                <c:pt idx="2" formatCode="0%">
                  <c:v>0.19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8-6E4D-B1BC-430474A0B67D}"/>
            </c:ext>
          </c:extLst>
        </c:ser>
        <c:ser>
          <c:idx val="1"/>
          <c:order val="1"/>
          <c:tx>
            <c:strRef>
              <c:f>Toileter!$N$2</c:f>
              <c:strCache>
                <c:ptCount val="1"/>
                <c:pt idx="0">
                  <c:v>Piger</c:v>
                </c:pt>
              </c:strCache>
            </c:strRef>
          </c:tx>
          <c:invertIfNegative val="0"/>
          <c:cat>
            <c:strRef>
              <c:f>Toileter!$L$3:$L$6</c:f>
              <c:strCache>
                <c:ptCount val="4"/>
                <c:pt idx="0">
                  <c:v>aldrig</c:v>
                </c:pt>
                <c:pt idx="1">
                  <c:v>sjældent</c:v>
                </c:pt>
                <c:pt idx="2">
                  <c:v>for det meste</c:v>
                </c:pt>
                <c:pt idx="3">
                  <c:v>altid</c:v>
                </c:pt>
              </c:strCache>
            </c:strRef>
          </c:cat>
          <c:val>
            <c:numRef>
              <c:f>Toileter!$N$3:$N$6</c:f>
              <c:numCache>
                <c:formatCode>0.00%</c:formatCode>
                <c:ptCount val="4"/>
                <c:pt idx="0" formatCode="0%">
                  <c:v>0.24</c:v>
                </c:pt>
                <c:pt idx="1">
                  <c:v>0.47899999999999998</c:v>
                </c:pt>
                <c:pt idx="2">
                  <c:v>0.23599999999999999</c:v>
                </c:pt>
                <c:pt idx="3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8-6E4D-B1BC-430474A0B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608680"/>
        <c:axId val="2125605656"/>
      </c:barChart>
      <c:catAx>
        <c:axId val="2125608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605656"/>
        <c:crosses val="autoZero"/>
        <c:auto val="1"/>
        <c:lblAlgn val="ctr"/>
        <c:lblOffset val="100"/>
        <c:noMultiLvlLbl val="0"/>
      </c:catAx>
      <c:valAx>
        <c:axId val="2125605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56086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Toileter!$A$264:$A$268</c:f>
              <c:strCache>
                <c:ptCount val="5"/>
                <c:pt idx="0">
                  <c:v>En drikkedunke</c:v>
                </c:pt>
                <c:pt idx="1">
                  <c:v>to drikkedunke</c:v>
                </c:pt>
                <c:pt idx="2">
                  <c:v>Tre drikkedunke</c:v>
                </c:pt>
                <c:pt idx="3">
                  <c:v>Flere end tre</c:v>
                </c:pt>
                <c:pt idx="4">
                  <c:v>Ved ikke</c:v>
                </c:pt>
              </c:strCache>
            </c:strRef>
          </c:cat>
          <c:val>
            <c:numRef>
              <c:f>Toileter!$B$264:$B$268</c:f>
              <c:numCache>
                <c:formatCode>General</c:formatCode>
                <c:ptCount val="5"/>
                <c:pt idx="0">
                  <c:v>21.4</c:v>
                </c:pt>
                <c:pt idx="1">
                  <c:v>23.4</c:v>
                </c:pt>
                <c:pt idx="2">
                  <c:v>16</c:v>
                </c:pt>
                <c:pt idx="3">
                  <c:v>12</c:v>
                </c:pt>
                <c:pt idx="4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6-3948-9F28-A4FD2ED12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030472"/>
        <c:axId val="2127033496"/>
      </c:barChart>
      <c:catAx>
        <c:axId val="212703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7033496"/>
        <c:crosses val="autoZero"/>
        <c:auto val="1"/>
        <c:lblAlgn val="ctr"/>
        <c:lblOffset val="100"/>
        <c:noMultiLvlLbl val="0"/>
      </c:catAx>
      <c:valAx>
        <c:axId val="2127033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703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48375-7E0D-49E0-8964-C2C942AD7D7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78C4F74-0FD2-4CD6-866A-EC6853FE41D8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b="0" i="0" noProof="0" dirty="0">
              <a:latin typeface="Calibri" pitchFamily="34" charset="0"/>
              <a:cs typeface="Calibri" pitchFamily="34" charset="0"/>
            </a:rPr>
            <a:t>1. Afføringsinkontinens</a:t>
          </a:r>
          <a:endParaRPr lang="da-DK" noProof="0" dirty="0"/>
        </a:p>
      </dgm:t>
    </dgm:pt>
    <dgm:pt modelId="{D29B5D4B-2D42-4CAC-B760-9F1E845D5AE1}" type="parTrans" cxnId="{D0BBB5DD-8CDB-4B17-AE9B-FBC265BD819F}">
      <dgm:prSet/>
      <dgm:spPr/>
      <dgm:t>
        <a:bodyPr/>
        <a:lstStyle/>
        <a:p>
          <a:endParaRPr lang="da-DK"/>
        </a:p>
      </dgm:t>
    </dgm:pt>
    <dgm:pt modelId="{B4F2CDFE-B1BB-44E5-AA3C-D91EE28BB944}" type="sibTrans" cxnId="{D0BBB5DD-8CDB-4B17-AE9B-FBC265BD819F}">
      <dgm:prSet/>
      <dgm:spPr/>
      <dgm:t>
        <a:bodyPr/>
        <a:lstStyle/>
        <a:p>
          <a:endParaRPr lang="da-DK"/>
        </a:p>
      </dgm:t>
    </dgm:pt>
    <dgm:pt modelId="{D52A6E62-DC09-4C43-9EA3-5080DEB308FE}">
      <dgm:prSet phldrT="[Teks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da-DK" b="0" i="0" noProof="0" dirty="0">
              <a:latin typeface="Calibri" pitchFamily="34" charset="0"/>
              <a:cs typeface="Calibri" pitchFamily="34" charset="0"/>
            </a:rPr>
            <a:t>2. Daginkontinens</a:t>
          </a:r>
          <a:endParaRPr lang="da-DK" noProof="0" dirty="0"/>
        </a:p>
      </dgm:t>
    </dgm:pt>
    <dgm:pt modelId="{2B4DAEB1-EDA6-4045-81A3-22950C3683EF}" type="parTrans" cxnId="{BD38B90B-AFC2-42C7-94B0-CC2ED5C30149}">
      <dgm:prSet/>
      <dgm:spPr/>
      <dgm:t>
        <a:bodyPr/>
        <a:lstStyle/>
        <a:p>
          <a:endParaRPr lang="da-DK"/>
        </a:p>
      </dgm:t>
    </dgm:pt>
    <dgm:pt modelId="{7172C5BF-750F-4124-AA5E-3C01A94F2436}" type="sibTrans" cxnId="{BD38B90B-AFC2-42C7-94B0-CC2ED5C30149}">
      <dgm:prSet/>
      <dgm:spPr/>
      <dgm:t>
        <a:bodyPr/>
        <a:lstStyle/>
        <a:p>
          <a:endParaRPr lang="da-DK"/>
        </a:p>
      </dgm:t>
    </dgm:pt>
    <dgm:pt modelId="{6AF620BB-7E3F-4084-BAF9-841731E98D8C}">
      <dgm:prSet phldrT="[Teks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da-DK" b="0" i="0" noProof="0" dirty="0">
              <a:latin typeface="Calibri" pitchFamily="34" charset="0"/>
              <a:cs typeface="Calibri" pitchFamily="34" charset="0"/>
            </a:rPr>
            <a:t>Sengevædning</a:t>
          </a:r>
          <a:endParaRPr lang="da-DK" noProof="0" dirty="0"/>
        </a:p>
      </dgm:t>
    </dgm:pt>
    <dgm:pt modelId="{877FB438-5821-4CCE-B08F-4AA8F4E3017B}" type="parTrans" cxnId="{4107B7DF-64ED-4E13-99BF-9D14887DEB57}">
      <dgm:prSet/>
      <dgm:spPr/>
      <dgm:t>
        <a:bodyPr/>
        <a:lstStyle/>
        <a:p>
          <a:endParaRPr lang="da-DK"/>
        </a:p>
      </dgm:t>
    </dgm:pt>
    <dgm:pt modelId="{E63D9EFC-E8E8-4932-968A-729330709B31}" type="sibTrans" cxnId="{4107B7DF-64ED-4E13-99BF-9D14887DEB57}">
      <dgm:prSet/>
      <dgm:spPr/>
      <dgm:t>
        <a:bodyPr/>
        <a:lstStyle/>
        <a:p>
          <a:endParaRPr lang="da-DK"/>
        </a:p>
      </dgm:t>
    </dgm:pt>
    <dgm:pt modelId="{3AD5A64B-EDCD-49E8-92B8-1D3432C9721E}" type="pres">
      <dgm:prSet presAssocID="{24248375-7E0D-49E0-8964-C2C942AD7D7D}" presName="linearFlow" presStyleCnt="0">
        <dgm:presLayoutVars>
          <dgm:resizeHandles val="exact"/>
        </dgm:presLayoutVars>
      </dgm:prSet>
      <dgm:spPr/>
    </dgm:pt>
    <dgm:pt modelId="{9E6EE306-2FE6-4394-A7AA-B2DD840F62E3}" type="pres">
      <dgm:prSet presAssocID="{678C4F74-0FD2-4CD6-866A-EC6853FE41D8}" presName="node" presStyleLbl="node1" presStyleIdx="0" presStyleCnt="3" custScaleX="219659">
        <dgm:presLayoutVars>
          <dgm:bulletEnabled val="1"/>
        </dgm:presLayoutVars>
      </dgm:prSet>
      <dgm:spPr/>
    </dgm:pt>
    <dgm:pt modelId="{97476FA3-1B8B-46C9-B497-F0C2A54B2885}" type="pres">
      <dgm:prSet presAssocID="{B4F2CDFE-B1BB-44E5-AA3C-D91EE28BB944}" presName="sibTrans" presStyleLbl="sibTrans2D1" presStyleIdx="0" presStyleCnt="2"/>
      <dgm:spPr/>
    </dgm:pt>
    <dgm:pt modelId="{9AA3227C-EF9E-4709-AFFA-4C33519B2ADC}" type="pres">
      <dgm:prSet presAssocID="{B4F2CDFE-B1BB-44E5-AA3C-D91EE28BB944}" presName="connectorText" presStyleLbl="sibTrans2D1" presStyleIdx="0" presStyleCnt="2"/>
      <dgm:spPr/>
    </dgm:pt>
    <dgm:pt modelId="{19253FC8-E45B-4691-8848-F448F62F6FFB}" type="pres">
      <dgm:prSet presAssocID="{D52A6E62-DC09-4C43-9EA3-5080DEB308FE}" presName="node" presStyleLbl="node1" presStyleIdx="1" presStyleCnt="3" custScaleX="219659">
        <dgm:presLayoutVars>
          <dgm:bulletEnabled val="1"/>
        </dgm:presLayoutVars>
      </dgm:prSet>
      <dgm:spPr/>
    </dgm:pt>
    <dgm:pt modelId="{E2FDEB8C-71F6-4DD8-9447-7BB188A12295}" type="pres">
      <dgm:prSet presAssocID="{7172C5BF-750F-4124-AA5E-3C01A94F2436}" presName="sibTrans" presStyleLbl="sibTrans2D1" presStyleIdx="1" presStyleCnt="2"/>
      <dgm:spPr/>
    </dgm:pt>
    <dgm:pt modelId="{4157DC8F-8C23-4491-AA90-F2F802BBE1D2}" type="pres">
      <dgm:prSet presAssocID="{7172C5BF-750F-4124-AA5E-3C01A94F2436}" presName="connectorText" presStyleLbl="sibTrans2D1" presStyleIdx="1" presStyleCnt="2"/>
      <dgm:spPr/>
    </dgm:pt>
    <dgm:pt modelId="{8974AA9E-59BF-4726-933F-081265D44FA9}" type="pres">
      <dgm:prSet presAssocID="{6AF620BB-7E3F-4084-BAF9-841731E98D8C}" presName="node" presStyleLbl="node1" presStyleIdx="2" presStyleCnt="3" custScaleX="219659">
        <dgm:presLayoutVars>
          <dgm:bulletEnabled val="1"/>
        </dgm:presLayoutVars>
      </dgm:prSet>
      <dgm:spPr/>
    </dgm:pt>
  </dgm:ptLst>
  <dgm:cxnLst>
    <dgm:cxn modelId="{B1DAC806-EE5D-1D48-A976-914F536EEE2E}" type="presOf" srcId="{7172C5BF-750F-4124-AA5E-3C01A94F2436}" destId="{4157DC8F-8C23-4491-AA90-F2F802BBE1D2}" srcOrd="1" destOrd="0" presId="urn:microsoft.com/office/officeart/2005/8/layout/process2"/>
    <dgm:cxn modelId="{BD38B90B-AFC2-42C7-94B0-CC2ED5C30149}" srcId="{24248375-7E0D-49E0-8964-C2C942AD7D7D}" destId="{D52A6E62-DC09-4C43-9EA3-5080DEB308FE}" srcOrd="1" destOrd="0" parTransId="{2B4DAEB1-EDA6-4045-81A3-22950C3683EF}" sibTransId="{7172C5BF-750F-4124-AA5E-3C01A94F2436}"/>
    <dgm:cxn modelId="{31589375-5B09-C74F-92FB-E176A12F7FB5}" type="presOf" srcId="{D52A6E62-DC09-4C43-9EA3-5080DEB308FE}" destId="{19253FC8-E45B-4691-8848-F448F62F6FFB}" srcOrd="0" destOrd="0" presId="urn:microsoft.com/office/officeart/2005/8/layout/process2"/>
    <dgm:cxn modelId="{AAFEBC81-2C4A-974F-8B95-3E1CA64C8B25}" type="presOf" srcId="{B4F2CDFE-B1BB-44E5-AA3C-D91EE28BB944}" destId="{97476FA3-1B8B-46C9-B497-F0C2A54B2885}" srcOrd="0" destOrd="0" presId="urn:microsoft.com/office/officeart/2005/8/layout/process2"/>
    <dgm:cxn modelId="{E137579F-0DDB-A44D-8B1E-B3470F831AF8}" type="presOf" srcId="{B4F2CDFE-B1BB-44E5-AA3C-D91EE28BB944}" destId="{9AA3227C-EF9E-4709-AFFA-4C33519B2ADC}" srcOrd="1" destOrd="0" presId="urn:microsoft.com/office/officeart/2005/8/layout/process2"/>
    <dgm:cxn modelId="{3DDC49A9-2A7D-D44B-8959-982494AFA069}" type="presOf" srcId="{678C4F74-0FD2-4CD6-866A-EC6853FE41D8}" destId="{9E6EE306-2FE6-4394-A7AA-B2DD840F62E3}" srcOrd="0" destOrd="0" presId="urn:microsoft.com/office/officeart/2005/8/layout/process2"/>
    <dgm:cxn modelId="{8516B7AB-39C2-6D4D-847D-F0E82F6E0C31}" type="presOf" srcId="{7172C5BF-750F-4124-AA5E-3C01A94F2436}" destId="{E2FDEB8C-71F6-4DD8-9447-7BB188A12295}" srcOrd="0" destOrd="0" presId="urn:microsoft.com/office/officeart/2005/8/layout/process2"/>
    <dgm:cxn modelId="{D0BBB5DD-8CDB-4B17-AE9B-FBC265BD819F}" srcId="{24248375-7E0D-49E0-8964-C2C942AD7D7D}" destId="{678C4F74-0FD2-4CD6-866A-EC6853FE41D8}" srcOrd="0" destOrd="0" parTransId="{D29B5D4B-2D42-4CAC-B760-9F1E845D5AE1}" sibTransId="{B4F2CDFE-B1BB-44E5-AA3C-D91EE28BB944}"/>
    <dgm:cxn modelId="{4107B7DF-64ED-4E13-99BF-9D14887DEB57}" srcId="{24248375-7E0D-49E0-8964-C2C942AD7D7D}" destId="{6AF620BB-7E3F-4084-BAF9-841731E98D8C}" srcOrd="2" destOrd="0" parTransId="{877FB438-5821-4CCE-B08F-4AA8F4E3017B}" sibTransId="{E63D9EFC-E8E8-4932-968A-729330709B31}"/>
    <dgm:cxn modelId="{77944CED-69A4-F34C-8E1D-0F49D37E5F08}" type="presOf" srcId="{6AF620BB-7E3F-4084-BAF9-841731E98D8C}" destId="{8974AA9E-59BF-4726-933F-081265D44FA9}" srcOrd="0" destOrd="0" presId="urn:microsoft.com/office/officeart/2005/8/layout/process2"/>
    <dgm:cxn modelId="{5CBC44F8-0119-0B43-A339-2D472CDC731F}" type="presOf" srcId="{24248375-7E0D-49E0-8964-C2C942AD7D7D}" destId="{3AD5A64B-EDCD-49E8-92B8-1D3432C9721E}" srcOrd="0" destOrd="0" presId="urn:microsoft.com/office/officeart/2005/8/layout/process2"/>
    <dgm:cxn modelId="{59DDFF3E-5372-9849-9D0E-49129F5C990E}" type="presParOf" srcId="{3AD5A64B-EDCD-49E8-92B8-1D3432C9721E}" destId="{9E6EE306-2FE6-4394-A7AA-B2DD840F62E3}" srcOrd="0" destOrd="0" presId="urn:microsoft.com/office/officeart/2005/8/layout/process2"/>
    <dgm:cxn modelId="{B5C6800F-70DF-2E4B-B67D-C2EBF3BAAD85}" type="presParOf" srcId="{3AD5A64B-EDCD-49E8-92B8-1D3432C9721E}" destId="{97476FA3-1B8B-46C9-B497-F0C2A54B2885}" srcOrd="1" destOrd="0" presId="urn:microsoft.com/office/officeart/2005/8/layout/process2"/>
    <dgm:cxn modelId="{28B08A8C-E34F-AA4E-A5BF-6ABA8BA31D72}" type="presParOf" srcId="{97476FA3-1B8B-46C9-B497-F0C2A54B2885}" destId="{9AA3227C-EF9E-4709-AFFA-4C33519B2ADC}" srcOrd="0" destOrd="0" presId="urn:microsoft.com/office/officeart/2005/8/layout/process2"/>
    <dgm:cxn modelId="{C508FFA2-F568-7148-9DD4-9504FDC9C48A}" type="presParOf" srcId="{3AD5A64B-EDCD-49E8-92B8-1D3432C9721E}" destId="{19253FC8-E45B-4691-8848-F448F62F6FFB}" srcOrd="2" destOrd="0" presId="urn:microsoft.com/office/officeart/2005/8/layout/process2"/>
    <dgm:cxn modelId="{913E60E6-EC08-1545-875A-16869DB237F6}" type="presParOf" srcId="{3AD5A64B-EDCD-49E8-92B8-1D3432C9721E}" destId="{E2FDEB8C-71F6-4DD8-9447-7BB188A12295}" srcOrd="3" destOrd="0" presId="urn:microsoft.com/office/officeart/2005/8/layout/process2"/>
    <dgm:cxn modelId="{619B6B79-DC5D-C246-AD07-0009EC631852}" type="presParOf" srcId="{E2FDEB8C-71F6-4DD8-9447-7BB188A12295}" destId="{4157DC8F-8C23-4491-AA90-F2F802BBE1D2}" srcOrd="0" destOrd="0" presId="urn:microsoft.com/office/officeart/2005/8/layout/process2"/>
    <dgm:cxn modelId="{FD8BCD98-373E-B745-BD4B-E8ED345CACCA}" type="presParOf" srcId="{3AD5A64B-EDCD-49E8-92B8-1D3432C9721E}" destId="{8974AA9E-59BF-4726-933F-081265D44FA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EE306-2FE6-4394-A7AA-B2DD840F62E3}">
      <dsp:nvSpPr>
        <dsp:cNvPr id="0" name=""/>
        <dsp:cNvSpPr/>
      </dsp:nvSpPr>
      <dsp:spPr>
        <a:xfrm>
          <a:off x="1039438" y="0"/>
          <a:ext cx="4017123" cy="101600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0" i="0" kern="1200" noProof="0" dirty="0">
              <a:latin typeface="Calibri" pitchFamily="34" charset="0"/>
              <a:cs typeface="Calibri" pitchFamily="34" charset="0"/>
            </a:rPr>
            <a:t>1. Afføringsinkontinens</a:t>
          </a:r>
          <a:endParaRPr lang="da-DK" sz="2400" kern="1200" noProof="0" dirty="0"/>
        </a:p>
      </dsp:txBody>
      <dsp:txXfrm>
        <a:off x="1069196" y="29758"/>
        <a:ext cx="3957607" cy="956484"/>
      </dsp:txXfrm>
    </dsp:sp>
    <dsp:sp modelId="{97476FA3-1B8B-46C9-B497-F0C2A54B2885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/>
        </a:p>
      </dsp:txBody>
      <dsp:txXfrm rot="-5400000">
        <a:off x="2910840" y="1079499"/>
        <a:ext cx="274320" cy="266699"/>
      </dsp:txXfrm>
    </dsp:sp>
    <dsp:sp modelId="{19253FC8-E45B-4691-8848-F448F62F6FFB}">
      <dsp:nvSpPr>
        <dsp:cNvPr id="0" name=""/>
        <dsp:cNvSpPr/>
      </dsp:nvSpPr>
      <dsp:spPr>
        <a:xfrm>
          <a:off x="1039438" y="1523999"/>
          <a:ext cx="4017123" cy="1016000"/>
        </a:xfrm>
        <a:prstGeom prst="roundRect">
          <a:avLst>
            <a:gd name="adj" fmla="val 10000"/>
          </a:avLst>
        </a:prstGeom>
        <a:solidFill>
          <a:srgbClr val="FFC00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i="0" kern="1200" noProof="0" dirty="0">
              <a:latin typeface="Calibri" pitchFamily="34" charset="0"/>
              <a:cs typeface="Calibri" pitchFamily="34" charset="0"/>
            </a:rPr>
            <a:t>2. Daginkontinens</a:t>
          </a:r>
          <a:endParaRPr lang="da-DK" sz="2300" kern="1200" noProof="0" dirty="0"/>
        </a:p>
      </dsp:txBody>
      <dsp:txXfrm>
        <a:off x="1069196" y="1553757"/>
        <a:ext cx="3957607" cy="956484"/>
      </dsp:txXfrm>
    </dsp:sp>
    <dsp:sp modelId="{E2FDEB8C-71F6-4DD8-9447-7BB188A12295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/>
        </a:p>
      </dsp:txBody>
      <dsp:txXfrm rot="-5400000">
        <a:off x="2910840" y="2603499"/>
        <a:ext cx="274320" cy="266700"/>
      </dsp:txXfrm>
    </dsp:sp>
    <dsp:sp modelId="{8974AA9E-59BF-4726-933F-081265D44FA9}">
      <dsp:nvSpPr>
        <dsp:cNvPr id="0" name=""/>
        <dsp:cNvSpPr/>
      </dsp:nvSpPr>
      <dsp:spPr>
        <a:xfrm>
          <a:off x="1039438" y="3047999"/>
          <a:ext cx="4017123" cy="1016000"/>
        </a:xfrm>
        <a:prstGeom prst="roundRect">
          <a:avLst>
            <a:gd name="adj" fmla="val 10000"/>
          </a:avLst>
        </a:prstGeom>
        <a:solidFill>
          <a:srgbClr val="92D05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i="0" kern="1200" noProof="0" dirty="0">
              <a:latin typeface="Calibri" pitchFamily="34" charset="0"/>
              <a:cs typeface="Calibri" pitchFamily="34" charset="0"/>
            </a:rPr>
            <a:t>Sengevædning</a:t>
          </a:r>
          <a:endParaRPr lang="da-DK" sz="2300" kern="1200" noProof="0" dirty="0"/>
        </a:p>
      </dsp:txBody>
      <dsp:txXfrm>
        <a:off x="1069196" y="3077757"/>
        <a:ext cx="3957607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A08A-0D75-6D7A-5146-F3254385C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4F3B2-BD57-DB1E-658D-9CE4CE1ED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AF22-B0A9-054F-881B-3DB35EE62F17}" type="datetimeFigureOut">
              <a:rPr lang="en-DK" smtClean="0"/>
              <a:t>12/11/2025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695F5-8991-D4BB-36C8-F3EC1D020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2A16B-D801-3FF6-FD5C-5A25BFED99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D327-9B38-A649-85B9-25D828B753A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74716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FCBD-7863-4FBB-9DD6-B23781E8DE22}" type="datetimeFigureOut">
              <a:rPr lang="da-DK" smtClean="0"/>
              <a:t>12.11.2025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2CD6-6DE7-44EC-BAD0-992B80821F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29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82CD6-6DE7-44EC-BAD0-992B80821F9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84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4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53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2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noProof="0" dirty="0">
                <a:solidFill>
                  <a:srgbClr val="374151"/>
                </a:solidFill>
                <a:effectLst/>
                <a:latin typeface="Söhne"/>
              </a:rPr>
              <a:t>Thank you all for attending my PHD </a:t>
            </a:r>
            <a:r>
              <a:rPr lang="en-US" b="0" i="0" noProof="0" dirty="0" err="1">
                <a:solidFill>
                  <a:srgbClr val="374151"/>
                </a:solidFill>
                <a:effectLst/>
                <a:latin typeface="Söhne"/>
              </a:rPr>
              <a:t>defence</a:t>
            </a:r>
            <a:endParaRPr lang="en-US" b="0" i="0" noProof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b="0" i="0" noProof="0" dirty="0">
                <a:solidFill>
                  <a:srgbClr val="374151"/>
                </a:solidFill>
                <a:effectLst/>
                <a:latin typeface="Söhne"/>
              </a:rPr>
              <a:t>Especially the assessment </a:t>
            </a:r>
            <a:r>
              <a:rPr lang="en-US" b="0" i="0" noProof="0" dirty="0" err="1">
                <a:solidFill>
                  <a:srgbClr val="374151"/>
                </a:solidFill>
                <a:effectLst/>
                <a:latin typeface="Söhne"/>
              </a:rPr>
              <a:t>comittee</a:t>
            </a:r>
            <a:r>
              <a:rPr lang="en-US" b="0" i="0" noProof="0" dirty="0">
                <a:solidFill>
                  <a:srgbClr val="374151"/>
                </a:solidFill>
                <a:effectLst/>
                <a:latin typeface="Söhne"/>
              </a:rPr>
              <a:t>, I look forward to discussing sleep and neurocognitive function in childhood incontinence for the next couple of hours</a:t>
            </a:r>
          </a:p>
          <a:p>
            <a:pPr algn="l"/>
            <a:endParaRPr lang="en-US" b="0" i="0" noProof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Misconceptions and taboo have plagued CI, and it can often lead to bullying and social isolation and in some places unfortunately still also parental punishment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Mental health and </a:t>
            </a:r>
            <a:r>
              <a:rPr lang="en-US" noProof="0" dirty="0" err="1"/>
              <a:t>Qol</a:t>
            </a:r>
            <a:r>
              <a:rPr lang="en-US" noProof="0" dirty="0"/>
              <a:t> can affected in children with </a:t>
            </a:r>
            <a:r>
              <a:rPr lang="en-US" noProof="0" dirty="0" err="1"/>
              <a:t>incotntinence</a:t>
            </a:r>
            <a:r>
              <a:rPr lang="en-US" noProof="0" dirty="0"/>
              <a:t> and also even in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-KLIK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 some studies have shown improvement in QoL after treatment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17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incontinence also have a higher risk of having co-occurring mental disorders, with the most prevalent being ADHD where children struggle with hyperactivity and and sustained attention as core symptoms.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anxiety and depression have been associated with C.I. Furthermore adding to the burden, children with co-occurring MD have lower chance of successful treatment of incontinence.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 the larger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populationbased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have only had opportunity to base prevalence of MD on questionnaire data not actual clinical diagnoses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Neurocognitive function have been investigated in C.I</a:t>
            </a:r>
          </a:p>
          <a:p>
            <a:r>
              <a:rPr lang="en-US" noProof="0" dirty="0"/>
              <a:t>With studies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1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6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3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7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44DFF-62C0-2241-AC7A-DE3695D99D9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1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1B75CC9-6155-35FD-DB41-E7BEB96E3BD0}"/>
              </a:ext>
            </a:extLst>
          </p:cNvPr>
          <p:cNvSpPr/>
          <p:nvPr userDrawn="1"/>
        </p:nvSpPr>
        <p:spPr>
          <a:xfrm flipH="1">
            <a:off x="0" y="0"/>
            <a:ext cx="8601500" cy="6858000"/>
          </a:xfrm>
          <a:custGeom>
            <a:avLst/>
            <a:gdLst>
              <a:gd name="connsiteX0" fmla="*/ 8601500 w 8601500"/>
              <a:gd name="connsiteY0" fmla="*/ 0 h 6858000"/>
              <a:gd name="connsiteX1" fmla="*/ 1830738 w 8601500"/>
              <a:gd name="connsiteY1" fmla="*/ 0 h 6858000"/>
              <a:gd name="connsiteX2" fmla="*/ 1766687 w 8601500"/>
              <a:gd name="connsiteY2" fmla="*/ 111039 h 6858000"/>
              <a:gd name="connsiteX3" fmla="*/ 181678 w 8601500"/>
              <a:gd name="connsiteY3" fmla="*/ 2853796 h 6858000"/>
              <a:gd name="connsiteX4" fmla="*/ 157069 w 8601500"/>
              <a:gd name="connsiteY4" fmla="*/ 4104632 h 6858000"/>
              <a:gd name="connsiteX5" fmla="*/ 1745799 w 8601500"/>
              <a:gd name="connsiteY5" fmla="*/ 6858000 h 6858000"/>
              <a:gd name="connsiteX6" fmla="*/ 8601500 w 86015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500" h="6858000">
                <a:moveTo>
                  <a:pt x="8601500" y="0"/>
                </a:moveTo>
                <a:lnTo>
                  <a:pt x="1830738" y="0"/>
                </a:lnTo>
                <a:lnTo>
                  <a:pt x="1766687" y="111039"/>
                </a:lnTo>
                <a:cubicBezTo>
                  <a:pt x="1097324" y="1271316"/>
                  <a:pt x="200283" y="2823985"/>
                  <a:pt x="181678" y="2853796"/>
                </a:cubicBezTo>
                <a:cubicBezTo>
                  <a:pt x="-145843" y="3378506"/>
                  <a:pt x="48114" y="3944559"/>
                  <a:pt x="157069" y="4104632"/>
                </a:cubicBezTo>
                <a:lnTo>
                  <a:pt x="1745799" y="6858000"/>
                </a:lnTo>
                <a:lnTo>
                  <a:pt x="8601500" y="6858000"/>
                </a:ln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5AF39A-DF42-2542-6FD9-1A32FB1349D4}"/>
              </a:ext>
            </a:extLst>
          </p:cNvPr>
          <p:cNvSpPr/>
          <p:nvPr userDrawn="1"/>
        </p:nvSpPr>
        <p:spPr>
          <a:xfrm>
            <a:off x="7631390" y="0"/>
            <a:ext cx="4560610" cy="3137970"/>
          </a:xfrm>
          <a:custGeom>
            <a:avLst/>
            <a:gdLst>
              <a:gd name="connsiteX0" fmla="*/ 0 w 4560610"/>
              <a:gd name="connsiteY0" fmla="*/ 0 h 3137970"/>
              <a:gd name="connsiteX1" fmla="*/ 4560610 w 4560610"/>
              <a:gd name="connsiteY1" fmla="*/ 0 h 3137970"/>
              <a:gd name="connsiteX2" fmla="*/ 4560610 w 4560610"/>
              <a:gd name="connsiteY2" fmla="*/ 3137345 h 3137970"/>
              <a:gd name="connsiteX3" fmla="*/ 3581582 w 4560610"/>
              <a:gd name="connsiteY3" fmla="*/ 3137970 h 3137970"/>
              <a:gd name="connsiteX4" fmla="*/ 3581588 w 4560610"/>
              <a:gd name="connsiteY4" fmla="*/ 3136361 h 3137970"/>
              <a:gd name="connsiteX5" fmla="*/ 2452818 w 4560610"/>
              <a:gd name="connsiteY5" fmla="*/ 3135639 h 3137970"/>
              <a:gd name="connsiteX6" fmla="*/ 1490865 w 4560610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10" h="3137970">
                <a:moveTo>
                  <a:pt x="0" y="0"/>
                </a:moveTo>
                <a:lnTo>
                  <a:pt x="4560610" y="0"/>
                </a:lnTo>
                <a:lnTo>
                  <a:pt x="4560610" y="3137345"/>
                </a:lnTo>
                <a:lnTo>
                  <a:pt x="3581582" y="3137970"/>
                </a:lnTo>
                <a:lnTo>
                  <a:pt x="3581588" y="3136361"/>
                </a:lnTo>
                <a:lnTo>
                  <a:pt x="2452818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B21AD-4E7F-AF46-F4B7-81F50562732B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3CC944-8384-8FA3-EAEE-09D62B1B1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9042A900-9F45-4D7E-42F6-4BA241603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</p:spTree>
    <p:extLst>
      <p:ext uri="{BB962C8B-B14F-4D97-AF65-F5344CB8AC3E}">
        <p14:creationId xmlns:p14="http://schemas.microsoft.com/office/powerpoint/2010/main" val="220151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79FB161-1199-B6D7-9183-F9E46593174E}"/>
              </a:ext>
            </a:extLst>
          </p:cNvPr>
          <p:cNvSpPr/>
          <p:nvPr userDrawn="1"/>
        </p:nvSpPr>
        <p:spPr>
          <a:xfrm>
            <a:off x="0" y="0"/>
            <a:ext cx="8601500" cy="6858000"/>
          </a:xfrm>
          <a:custGeom>
            <a:avLst/>
            <a:gdLst>
              <a:gd name="connsiteX0" fmla="*/ 0 w 8601500"/>
              <a:gd name="connsiteY0" fmla="*/ 0 h 6858000"/>
              <a:gd name="connsiteX1" fmla="*/ 6770762 w 8601500"/>
              <a:gd name="connsiteY1" fmla="*/ 0 h 6858000"/>
              <a:gd name="connsiteX2" fmla="*/ 6834814 w 8601500"/>
              <a:gd name="connsiteY2" fmla="*/ 111039 h 6858000"/>
              <a:gd name="connsiteX3" fmla="*/ 8419822 w 8601500"/>
              <a:gd name="connsiteY3" fmla="*/ 2853796 h 6858000"/>
              <a:gd name="connsiteX4" fmla="*/ 8444431 w 8601500"/>
              <a:gd name="connsiteY4" fmla="*/ 4104632 h 6858000"/>
              <a:gd name="connsiteX5" fmla="*/ 6855701 w 8601500"/>
              <a:gd name="connsiteY5" fmla="*/ 6858000 h 6858000"/>
              <a:gd name="connsiteX6" fmla="*/ 0 w 86015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500" h="6858000">
                <a:moveTo>
                  <a:pt x="0" y="0"/>
                </a:moveTo>
                <a:lnTo>
                  <a:pt x="6770762" y="0"/>
                </a:lnTo>
                <a:lnTo>
                  <a:pt x="6834814" y="111039"/>
                </a:lnTo>
                <a:cubicBezTo>
                  <a:pt x="7504176" y="1271316"/>
                  <a:pt x="8401217" y="2823985"/>
                  <a:pt x="8419822" y="2853796"/>
                </a:cubicBezTo>
                <a:cubicBezTo>
                  <a:pt x="8747343" y="3378506"/>
                  <a:pt x="8553386" y="3944559"/>
                  <a:pt x="8444431" y="4104632"/>
                </a:cubicBezTo>
                <a:lnTo>
                  <a:pt x="68557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D6ED648-C29E-1C3B-921D-00C6B57DF11D}"/>
              </a:ext>
            </a:extLst>
          </p:cNvPr>
          <p:cNvSpPr/>
          <p:nvPr userDrawn="1"/>
        </p:nvSpPr>
        <p:spPr>
          <a:xfrm>
            <a:off x="7631390" y="0"/>
            <a:ext cx="4560610" cy="3137970"/>
          </a:xfrm>
          <a:custGeom>
            <a:avLst/>
            <a:gdLst>
              <a:gd name="connsiteX0" fmla="*/ 0 w 4560610"/>
              <a:gd name="connsiteY0" fmla="*/ 0 h 3137970"/>
              <a:gd name="connsiteX1" fmla="*/ 4560610 w 4560610"/>
              <a:gd name="connsiteY1" fmla="*/ 0 h 3137970"/>
              <a:gd name="connsiteX2" fmla="*/ 4560610 w 4560610"/>
              <a:gd name="connsiteY2" fmla="*/ 3137345 h 3137970"/>
              <a:gd name="connsiteX3" fmla="*/ 3581582 w 4560610"/>
              <a:gd name="connsiteY3" fmla="*/ 3137970 h 3137970"/>
              <a:gd name="connsiteX4" fmla="*/ 3581588 w 4560610"/>
              <a:gd name="connsiteY4" fmla="*/ 3136361 h 3137970"/>
              <a:gd name="connsiteX5" fmla="*/ 2452818 w 4560610"/>
              <a:gd name="connsiteY5" fmla="*/ 3135639 h 3137970"/>
              <a:gd name="connsiteX6" fmla="*/ 1490865 w 4560610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10" h="3137970">
                <a:moveTo>
                  <a:pt x="0" y="0"/>
                </a:moveTo>
                <a:lnTo>
                  <a:pt x="4560610" y="0"/>
                </a:lnTo>
                <a:lnTo>
                  <a:pt x="4560610" y="3137345"/>
                </a:lnTo>
                <a:lnTo>
                  <a:pt x="3581582" y="3137970"/>
                </a:lnTo>
                <a:lnTo>
                  <a:pt x="3581588" y="3136361"/>
                </a:lnTo>
                <a:lnTo>
                  <a:pt x="2452818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5B19779-FC56-EBFF-96C6-8B954ED4056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B54BFDC3-4433-51D6-7435-5C9354CC6D5E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92890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FE3CF70-B32C-DC02-1D04-52B1FB0DE84A}"/>
              </a:ext>
            </a:extLst>
          </p:cNvPr>
          <p:cNvSpPr/>
          <p:nvPr userDrawn="1"/>
        </p:nvSpPr>
        <p:spPr>
          <a:xfrm flipH="1">
            <a:off x="7668029" y="3845430"/>
            <a:ext cx="4523971" cy="3012570"/>
          </a:xfrm>
          <a:custGeom>
            <a:avLst/>
            <a:gdLst>
              <a:gd name="connsiteX0" fmla="*/ 2130860 w 4523971"/>
              <a:gd name="connsiteY0" fmla="*/ 0 h 3012570"/>
              <a:gd name="connsiteX1" fmla="*/ 0 w 4523971"/>
              <a:gd name="connsiteY1" fmla="*/ 163 h 3012570"/>
              <a:gd name="connsiteX2" fmla="*/ 0 w 4523971"/>
              <a:gd name="connsiteY2" fmla="*/ 3012570 h 3012570"/>
              <a:gd name="connsiteX3" fmla="*/ 4523971 w 4523971"/>
              <a:gd name="connsiteY3" fmla="*/ 3012570 h 3012570"/>
              <a:gd name="connsiteX4" fmla="*/ 4493407 w 4523971"/>
              <a:gd name="connsiteY4" fmla="*/ 2959650 h 3012570"/>
              <a:gd name="connsiteX5" fmla="*/ 3139334 w 4523971"/>
              <a:gd name="connsiteY5" fmla="*/ 610143 h 3012570"/>
              <a:gd name="connsiteX6" fmla="*/ 2130860 w 4523971"/>
              <a:gd name="connsiteY6" fmla="*/ 0 h 30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1" h="3012570">
                <a:moveTo>
                  <a:pt x="2130860" y="0"/>
                </a:moveTo>
                <a:lnTo>
                  <a:pt x="0" y="163"/>
                </a:lnTo>
                <a:lnTo>
                  <a:pt x="0" y="3012570"/>
                </a:lnTo>
                <a:lnTo>
                  <a:pt x="4523971" y="3012570"/>
                </a:lnTo>
                <a:lnTo>
                  <a:pt x="4493407" y="2959650"/>
                </a:lnTo>
                <a:cubicBezTo>
                  <a:pt x="3857630" y="1858644"/>
                  <a:pt x="3137486" y="610069"/>
                  <a:pt x="3139334" y="610143"/>
                </a:cubicBezTo>
                <a:cubicBezTo>
                  <a:pt x="2900562" y="184032"/>
                  <a:pt x="2418738" y="5477"/>
                  <a:pt x="2130860" y="0"/>
                </a:cubicBezTo>
                <a:close/>
              </a:path>
            </a:pathLst>
          </a:custGeom>
          <a:solidFill>
            <a:srgbClr val="256575">
              <a:alpha val="1013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BFEE3A0-E815-542F-00A7-2E864BADD7F8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6 w 8568843"/>
              <a:gd name="connsiteY1" fmla="*/ 0 h 6858000"/>
              <a:gd name="connsiteX2" fmla="*/ 6802157 w 8568843"/>
              <a:gd name="connsiteY2" fmla="*/ 111039 h 6858000"/>
              <a:gd name="connsiteX3" fmla="*/ 8387165 w 8568843"/>
              <a:gd name="connsiteY3" fmla="*/ 2853796 h 6858000"/>
              <a:gd name="connsiteX4" fmla="*/ 8411774 w 8568843"/>
              <a:gd name="connsiteY4" fmla="*/ 4104632 h 6858000"/>
              <a:gd name="connsiteX5" fmla="*/ 6823044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6" y="0"/>
                </a:lnTo>
                <a:lnTo>
                  <a:pt x="6802157" y="111039"/>
                </a:lnTo>
                <a:cubicBezTo>
                  <a:pt x="7471519" y="1271316"/>
                  <a:pt x="8368561" y="2823985"/>
                  <a:pt x="8387165" y="2853796"/>
                </a:cubicBezTo>
                <a:cubicBezTo>
                  <a:pt x="8714686" y="3378506"/>
                  <a:pt x="8520729" y="3944559"/>
                  <a:pt x="8411774" y="4104632"/>
                </a:cubicBezTo>
                <a:lnTo>
                  <a:pt x="682304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CA5750E-81B0-CE70-8816-E2D0B739891E}"/>
              </a:ext>
            </a:extLst>
          </p:cNvPr>
          <p:cNvSpPr/>
          <p:nvPr userDrawn="1"/>
        </p:nvSpPr>
        <p:spPr>
          <a:xfrm>
            <a:off x="7598734" y="0"/>
            <a:ext cx="4593267" cy="3137970"/>
          </a:xfrm>
          <a:custGeom>
            <a:avLst/>
            <a:gdLst>
              <a:gd name="connsiteX0" fmla="*/ 0 w 4593267"/>
              <a:gd name="connsiteY0" fmla="*/ 0 h 3137970"/>
              <a:gd name="connsiteX1" fmla="*/ 4593267 w 4593267"/>
              <a:gd name="connsiteY1" fmla="*/ 0 h 3137970"/>
              <a:gd name="connsiteX2" fmla="*/ 4593267 w 4593267"/>
              <a:gd name="connsiteY2" fmla="*/ 3137324 h 3137970"/>
              <a:gd name="connsiteX3" fmla="*/ 3581581 w 4593267"/>
              <a:gd name="connsiteY3" fmla="*/ 3137970 h 3137970"/>
              <a:gd name="connsiteX4" fmla="*/ 3581587 w 4593267"/>
              <a:gd name="connsiteY4" fmla="*/ 3136361 h 3137970"/>
              <a:gd name="connsiteX5" fmla="*/ 2452817 w 4593267"/>
              <a:gd name="connsiteY5" fmla="*/ 3135639 h 3137970"/>
              <a:gd name="connsiteX6" fmla="*/ 1490865 w 4593267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267" h="3137970">
                <a:moveTo>
                  <a:pt x="0" y="0"/>
                </a:moveTo>
                <a:lnTo>
                  <a:pt x="4593267" y="0"/>
                </a:lnTo>
                <a:lnTo>
                  <a:pt x="4593267" y="3137324"/>
                </a:lnTo>
                <a:lnTo>
                  <a:pt x="3581581" y="3137970"/>
                </a:lnTo>
                <a:lnTo>
                  <a:pt x="3581587" y="3136361"/>
                </a:lnTo>
                <a:lnTo>
                  <a:pt x="2452817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AC19A8-3082-9034-387B-5A88F72B5753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013A01D4-361C-52CE-5329-4BD074C31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4186FCE-E65E-94B3-D80B-82E6A69CCB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0172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565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0787E012-D9AF-8FC6-7219-D0D29A8D45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1C1EF03F-1E0E-862A-7B7B-08D7DC0512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63161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5DDFAD3-99FF-622F-05B0-E6A2BA4E4D23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705DF8-27CC-DCAC-731A-B240D957D488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047F192-3AEC-F1F9-1C2D-C27B4B863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CB0EC-1F9C-4EE8-A474-A3624ECD4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3" name="Pladsholder til tekst 8">
            <a:extLst>
              <a:ext uri="{FF2B5EF4-FFF2-40B4-BE49-F238E27FC236}">
                <a16:creationId xmlns:a16="http://schemas.microsoft.com/office/drawing/2014/main" id="{F0528C96-1EA1-8CE2-D2D8-81B5157B3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FDE73B0C-EFFF-77C9-CF5D-33725D4F4F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69306-BA73-DCB6-46AB-708DB8BCA494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366930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35A94E0-9657-ECC1-C81D-D2AF8E0F91EF}"/>
              </a:ext>
            </a:extLst>
          </p:cNvPr>
          <p:cNvSpPr/>
          <p:nvPr userDrawn="1"/>
        </p:nvSpPr>
        <p:spPr>
          <a:xfrm>
            <a:off x="0" y="3621974"/>
            <a:ext cx="6900152" cy="3236027"/>
          </a:xfrm>
          <a:custGeom>
            <a:avLst/>
            <a:gdLst>
              <a:gd name="connsiteX0" fmla="*/ 4377986 w 6900152"/>
              <a:gd name="connsiteY0" fmla="*/ 0 h 3236027"/>
              <a:gd name="connsiteX1" fmla="*/ 5386461 w 6900152"/>
              <a:gd name="connsiteY1" fmla="*/ 610143 h 3236027"/>
              <a:gd name="connsiteX2" fmla="*/ 6740533 w 6900152"/>
              <a:gd name="connsiteY2" fmla="*/ 2959650 h 3236027"/>
              <a:gd name="connsiteX3" fmla="*/ 6900152 w 6900152"/>
              <a:gd name="connsiteY3" fmla="*/ 3236027 h 3236027"/>
              <a:gd name="connsiteX4" fmla="*/ 0 w 6900152"/>
              <a:gd name="connsiteY4" fmla="*/ 3236027 h 3236027"/>
              <a:gd name="connsiteX5" fmla="*/ 0 w 6900152"/>
              <a:gd name="connsiteY5" fmla="*/ 29 h 3236027"/>
              <a:gd name="connsiteX6" fmla="*/ 200081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4377986" y="0"/>
                </a:moveTo>
                <a:cubicBezTo>
                  <a:pt x="4665864" y="5477"/>
                  <a:pt x="5147688" y="184032"/>
                  <a:pt x="5386461" y="610143"/>
                </a:cubicBezTo>
                <a:cubicBezTo>
                  <a:pt x="5384612" y="610069"/>
                  <a:pt x="6104756" y="1858644"/>
                  <a:pt x="6740533" y="2959650"/>
                </a:cubicBezTo>
                <a:lnTo>
                  <a:pt x="6900152" y="3236027"/>
                </a:lnTo>
                <a:lnTo>
                  <a:pt x="0" y="3236027"/>
                </a:lnTo>
                <a:lnTo>
                  <a:pt x="0" y="29"/>
                </a:lnTo>
                <a:lnTo>
                  <a:pt x="200081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807C9B2-555A-5A05-F7F0-A5B366E03C06}"/>
              </a:ext>
            </a:extLst>
          </p:cNvPr>
          <p:cNvSpPr/>
          <p:nvPr userDrawn="1"/>
        </p:nvSpPr>
        <p:spPr>
          <a:xfrm>
            <a:off x="5870430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AC442-13DF-AA76-9A02-44FF4F2A3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A9D90B45-EB21-B24F-E161-02CFFF4B11F8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3927678E-03B7-A26C-AE3B-550D92196A0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884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69B9EC59-9C7B-496B-A282-57173A609D8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95CAF542-B0C5-5319-FC70-D0675A0CB6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70107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4E001E-C9BC-F39D-BDB4-1E6355584A65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FF1ADBA5-A40A-7D19-38E4-1F7FBC9B8DA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239206A6-C1EF-9D6A-6C3F-DBA621CA9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31050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id="{3401C58E-083E-CD09-CA04-27C5D79A1E5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E0751D2-C656-2646-C8C1-618AA7FAB9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 marL="1197644" indent="-363949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 marL="1790118" indent="-241222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 marL="2522247" indent="-243338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 marL="3159163" indent="-285664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61139-D69F-76E9-63B9-F5C907191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91482-AFB2-A1A0-A357-5408D64A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4CBBD-4262-5A2F-36D3-5FA20E2C220C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424330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EB89F44F-ED54-588A-7179-8DA1E34CC3F4}"/>
              </a:ext>
            </a:extLst>
          </p:cNvPr>
          <p:cNvSpPr/>
          <p:nvPr userDrawn="1"/>
        </p:nvSpPr>
        <p:spPr>
          <a:xfrm flipH="1">
            <a:off x="7598734" y="0"/>
            <a:ext cx="4593266" cy="3137970"/>
          </a:xfrm>
          <a:custGeom>
            <a:avLst/>
            <a:gdLst>
              <a:gd name="connsiteX0" fmla="*/ 4593266 w 4593266"/>
              <a:gd name="connsiteY0" fmla="*/ 0 h 3137970"/>
              <a:gd name="connsiteX1" fmla="*/ 0 w 4593266"/>
              <a:gd name="connsiteY1" fmla="*/ 0 h 3137970"/>
              <a:gd name="connsiteX2" fmla="*/ 0 w 4593266"/>
              <a:gd name="connsiteY2" fmla="*/ 3137324 h 3137970"/>
              <a:gd name="connsiteX3" fmla="*/ 1011684 w 4593266"/>
              <a:gd name="connsiteY3" fmla="*/ 3137970 h 3137970"/>
              <a:gd name="connsiteX4" fmla="*/ 1011678 w 4593266"/>
              <a:gd name="connsiteY4" fmla="*/ 3136361 h 3137970"/>
              <a:gd name="connsiteX5" fmla="*/ 2140448 w 4593266"/>
              <a:gd name="connsiteY5" fmla="*/ 3135639 h 3137970"/>
              <a:gd name="connsiteX6" fmla="*/ 3102401 w 4593266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266" h="3137970">
                <a:moveTo>
                  <a:pt x="4593266" y="0"/>
                </a:moveTo>
                <a:lnTo>
                  <a:pt x="0" y="0"/>
                </a:lnTo>
                <a:lnTo>
                  <a:pt x="0" y="3137324"/>
                </a:lnTo>
                <a:lnTo>
                  <a:pt x="1011684" y="3137970"/>
                </a:lnTo>
                <a:lnTo>
                  <a:pt x="1011678" y="3136361"/>
                </a:lnTo>
                <a:lnTo>
                  <a:pt x="2140448" y="3135639"/>
                </a:lnTo>
                <a:cubicBezTo>
                  <a:pt x="2431054" y="3128376"/>
                  <a:pt x="2882380" y="2937480"/>
                  <a:pt x="3102401" y="2583762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EAA1633-FC7A-AF97-B20E-79A96BD92C6E}"/>
              </a:ext>
            </a:extLst>
          </p:cNvPr>
          <p:cNvSpPr/>
          <p:nvPr userDrawn="1"/>
        </p:nvSpPr>
        <p:spPr>
          <a:xfrm flipH="1">
            <a:off x="0" y="0"/>
            <a:ext cx="8568843" cy="6858000"/>
          </a:xfrm>
          <a:custGeom>
            <a:avLst/>
            <a:gdLst>
              <a:gd name="connsiteX0" fmla="*/ 8568843 w 8568843"/>
              <a:gd name="connsiteY0" fmla="*/ 0 h 6858000"/>
              <a:gd name="connsiteX1" fmla="*/ 1830739 w 8568843"/>
              <a:gd name="connsiteY1" fmla="*/ 0 h 6858000"/>
              <a:gd name="connsiteX2" fmla="*/ 1766687 w 8568843"/>
              <a:gd name="connsiteY2" fmla="*/ 111040 h 6858000"/>
              <a:gd name="connsiteX3" fmla="*/ 181678 w 8568843"/>
              <a:gd name="connsiteY3" fmla="*/ 2853797 h 6858000"/>
              <a:gd name="connsiteX4" fmla="*/ 157069 w 8568843"/>
              <a:gd name="connsiteY4" fmla="*/ 4104633 h 6858000"/>
              <a:gd name="connsiteX5" fmla="*/ 1745799 w 8568843"/>
              <a:gd name="connsiteY5" fmla="*/ 6858000 h 6858000"/>
              <a:gd name="connsiteX6" fmla="*/ 8568843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8568843" y="0"/>
                </a:moveTo>
                <a:lnTo>
                  <a:pt x="1830739" y="0"/>
                </a:lnTo>
                <a:lnTo>
                  <a:pt x="1766687" y="111040"/>
                </a:lnTo>
                <a:cubicBezTo>
                  <a:pt x="1097324" y="1271317"/>
                  <a:pt x="200283" y="2823986"/>
                  <a:pt x="181678" y="2853797"/>
                </a:cubicBezTo>
                <a:cubicBezTo>
                  <a:pt x="-145843" y="3378507"/>
                  <a:pt x="48114" y="3944560"/>
                  <a:pt x="157069" y="4104633"/>
                </a:cubicBezTo>
                <a:lnTo>
                  <a:pt x="1745799" y="6858000"/>
                </a:lnTo>
                <a:lnTo>
                  <a:pt x="8568843" y="6858000"/>
                </a:ln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808993-E9E7-2F18-23C7-FF38F81E79EA}"/>
              </a:ext>
            </a:extLst>
          </p:cNvPr>
          <p:cNvSpPr/>
          <p:nvPr userDrawn="1"/>
        </p:nvSpPr>
        <p:spPr>
          <a:xfrm>
            <a:off x="7668030" y="3845430"/>
            <a:ext cx="4523970" cy="3012570"/>
          </a:xfrm>
          <a:custGeom>
            <a:avLst/>
            <a:gdLst>
              <a:gd name="connsiteX0" fmla="*/ 2393111 w 4523970"/>
              <a:gd name="connsiteY0" fmla="*/ 0 h 3012570"/>
              <a:gd name="connsiteX1" fmla="*/ 4523970 w 4523970"/>
              <a:gd name="connsiteY1" fmla="*/ 163 h 3012570"/>
              <a:gd name="connsiteX2" fmla="*/ 4523970 w 4523970"/>
              <a:gd name="connsiteY2" fmla="*/ 3012570 h 3012570"/>
              <a:gd name="connsiteX3" fmla="*/ 0 w 4523970"/>
              <a:gd name="connsiteY3" fmla="*/ 3012570 h 3012570"/>
              <a:gd name="connsiteX4" fmla="*/ 30564 w 4523970"/>
              <a:gd name="connsiteY4" fmla="*/ 2959650 h 3012570"/>
              <a:gd name="connsiteX5" fmla="*/ 1384637 w 4523970"/>
              <a:gd name="connsiteY5" fmla="*/ 610143 h 3012570"/>
              <a:gd name="connsiteX6" fmla="*/ 2393111 w 4523970"/>
              <a:gd name="connsiteY6" fmla="*/ 0 h 30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0" h="3012570">
                <a:moveTo>
                  <a:pt x="2393111" y="0"/>
                </a:moveTo>
                <a:lnTo>
                  <a:pt x="4523970" y="163"/>
                </a:lnTo>
                <a:lnTo>
                  <a:pt x="4523970" y="3012570"/>
                </a:lnTo>
                <a:lnTo>
                  <a:pt x="0" y="3012570"/>
                </a:lnTo>
                <a:lnTo>
                  <a:pt x="30564" y="2959650"/>
                </a:lnTo>
                <a:cubicBezTo>
                  <a:pt x="666342" y="1858644"/>
                  <a:pt x="1386485" y="610069"/>
                  <a:pt x="1384637" y="610143"/>
                </a:cubicBezTo>
                <a:cubicBezTo>
                  <a:pt x="1623409" y="184032"/>
                  <a:pt x="2105233" y="5477"/>
                  <a:pt x="2393111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2D59B-81A3-A5E0-8998-28906A174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6FC39F6-CC92-D61A-44AF-EDE72EE5987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89E2B435-2DE2-7A5E-2E30-30B7A88726A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0BB1D-0C98-4BD0-0AB8-2BC3C5EB886E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29917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626C6C7-5953-04BB-6A31-EF65826711D7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5 w 8568843"/>
              <a:gd name="connsiteY1" fmla="*/ 0 h 6858000"/>
              <a:gd name="connsiteX2" fmla="*/ 6802157 w 8568843"/>
              <a:gd name="connsiteY2" fmla="*/ 111040 h 6858000"/>
              <a:gd name="connsiteX3" fmla="*/ 8387165 w 8568843"/>
              <a:gd name="connsiteY3" fmla="*/ 2853797 h 6858000"/>
              <a:gd name="connsiteX4" fmla="*/ 8411774 w 8568843"/>
              <a:gd name="connsiteY4" fmla="*/ 4104633 h 6858000"/>
              <a:gd name="connsiteX5" fmla="*/ 6823045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5" y="0"/>
                </a:lnTo>
                <a:lnTo>
                  <a:pt x="6802157" y="111040"/>
                </a:lnTo>
                <a:cubicBezTo>
                  <a:pt x="7471519" y="1271317"/>
                  <a:pt x="8368561" y="2823986"/>
                  <a:pt x="8387165" y="2853797"/>
                </a:cubicBezTo>
                <a:cubicBezTo>
                  <a:pt x="8714686" y="3378507"/>
                  <a:pt x="8520729" y="3944560"/>
                  <a:pt x="8411774" y="4104633"/>
                </a:cubicBezTo>
                <a:lnTo>
                  <a:pt x="6823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DA1DF81-0754-EFC3-0710-B802C33EA0EA}"/>
              </a:ext>
            </a:extLst>
          </p:cNvPr>
          <p:cNvSpPr/>
          <p:nvPr userDrawn="1"/>
        </p:nvSpPr>
        <p:spPr>
          <a:xfrm>
            <a:off x="7668030" y="3845432"/>
            <a:ext cx="4523970" cy="3012569"/>
          </a:xfrm>
          <a:custGeom>
            <a:avLst/>
            <a:gdLst>
              <a:gd name="connsiteX0" fmla="*/ 2393110 w 4523970"/>
              <a:gd name="connsiteY0" fmla="*/ 0 h 3012569"/>
              <a:gd name="connsiteX1" fmla="*/ 4523970 w 4523970"/>
              <a:gd name="connsiteY1" fmla="*/ 163 h 3012569"/>
              <a:gd name="connsiteX2" fmla="*/ 4523970 w 4523970"/>
              <a:gd name="connsiteY2" fmla="*/ 3012569 h 3012569"/>
              <a:gd name="connsiteX3" fmla="*/ 0 w 4523970"/>
              <a:gd name="connsiteY3" fmla="*/ 3012569 h 3012569"/>
              <a:gd name="connsiteX4" fmla="*/ 30563 w 4523970"/>
              <a:gd name="connsiteY4" fmla="*/ 2959649 h 3012569"/>
              <a:gd name="connsiteX5" fmla="*/ 1384636 w 4523970"/>
              <a:gd name="connsiteY5" fmla="*/ 610142 h 3012569"/>
              <a:gd name="connsiteX6" fmla="*/ 2393110 w 4523970"/>
              <a:gd name="connsiteY6" fmla="*/ 0 h 301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0" h="3012569">
                <a:moveTo>
                  <a:pt x="2393110" y="0"/>
                </a:moveTo>
                <a:lnTo>
                  <a:pt x="4523970" y="163"/>
                </a:lnTo>
                <a:lnTo>
                  <a:pt x="4523970" y="3012569"/>
                </a:lnTo>
                <a:lnTo>
                  <a:pt x="0" y="3012569"/>
                </a:lnTo>
                <a:lnTo>
                  <a:pt x="30563" y="2959649"/>
                </a:lnTo>
                <a:cubicBezTo>
                  <a:pt x="666341" y="1858644"/>
                  <a:pt x="1386484" y="610069"/>
                  <a:pt x="1384636" y="610142"/>
                </a:cubicBezTo>
                <a:cubicBezTo>
                  <a:pt x="1623408" y="184032"/>
                  <a:pt x="2105232" y="5477"/>
                  <a:pt x="2393110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2D59B-81A3-A5E0-8998-28906A174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B35172C-882B-DAF2-F4BB-50A5FBD4237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97448D96-DFC6-643C-0AAB-1F29CEF6EE87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D27F0-38C8-5AE4-B3CE-525733EFBD4C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26786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8B23915-57EE-644A-9203-FAC31030E871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E8B41A-B9D1-70E9-0F86-C2C00954D7BB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AC0EDEA-46BF-C1C5-3505-BDB38D6AC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83408-B81D-FCA7-0394-B7B6C2FEDB42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1330287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7AEAE6F-D8D8-3748-BE8E-02A09276E425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5 w 8568843"/>
              <a:gd name="connsiteY1" fmla="*/ 0 h 6858000"/>
              <a:gd name="connsiteX2" fmla="*/ 6802157 w 8568843"/>
              <a:gd name="connsiteY2" fmla="*/ 111040 h 6858000"/>
              <a:gd name="connsiteX3" fmla="*/ 8387165 w 8568843"/>
              <a:gd name="connsiteY3" fmla="*/ 2853797 h 6858000"/>
              <a:gd name="connsiteX4" fmla="*/ 8411774 w 8568843"/>
              <a:gd name="connsiteY4" fmla="*/ 4104633 h 6858000"/>
              <a:gd name="connsiteX5" fmla="*/ 6823045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5" y="0"/>
                </a:lnTo>
                <a:lnTo>
                  <a:pt x="6802157" y="111040"/>
                </a:lnTo>
                <a:cubicBezTo>
                  <a:pt x="7471519" y="1271317"/>
                  <a:pt x="8368561" y="2823986"/>
                  <a:pt x="8387165" y="2853797"/>
                </a:cubicBezTo>
                <a:cubicBezTo>
                  <a:pt x="8714686" y="3378507"/>
                  <a:pt x="8520729" y="3944560"/>
                  <a:pt x="8411774" y="4104633"/>
                </a:cubicBezTo>
                <a:lnTo>
                  <a:pt x="6823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ED06B-632B-6F40-7E91-C0456F96E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CB103F-6442-D207-7C95-A8BBFF416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E0EFA-DDA8-305C-54AE-47980900C129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90885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7CBE06-07CC-E39C-DE7D-D019F3936F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ED06B-632B-6F40-7E91-C0456F96E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CB103F-6442-D207-7C95-A8BBFF416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E0EFA-DDA8-305C-54AE-47980900C129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365138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634290"/>
            <a:ext cx="5181600" cy="363071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2634290"/>
            <a:ext cx="5181600" cy="363071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0BF4-223A-3128-64D5-89556C85384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8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56ADC0-C0CD-9695-261F-0D6571DB1BBD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9D6CF5-9CE1-DA19-8E49-2DC4CB009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9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D5F56F-AA3E-8D39-7813-3FF6265109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CFC7C-9E87-6162-90D4-636D46F82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268" y="2971334"/>
            <a:ext cx="4629463" cy="9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D5F56F-AA3E-8D39-7813-3FF6265109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FC2BB-D363-D3F7-02F2-B15AE68DF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268" y="2971334"/>
            <a:ext cx="4629463" cy="9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69D7-A895-48DE-A04F-14F4205EC23E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B67A-7AE0-4BB8-95A2-A39469BFE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01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A4D8A-BBE3-2C46-89F8-13D2C0AD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B878EDB-0034-AB4F-9281-978E84D9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31DA6D-D3BF-054A-8BA9-3A3744C9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102512-5645-E748-8421-5EE8B9F3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FF79E0-66B8-6A45-B6D1-1A9DF408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41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5006DC9-F90C-9C42-BB9C-6310E8ECAD23}"/>
              </a:ext>
            </a:extLst>
          </p:cNvPr>
          <p:cNvSpPr/>
          <p:nvPr userDrawn="1"/>
        </p:nvSpPr>
        <p:spPr>
          <a:xfrm>
            <a:off x="4307" y="0"/>
            <a:ext cx="221876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9D4D38-6C85-0240-8B94-224549AB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2218764" cy="132556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31C1D-736D-8D4B-8CA1-11924C091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47850"/>
            <a:ext cx="10515600" cy="4351338"/>
          </a:xfrm>
        </p:spPr>
        <p:txBody>
          <a:bodyPr/>
          <a:lstStyle>
            <a:lvl1pPr>
              <a:defRPr>
                <a:latin typeface="Palatino" pitchFamily="2" charset="77"/>
                <a:ea typeface="Palatino" pitchFamily="2" charset="77"/>
              </a:defRPr>
            </a:lvl1pPr>
            <a:lvl2pPr>
              <a:defRPr>
                <a:latin typeface="Palatino" pitchFamily="2" charset="77"/>
                <a:ea typeface="Palatino" pitchFamily="2" charset="77"/>
              </a:defRPr>
            </a:lvl2pPr>
            <a:lvl3pPr>
              <a:defRPr>
                <a:latin typeface="Palatino" pitchFamily="2" charset="77"/>
                <a:ea typeface="Palatino" pitchFamily="2" charset="77"/>
              </a:defRPr>
            </a:lvl3pPr>
            <a:lvl4pPr>
              <a:defRPr>
                <a:latin typeface="Palatino" pitchFamily="2" charset="77"/>
                <a:ea typeface="Palatino" pitchFamily="2" charset="77"/>
              </a:defRPr>
            </a:lvl4pPr>
            <a:lvl5pPr>
              <a:defRPr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23E73C-FEEC-DD41-9E2A-FCA20636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374463"/>
            <a:ext cx="9753600" cy="1316225"/>
          </a:xfrm>
        </p:spPr>
        <p:txBody>
          <a:bodyPr anchor="t"/>
          <a:lstStyle>
            <a:lvl1pPr algn="l">
              <a:defRPr sz="3200">
                <a:latin typeface="Palatino" pitchFamily="2" charset="77"/>
                <a:ea typeface="Palatino" pitchFamily="2" charset="77"/>
              </a:defRPr>
            </a:lvl1pPr>
          </a:lstStyle>
          <a:p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87FE7BEF-C6A6-484B-B4EC-840BB8B58B95}"/>
              </a:ext>
            </a:extLst>
          </p:cNvPr>
          <p:cNvCxnSpPr>
            <a:cxnSpLocks/>
          </p:cNvCxnSpPr>
          <p:nvPr userDrawn="1"/>
        </p:nvCxnSpPr>
        <p:spPr>
          <a:xfrm>
            <a:off x="2514601" y="900953"/>
            <a:ext cx="954741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88FC66DD-10A5-8D47-A865-746F7200AF61}"/>
              </a:ext>
            </a:extLst>
          </p:cNvPr>
          <p:cNvSpPr txBox="1">
            <a:spLocks/>
          </p:cNvSpPr>
          <p:nvPr userDrawn="1"/>
        </p:nvSpPr>
        <p:spPr>
          <a:xfrm>
            <a:off x="0" y="6452534"/>
            <a:ext cx="221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Britt Borg</a:t>
            </a:r>
          </a:p>
          <a:p>
            <a:r>
              <a:rPr lang="da-DK" sz="1000" dirty="0"/>
              <a:t>DSSM </a:t>
            </a:r>
            <a:r>
              <a:rPr lang="da-DK" sz="1100" dirty="0"/>
              <a:t>∣</a:t>
            </a:r>
            <a:r>
              <a:rPr lang="da-DK" sz="1000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97204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5006DC9-F90C-9C42-BB9C-6310E8ECAD23}"/>
              </a:ext>
            </a:extLst>
          </p:cNvPr>
          <p:cNvSpPr/>
          <p:nvPr userDrawn="1"/>
        </p:nvSpPr>
        <p:spPr>
          <a:xfrm>
            <a:off x="-8945" y="0"/>
            <a:ext cx="2218765" cy="68712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9D4D38-6C85-0240-8B94-224549ABF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2218764" cy="557869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da-DK" dirty="0"/>
              <a:t>STUDY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31C1D-736D-8D4B-8CA1-11924C091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47850"/>
            <a:ext cx="10515600" cy="4351338"/>
          </a:xfrm>
        </p:spPr>
        <p:txBody>
          <a:bodyPr/>
          <a:lstStyle>
            <a:lvl1pPr>
              <a:defRPr>
                <a:latin typeface="Palatino" pitchFamily="2" charset="77"/>
                <a:ea typeface="Palatino" pitchFamily="2" charset="77"/>
              </a:defRPr>
            </a:lvl1pPr>
            <a:lvl2pPr>
              <a:defRPr>
                <a:latin typeface="Palatino" pitchFamily="2" charset="77"/>
                <a:ea typeface="Palatino" pitchFamily="2" charset="77"/>
              </a:defRPr>
            </a:lvl2pPr>
            <a:lvl3pPr>
              <a:defRPr>
                <a:latin typeface="Palatino" pitchFamily="2" charset="77"/>
                <a:ea typeface="Palatino" pitchFamily="2" charset="77"/>
              </a:defRPr>
            </a:lvl3pPr>
            <a:lvl4pPr>
              <a:defRPr>
                <a:latin typeface="Palatino" pitchFamily="2" charset="77"/>
                <a:ea typeface="Palatino" pitchFamily="2" charset="77"/>
              </a:defRPr>
            </a:lvl4pPr>
            <a:lvl5pPr>
              <a:defRPr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23E73C-FEEC-DD41-9E2A-FCA20636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374463"/>
            <a:ext cx="9753600" cy="1316225"/>
          </a:xfrm>
        </p:spPr>
        <p:txBody>
          <a:bodyPr anchor="t"/>
          <a:lstStyle>
            <a:lvl1pPr algn="l">
              <a:defRPr sz="3200">
                <a:latin typeface="Palatino" pitchFamily="2" charset="77"/>
                <a:ea typeface="Palatino" pitchFamily="2" charset="77"/>
              </a:defRPr>
            </a:lvl1pPr>
          </a:lstStyle>
          <a:p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88FC66DD-10A5-8D47-A865-746F7200AF61}"/>
              </a:ext>
            </a:extLst>
          </p:cNvPr>
          <p:cNvSpPr txBox="1">
            <a:spLocks/>
          </p:cNvSpPr>
          <p:nvPr userDrawn="1"/>
        </p:nvSpPr>
        <p:spPr>
          <a:xfrm>
            <a:off x="0" y="6452534"/>
            <a:ext cx="221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Britt Borg</a:t>
            </a:r>
          </a:p>
          <a:p>
            <a:r>
              <a:rPr lang="da-DK" sz="1050" dirty="0"/>
              <a:t>DSSM </a:t>
            </a:r>
            <a:r>
              <a:rPr lang="da-DK" sz="1200" dirty="0"/>
              <a:t>∣</a:t>
            </a:r>
            <a:r>
              <a:rPr lang="da-DK" sz="1050" dirty="0"/>
              <a:t> March 2024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EA8554E-7ABE-204D-9A0E-2BBA1A258340}"/>
              </a:ext>
            </a:extLst>
          </p:cNvPr>
          <p:cNvSpPr/>
          <p:nvPr userDrawn="1"/>
        </p:nvSpPr>
        <p:spPr>
          <a:xfrm>
            <a:off x="659382" y="3343237"/>
            <a:ext cx="900000" cy="90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A6EBD3-445F-0C4C-B43E-63C5D85F83A2}"/>
              </a:ext>
            </a:extLst>
          </p:cNvPr>
          <p:cNvSpPr/>
          <p:nvPr userDrawn="1"/>
        </p:nvSpPr>
        <p:spPr>
          <a:xfrm>
            <a:off x="659382" y="4500904"/>
            <a:ext cx="900000" cy="90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842BF02-AC7D-E842-A90F-68B03B379488}"/>
              </a:ext>
            </a:extLst>
          </p:cNvPr>
          <p:cNvSpPr/>
          <p:nvPr userDrawn="1"/>
        </p:nvSpPr>
        <p:spPr>
          <a:xfrm>
            <a:off x="659382" y="2185571"/>
            <a:ext cx="900000" cy="90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EFFD89F-0CF8-7141-96B7-C59ECB199ADE}"/>
              </a:ext>
            </a:extLst>
          </p:cNvPr>
          <p:cNvCxnSpPr>
            <a:cxnSpLocks/>
          </p:cNvCxnSpPr>
          <p:nvPr userDrawn="1"/>
        </p:nvCxnSpPr>
        <p:spPr>
          <a:xfrm>
            <a:off x="1109382" y="1927905"/>
            <a:ext cx="0" cy="2576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88DBE14-2EB1-0C40-8FD3-44CA293F8D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9382" y="3085571"/>
            <a:ext cx="0" cy="2576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E71E9B7A-1FB2-1744-9128-0726BA1ABE2F}"/>
              </a:ext>
            </a:extLst>
          </p:cNvPr>
          <p:cNvCxnSpPr>
            <a:cxnSpLocks/>
          </p:cNvCxnSpPr>
          <p:nvPr userDrawn="1"/>
        </p:nvCxnSpPr>
        <p:spPr>
          <a:xfrm>
            <a:off x="1109382" y="4243237"/>
            <a:ext cx="0" cy="25766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F7CFF718-AA6D-2E41-B5C1-EC71F921DE4E}"/>
              </a:ext>
            </a:extLst>
          </p:cNvPr>
          <p:cNvSpPr/>
          <p:nvPr userDrawn="1"/>
        </p:nvSpPr>
        <p:spPr>
          <a:xfrm>
            <a:off x="659382" y="1034283"/>
            <a:ext cx="900000" cy="90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F16B0C7-979B-2828-9F9A-0C767D45E3E2}"/>
              </a:ext>
            </a:extLst>
          </p:cNvPr>
          <p:cNvCxnSpPr>
            <a:cxnSpLocks/>
          </p:cNvCxnSpPr>
          <p:nvPr userDrawn="1"/>
        </p:nvCxnSpPr>
        <p:spPr>
          <a:xfrm>
            <a:off x="-122663" y="6203874"/>
            <a:ext cx="23458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8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AC19A8-3082-9034-387B-5A88F72B5753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0594CAD7-7ACF-F533-630E-9F4C29FD1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0546D0AD-0762-C783-F5AB-081618B87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8801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5006DC9-F90C-9C42-BB9C-6310E8ECAD23}"/>
              </a:ext>
            </a:extLst>
          </p:cNvPr>
          <p:cNvSpPr/>
          <p:nvPr userDrawn="1"/>
        </p:nvSpPr>
        <p:spPr>
          <a:xfrm>
            <a:off x="-2319" y="0"/>
            <a:ext cx="221876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9D4D38-6C85-0240-8B94-224549AB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2218764" cy="132556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31C1D-736D-8D4B-8CA1-11924C091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47850"/>
            <a:ext cx="10515600" cy="4351338"/>
          </a:xfrm>
        </p:spPr>
        <p:txBody>
          <a:bodyPr/>
          <a:lstStyle>
            <a:lvl1pPr>
              <a:defRPr>
                <a:latin typeface="Palatino" pitchFamily="2" charset="77"/>
                <a:ea typeface="Palatino" pitchFamily="2" charset="77"/>
              </a:defRPr>
            </a:lvl1pPr>
            <a:lvl2pPr>
              <a:defRPr>
                <a:latin typeface="Palatino" pitchFamily="2" charset="77"/>
                <a:ea typeface="Palatino" pitchFamily="2" charset="77"/>
              </a:defRPr>
            </a:lvl2pPr>
            <a:lvl3pPr>
              <a:defRPr>
                <a:latin typeface="Palatino" pitchFamily="2" charset="77"/>
                <a:ea typeface="Palatino" pitchFamily="2" charset="77"/>
              </a:defRPr>
            </a:lvl3pPr>
            <a:lvl4pPr>
              <a:defRPr>
                <a:latin typeface="Palatino" pitchFamily="2" charset="77"/>
                <a:ea typeface="Palatino" pitchFamily="2" charset="77"/>
              </a:defRPr>
            </a:lvl4pPr>
            <a:lvl5pPr>
              <a:defRPr>
                <a:latin typeface="Palatino" pitchFamily="2" charset="77"/>
                <a:ea typeface="Palatino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23E73C-FEEC-DD41-9E2A-FCA20636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374463"/>
            <a:ext cx="9753600" cy="1316225"/>
          </a:xfrm>
        </p:spPr>
        <p:txBody>
          <a:bodyPr anchor="t"/>
          <a:lstStyle>
            <a:lvl1pPr algn="l">
              <a:defRPr sz="3200">
                <a:latin typeface="Palatino" pitchFamily="2" charset="77"/>
                <a:ea typeface="Palatino" pitchFamily="2" charset="77"/>
              </a:defRPr>
            </a:lvl1pPr>
          </a:lstStyle>
          <a:p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88FC66DD-10A5-8D47-A865-746F7200AF61}"/>
              </a:ext>
            </a:extLst>
          </p:cNvPr>
          <p:cNvSpPr txBox="1">
            <a:spLocks/>
          </p:cNvSpPr>
          <p:nvPr userDrawn="1"/>
        </p:nvSpPr>
        <p:spPr>
          <a:xfrm>
            <a:off x="0" y="6452534"/>
            <a:ext cx="221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Britt Borg</a:t>
            </a:r>
          </a:p>
          <a:p>
            <a:r>
              <a:rPr lang="da-DK" sz="1050" dirty="0"/>
              <a:t>DSSM </a:t>
            </a:r>
            <a:r>
              <a:rPr lang="da-DK" sz="1200" dirty="0"/>
              <a:t>∣</a:t>
            </a:r>
            <a:r>
              <a:rPr lang="da-DK" sz="1050" dirty="0"/>
              <a:t> March 2024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B92B4CAB-FF03-73F3-9826-500FF3AF2884}"/>
              </a:ext>
            </a:extLst>
          </p:cNvPr>
          <p:cNvCxnSpPr>
            <a:cxnSpLocks/>
          </p:cNvCxnSpPr>
          <p:nvPr userDrawn="1"/>
        </p:nvCxnSpPr>
        <p:spPr>
          <a:xfrm>
            <a:off x="-117088" y="6306015"/>
            <a:ext cx="2397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5006DC9-F90C-9C42-BB9C-6310E8ECAD23}"/>
              </a:ext>
            </a:extLst>
          </p:cNvPr>
          <p:cNvSpPr/>
          <p:nvPr userDrawn="1"/>
        </p:nvSpPr>
        <p:spPr>
          <a:xfrm>
            <a:off x="-90905" y="0"/>
            <a:ext cx="1228290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9D4D38-6C85-0240-8B94-224549AB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2218764" cy="132556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23E73C-FEEC-DD41-9E2A-FCA20636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374463"/>
            <a:ext cx="9753600" cy="1316225"/>
          </a:xfrm>
        </p:spPr>
        <p:txBody>
          <a:bodyPr anchor="t"/>
          <a:lstStyle>
            <a:lvl1pPr algn="l">
              <a:defRPr sz="3200">
                <a:latin typeface="Palatino" pitchFamily="2" charset="77"/>
                <a:ea typeface="Palatino" pitchFamily="2" charset="77"/>
              </a:defRPr>
            </a:lvl1pPr>
          </a:lstStyle>
          <a:p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88FC66DD-10A5-8D47-A865-746F7200AF61}"/>
              </a:ext>
            </a:extLst>
          </p:cNvPr>
          <p:cNvSpPr txBox="1">
            <a:spLocks/>
          </p:cNvSpPr>
          <p:nvPr userDrawn="1"/>
        </p:nvSpPr>
        <p:spPr>
          <a:xfrm>
            <a:off x="0" y="6452534"/>
            <a:ext cx="221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Britt Borg</a:t>
            </a:r>
          </a:p>
          <a:p>
            <a:r>
              <a:rPr lang="da-DK" sz="1050" dirty="0"/>
              <a:t>DSSM </a:t>
            </a:r>
            <a:r>
              <a:rPr lang="da-DK" sz="1200" dirty="0"/>
              <a:t>∣</a:t>
            </a:r>
            <a:r>
              <a:rPr lang="da-DK" sz="1050" dirty="0"/>
              <a:t> March 2024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16FE8AB-F65E-7844-8775-ACF9D30F2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15" t="25524" r="71701" b="24000"/>
          <a:stretch/>
        </p:blipFill>
        <p:spPr>
          <a:xfrm>
            <a:off x="-90905" y="5523173"/>
            <a:ext cx="130903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07347-FA0C-B247-969A-2692A6EA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25D3D4-BD94-BA4E-BF70-50280E6E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ED3E57-2437-2645-AF39-BD6C3BF7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D8319F-4317-B046-A9CC-0F671A9E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21A082-6D81-174C-91CB-30ED97E8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0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F6B79-C433-FD4C-86A6-7C9C373E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3C5C49-50C0-4249-93B3-57715AFB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4C73B3D-80DE-D345-9F89-1EFF8C8F9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1EE263-7B15-C841-8A57-D2EE0E55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4A3CE7-9CF9-E34B-9F3F-6C1FADF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F50FD5-FABA-8743-9F5B-C25430DA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60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9FC6D-B734-DB43-95A1-0588EB5A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04C067-3631-BA4B-9244-1A9A81420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E5A1A8-F66A-0F4E-9C83-D5DFDE92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92625EC-84F4-AF4E-8847-0BDE28C42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3CE050C-2833-E045-A535-38E27769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D4C1967-64A8-4C4B-A1B9-AEE6AF98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54C1327-F80D-EE49-A372-4E31F4B7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A9E07E5-15D5-CE4B-A2BD-361B58A6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4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A793-B528-6245-92E5-4DA8B56D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B30EB40-B282-F045-A358-E9ABBDF3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BCE3CB-6B31-6945-9070-6BB83DBD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722C4A-DF69-234F-8C11-BF452558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03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77D2D8-2A45-E94C-8E5D-F1BB0C87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13C547-0870-1B48-9885-E2735EFA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BBDADC-1C60-A24B-928E-15EAE6F0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112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DF9D8-A1D4-E94A-9B11-8D18E867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80209F-234B-0843-A5F8-DD7BF22C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15CC1CB-82F4-9B4C-8C9C-9716436C2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5AD6EF-CEBB-A146-96B4-B47C6EB5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82A778-4936-5647-97B1-4D60A05B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A7FC7B-4C7D-284F-AB08-65332491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145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DCC3D-37B5-C04A-AF5A-A041E1B0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327EACE-D90D-8E46-84FA-95D55443B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AF6D0B-A6E2-8D44-A562-A9415E4A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0F2F273-E5A7-6248-B8BC-788B8D7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185B3E-D752-1E4C-AE1D-0F54CF6B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249C9A-6F44-5D45-81F0-12A1295B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861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0F575-861E-9445-AC7F-3B447D63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8F21A3-6E48-CA49-BBA0-050002436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9DC00E-EA80-7E43-9F9C-69C28047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225A54-433A-E24B-8F36-E6FBC070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C9348C-8EEF-E440-A97E-6A4BDF06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89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C89D45E8-1B3A-DC18-26BF-B5DB1F130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BB5A291-DDD6-4FCA-3BDC-BA368AAC9B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2202480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193FB1-9E52-514D-AA5D-5EF46FD85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96F16C9-D70B-E447-86E1-98467DB5B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B086D5-1D33-4D4B-AF76-D48C2D96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7D700C-A7B3-074E-8B44-1524CA58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605CCC-C2B1-E34B-9621-5E26ECE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9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7931278" y="4226266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4F91F09-76E0-5946-AD84-F9D80ECC255B}"/>
              </a:ext>
            </a:extLst>
          </p:cNvPr>
          <p:cNvSpPr/>
          <p:nvPr userDrawn="1"/>
        </p:nvSpPr>
        <p:spPr>
          <a:xfrm flipH="1">
            <a:off x="10366055" y="4225099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FD4EF18-2D86-15BF-52DC-A5194400FD19}"/>
              </a:ext>
            </a:extLst>
          </p:cNvPr>
          <p:cNvSpPr/>
          <p:nvPr userDrawn="1"/>
        </p:nvSpPr>
        <p:spPr>
          <a:xfrm flipH="1">
            <a:off x="9148666" y="3523717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9EF9EC7-ABD2-2F27-D04D-DB590601F587}"/>
              </a:ext>
            </a:extLst>
          </p:cNvPr>
          <p:cNvSpPr/>
          <p:nvPr userDrawn="1"/>
        </p:nvSpPr>
        <p:spPr>
          <a:xfrm flipH="1">
            <a:off x="9148648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8EB7580-B210-358B-9850-0875E46EECA2}"/>
              </a:ext>
            </a:extLst>
          </p:cNvPr>
          <p:cNvSpPr/>
          <p:nvPr userDrawn="1"/>
        </p:nvSpPr>
        <p:spPr>
          <a:xfrm flipH="1">
            <a:off x="10361886" y="2820122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6713871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9050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7931278" y="4226266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4F91F09-76E0-5946-AD84-F9D80ECC255B}"/>
              </a:ext>
            </a:extLst>
          </p:cNvPr>
          <p:cNvSpPr/>
          <p:nvPr userDrawn="1"/>
        </p:nvSpPr>
        <p:spPr>
          <a:xfrm flipH="1">
            <a:off x="10366055" y="4225099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FD4EF18-2D86-15BF-52DC-A5194400FD19}"/>
              </a:ext>
            </a:extLst>
          </p:cNvPr>
          <p:cNvSpPr/>
          <p:nvPr userDrawn="1"/>
        </p:nvSpPr>
        <p:spPr>
          <a:xfrm flipH="1">
            <a:off x="9148666" y="3523717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9EF9EC7-ABD2-2F27-D04D-DB590601F587}"/>
              </a:ext>
            </a:extLst>
          </p:cNvPr>
          <p:cNvSpPr/>
          <p:nvPr userDrawn="1"/>
        </p:nvSpPr>
        <p:spPr>
          <a:xfrm flipH="1">
            <a:off x="9148648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8EB7580-B210-358B-9850-0875E46EECA2}"/>
              </a:ext>
            </a:extLst>
          </p:cNvPr>
          <p:cNvSpPr/>
          <p:nvPr userDrawn="1"/>
        </p:nvSpPr>
        <p:spPr>
          <a:xfrm flipH="1">
            <a:off x="10361886" y="2820122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6713871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9050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C89D45E8-1B3A-DC18-26BF-B5DB1F130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BB5A291-DDD6-4FCA-3BDC-BA368AAC9B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660931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33C33D-9B49-1698-CCA0-50E3A00BF7D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767E58-0575-11F1-32EE-6B6B5B32A1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7007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F98F59A-A4FB-B39E-A51C-002520AB71C4}"/>
              </a:ext>
            </a:extLst>
          </p:cNvPr>
          <p:cNvSpPr/>
          <p:nvPr userDrawn="1"/>
        </p:nvSpPr>
        <p:spPr>
          <a:xfrm flipH="1">
            <a:off x="0" y="3621974"/>
            <a:ext cx="6900152" cy="3236027"/>
          </a:xfrm>
          <a:custGeom>
            <a:avLst/>
            <a:gdLst>
              <a:gd name="connsiteX0" fmla="*/ 2522166 w 6900152"/>
              <a:gd name="connsiteY0" fmla="*/ 0 h 3236027"/>
              <a:gd name="connsiteX1" fmla="*/ 1513692 w 6900152"/>
              <a:gd name="connsiteY1" fmla="*/ 610143 h 3236027"/>
              <a:gd name="connsiteX2" fmla="*/ 159619 w 6900152"/>
              <a:gd name="connsiteY2" fmla="*/ 2959650 h 3236027"/>
              <a:gd name="connsiteX3" fmla="*/ 0 w 6900152"/>
              <a:gd name="connsiteY3" fmla="*/ 3236027 h 3236027"/>
              <a:gd name="connsiteX4" fmla="*/ 6900152 w 6900152"/>
              <a:gd name="connsiteY4" fmla="*/ 3236027 h 3236027"/>
              <a:gd name="connsiteX5" fmla="*/ 6900152 w 6900152"/>
              <a:gd name="connsiteY5" fmla="*/ 29 h 3236027"/>
              <a:gd name="connsiteX6" fmla="*/ 489934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2522166" y="0"/>
                </a:moveTo>
                <a:cubicBezTo>
                  <a:pt x="2234289" y="5477"/>
                  <a:pt x="1752464" y="184032"/>
                  <a:pt x="1513692" y="610143"/>
                </a:cubicBezTo>
                <a:cubicBezTo>
                  <a:pt x="1515540" y="610069"/>
                  <a:pt x="795397" y="1858644"/>
                  <a:pt x="159619" y="2959650"/>
                </a:cubicBezTo>
                <a:lnTo>
                  <a:pt x="0" y="3236027"/>
                </a:lnTo>
                <a:lnTo>
                  <a:pt x="6900152" y="3236027"/>
                </a:lnTo>
                <a:lnTo>
                  <a:pt x="6900152" y="29"/>
                </a:lnTo>
                <a:lnTo>
                  <a:pt x="489934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E07CF06-7ABF-1EEA-7D20-F6470A43B45F}"/>
              </a:ext>
            </a:extLst>
          </p:cNvPr>
          <p:cNvSpPr/>
          <p:nvPr userDrawn="1"/>
        </p:nvSpPr>
        <p:spPr>
          <a:xfrm>
            <a:off x="5870430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1697F0E5-3389-7ACD-0539-6CDF707FDFD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3281E459-592A-4FC1-51CE-7EBE13952C1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38289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46251"/>
            <a:ext cx="10515600" cy="3630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Rectangle 7"/>
          <p:cNvSpPr txBox="1">
            <a:spLocks noChangeArrowheads="1"/>
          </p:cNvSpPr>
          <p:nvPr userDrawn="1"/>
        </p:nvSpPr>
        <p:spPr bwMode="auto">
          <a:xfrm>
            <a:off x="8851093" y="0"/>
            <a:ext cx="3099607" cy="514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0" i="0" smtClean="0">
                <a:solidFill>
                  <a:schemeClr val="accent2"/>
                </a:solidFill>
                <a:latin typeface="Montserrat" pitchFamily="2" charset="77"/>
              </a:rPr>
              <a:pPr>
                <a:defRPr/>
              </a:pPr>
              <a:t>‹#›</a:t>
            </a:fld>
            <a:r>
              <a:rPr lang="da-DK" altLang="da-DK" sz="800" b="0" i="0">
                <a:solidFill>
                  <a:schemeClr val="accent2"/>
                </a:solidFill>
                <a:latin typeface="Montserrat" pitchFamily="2" charset="77"/>
              </a:rPr>
              <a:t>  ·  WWW.AUH.DK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FBA2-5FAC-CA90-1E41-738B4A120C4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36542" y="244671"/>
            <a:ext cx="664615" cy="27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5BBC94-A04E-31EF-3861-A954CFF2620D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95EC78-194C-04EE-AD17-BBD9CF0C4DF5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>
                <a:solidFill>
                  <a:schemeClr val="accent2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10399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6" r:id="rId3"/>
    <p:sldLayoutId id="2147483654" r:id="rId4"/>
    <p:sldLayoutId id="2147483701" r:id="rId5"/>
    <p:sldLayoutId id="2147483702" r:id="rId6"/>
    <p:sldLayoutId id="2147483676" r:id="rId7"/>
    <p:sldLayoutId id="2147483674" r:id="rId8"/>
    <p:sldLayoutId id="2147483663" r:id="rId9"/>
    <p:sldLayoutId id="2147483667" r:id="rId10"/>
    <p:sldLayoutId id="2147483673" r:id="rId11"/>
    <p:sldLayoutId id="2147483658" r:id="rId12"/>
    <p:sldLayoutId id="2147483655" r:id="rId13"/>
    <p:sldLayoutId id="2147483664" r:id="rId14"/>
    <p:sldLayoutId id="2147483660" r:id="rId15"/>
    <p:sldLayoutId id="2147483659" r:id="rId16"/>
    <p:sldLayoutId id="2147483670" r:id="rId17"/>
    <p:sldLayoutId id="2147483665" r:id="rId18"/>
    <p:sldLayoutId id="2147483671" r:id="rId19"/>
    <p:sldLayoutId id="2147483672" r:id="rId20"/>
    <p:sldLayoutId id="2147483675" r:id="rId21"/>
    <p:sldLayoutId id="2147483652" r:id="rId22"/>
    <p:sldLayoutId id="2147483650" r:id="rId23"/>
    <p:sldLayoutId id="2147483669" r:id="rId24"/>
    <p:sldLayoutId id="2147483668" r:id="rId25"/>
    <p:sldLayoutId id="2147483703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2"/>
          </a:solidFill>
          <a:latin typeface="Montserrat Medium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251EB67-8431-EE48-B071-3DEDE600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65C8EF-5767-534B-A336-7D1AF13B3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43E982-A161-9044-AFFF-34A20A94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2E64A2-0BF6-B24D-ADF1-4B7280A48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9876CB-A814-7143-BE15-B945934A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6760-5970-B94E-9106-A28092F3D06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84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4.png"/><Relationship Id="rId18" Type="http://schemas.openxmlformats.org/officeDocument/2006/relationships/image" Target="../media/image57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47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sv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0.png"/><Relationship Id="rId10" Type="http://schemas.openxmlformats.org/officeDocument/2006/relationships/image" Target="../media/image53.svg"/><Relationship Id="rId19" Type="http://schemas.openxmlformats.org/officeDocument/2006/relationships/image" Target="../media/image58.png"/><Relationship Id="rId4" Type="http://schemas.openxmlformats.org/officeDocument/2006/relationships/image" Target="../media/image49.svg"/><Relationship Id="rId9" Type="http://schemas.openxmlformats.org/officeDocument/2006/relationships/image" Target="../media/image52.png"/><Relationship Id="rId14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38.pn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svg"/><Relationship Id="rId11" Type="http://schemas.openxmlformats.org/officeDocument/2006/relationships/image" Target="../media/image42.png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1.png"/><Relationship Id="rId14" Type="http://schemas.openxmlformats.org/officeDocument/2006/relationships/image" Target="../media/image39.sv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11" Type="http://schemas.microsoft.com/office/2007/relationships/hdphoto" Target="../media/hdphoto1.wdp"/><Relationship Id="rId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6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7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png"/><Relationship Id="rId5" Type="http://schemas.openxmlformats.org/officeDocument/2006/relationships/image" Target="../media/image69.emf"/><Relationship Id="rId4" Type="http://schemas.openxmlformats.org/officeDocument/2006/relationships/image" Target="../media/image68.svg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60.png"/><Relationship Id="rId4" Type="http://schemas.openxmlformats.org/officeDocument/2006/relationships/image" Target="../media/image7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60.png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BC15E-F962-30BF-750F-28285CDF2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32450" cy="68580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E7FCD3F-6A86-1A88-DC26-EFABC1CD0303}"/>
              </a:ext>
            </a:extLst>
          </p:cNvPr>
          <p:cNvSpPr txBox="1">
            <a:spLocks/>
          </p:cNvSpPr>
          <p:nvPr/>
        </p:nvSpPr>
        <p:spPr>
          <a:xfrm>
            <a:off x="233680" y="3428999"/>
            <a:ext cx="4065373" cy="31864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noProof="0" dirty="0">
                <a:solidFill>
                  <a:schemeClr val="accent2"/>
                </a:solidFill>
                <a:latin typeface="Montserrat Medium" pitchFamily="2" charset="77"/>
              </a:rPr>
              <a:t>Børneinkontinens i</a:t>
            </a:r>
          </a:p>
          <a:p>
            <a:pPr marL="0" indent="0">
              <a:buNone/>
            </a:pPr>
            <a:r>
              <a:rPr lang="da-DK" sz="2400" b="1" noProof="0" dirty="0">
                <a:solidFill>
                  <a:schemeClr val="accent2"/>
                </a:solidFill>
                <a:latin typeface="Montserrat Medium" pitchFamily="2" charset="77"/>
              </a:rPr>
              <a:t>skole</a:t>
            </a:r>
          </a:p>
          <a:p>
            <a:pPr marL="0" indent="0">
              <a:buNone/>
            </a:pPr>
            <a:endParaRPr lang="da-DK" sz="2000" b="1" noProof="0" dirty="0">
              <a:solidFill>
                <a:schemeClr val="accent2"/>
              </a:solidFill>
              <a:latin typeface="Montserrat Medium" pitchFamily="2" charset="77"/>
            </a:endParaRPr>
          </a:p>
          <a:p>
            <a:pPr marL="0" indent="0">
              <a:buNone/>
            </a:pPr>
            <a:r>
              <a:rPr lang="da-DK" sz="2000" noProof="0" dirty="0">
                <a:solidFill>
                  <a:schemeClr val="accent2"/>
                </a:solidFill>
                <a:latin typeface="Montserrat Medium" pitchFamily="2" charset="77"/>
              </a:rPr>
              <a:t>Konstantinos Kamperis</a:t>
            </a:r>
          </a:p>
          <a:p>
            <a:pPr marL="0" indent="0">
              <a:buNone/>
            </a:pPr>
            <a:r>
              <a:rPr lang="da-DK" sz="2000" dirty="0">
                <a:solidFill>
                  <a:schemeClr val="accent2"/>
                </a:solidFill>
                <a:latin typeface="Montserrat Medium" pitchFamily="2" charset="77"/>
              </a:rPr>
              <a:t>Anja Dybro </a:t>
            </a:r>
          </a:p>
          <a:p>
            <a:pPr marL="0" indent="0">
              <a:buNone/>
            </a:pPr>
            <a:r>
              <a:rPr lang="da-DK" sz="2000" noProof="0" dirty="0">
                <a:solidFill>
                  <a:schemeClr val="accent2"/>
                </a:solidFill>
                <a:latin typeface="Montserrat Medium" pitchFamily="2" charset="77"/>
              </a:rPr>
              <a:t>Randi Dohn Christensen</a:t>
            </a:r>
          </a:p>
          <a:p>
            <a:pPr marL="0" indent="0">
              <a:buNone/>
            </a:pPr>
            <a:r>
              <a:rPr lang="da-DK" sz="2000" dirty="0">
                <a:solidFill>
                  <a:schemeClr val="accent2"/>
                </a:solidFill>
                <a:latin typeface="Montserrat Medium" pitchFamily="2" charset="77"/>
              </a:rPr>
              <a:t>Britt Borg</a:t>
            </a:r>
            <a:endParaRPr lang="da-DK" sz="2000" noProof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558EF-DDF3-6C0F-7E03-7967FFD33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22048-78C8-4CC3-0CA6-72776EB154B7}"/>
              </a:ext>
            </a:extLst>
          </p:cNvPr>
          <p:cNvSpPr txBox="1"/>
          <p:nvPr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da-DK" sz="800" b="0" i="0" noProof="0" dirty="0">
                <a:solidFill>
                  <a:schemeClr val="bg1"/>
                </a:solidFill>
                <a:latin typeface="Montserrat" pitchFamily="2" charset="77"/>
              </a:rPr>
              <a:t>AARHUS UNIVERSITY HOSPITAL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6E045E7-919C-C766-B8FB-3A67D5ACA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0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313472"/>
              </p:ext>
            </p:extLst>
          </p:nvPr>
        </p:nvGraphicFramePr>
        <p:xfrm>
          <a:off x="3136348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7468" y="584201"/>
            <a:ext cx="8195733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44" tIns="40923" rIns="81844" bIns="40923" anchor="ctr"/>
          <a:lstStyle/>
          <a:p>
            <a:r>
              <a:rPr lang="da-DK" sz="3200" b="1" noProof="0" dirty="0">
                <a:ea typeface="Calibri" charset="0"/>
                <a:cs typeface="Calibri" charset="0"/>
              </a:rPr>
              <a:t>Prioritet ved inkontinens hos børn</a:t>
            </a:r>
          </a:p>
        </p:txBody>
      </p:sp>
    </p:spTree>
    <p:extLst>
      <p:ext uri="{BB962C8B-B14F-4D97-AF65-F5344CB8AC3E}">
        <p14:creationId xmlns:p14="http://schemas.microsoft.com/office/powerpoint/2010/main" val="69149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99598" y="558799"/>
            <a:ext cx="7924800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44" tIns="40923" rIns="81844" bIns="40923" anchor="ctr"/>
          <a:lstStyle/>
          <a:p>
            <a:r>
              <a:rPr lang="da-DK" sz="3200" b="1" noProof="0" dirty="0">
                <a:ea typeface="Calibri" charset="0"/>
                <a:cs typeface="Calibri" charset="0"/>
              </a:rPr>
              <a:t>Dag-inkontinens hos børn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99598" y="1608666"/>
            <a:ext cx="6976533" cy="7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44" tIns="40923" rIns="81844" bIns="40923" anchor="ctr"/>
          <a:lstStyle/>
          <a:p>
            <a:r>
              <a:rPr lang="da-DK" sz="2489" noProof="0" dirty="0">
                <a:ea typeface="Calibri" charset="0"/>
                <a:cs typeface="Calibri" charset="0"/>
              </a:rPr>
              <a:t>”Standard terapi”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/>
        </p:nvSpPr>
        <p:spPr bwMode="auto">
          <a:xfrm>
            <a:off x="1202796" y="2285998"/>
            <a:ext cx="7112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6400" tIns="40923" rIns="406400" bIns="40923" anchor="ctr"/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da-DK" sz="2133" noProof="0" dirty="0">
                <a:ea typeface="Calibri" charset="0"/>
                <a:cs typeface="Calibri" charset="0"/>
              </a:rPr>
              <a:t> Forklaring og afmystificering</a:t>
            </a:r>
          </a:p>
        </p:txBody>
      </p:sp>
      <p:sp>
        <p:nvSpPr>
          <p:cNvPr id="38917" name="Rectangle 8"/>
          <p:cNvSpPr>
            <a:spLocks noGrp="1" noChangeArrowheads="1"/>
          </p:cNvSpPr>
          <p:nvPr/>
        </p:nvSpPr>
        <p:spPr bwMode="auto">
          <a:xfrm>
            <a:off x="1202798" y="3301998"/>
            <a:ext cx="819573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6400" tIns="40923" rIns="406400" bIns="40923" anchor="ctr"/>
          <a:lstStyle/>
          <a:p>
            <a:pPr>
              <a:buFontTx/>
              <a:buChar char="•"/>
            </a:pPr>
            <a:r>
              <a:rPr lang="da-DK" sz="2133" noProof="0" dirty="0">
                <a:ea typeface="Calibri" charset="0"/>
                <a:cs typeface="Calibri" charset="0"/>
              </a:rPr>
              <a:t> Instruktioner om hvornår og hvordan (almene råd)</a:t>
            </a:r>
          </a:p>
        </p:txBody>
      </p:sp>
      <p:sp>
        <p:nvSpPr>
          <p:cNvPr id="38918" name="Rectangle 9"/>
          <p:cNvSpPr>
            <a:spLocks noGrp="1" noChangeArrowheads="1"/>
          </p:cNvSpPr>
          <p:nvPr/>
        </p:nvSpPr>
        <p:spPr bwMode="auto">
          <a:xfrm>
            <a:off x="1202796" y="4250265"/>
            <a:ext cx="7112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6400" tIns="40923" rIns="406400" bIns="40923" anchor="ctr"/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da-DK" sz="2133" noProof="0" dirty="0">
                <a:ea typeface="Calibri" charset="0"/>
                <a:cs typeface="Calibri" charset="0"/>
              </a:rPr>
              <a:t> Blære-rehabilitering</a:t>
            </a:r>
          </a:p>
          <a:p>
            <a:pPr>
              <a:buClr>
                <a:schemeClr val="tx2"/>
              </a:buClr>
            </a:pPr>
            <a:r>
              <a:rPr lang="da-DK" sz="2133" noProof="0" dirty="0">
                <a:ea typeface="Calibri" charset="0"/>
                <a:cs typeface="Calibri" charset="0"/>
              </a:rPr>
              <a:t>	- </a:t>
            </a:r>
            <a:r>
              <a:rPr lang="da-DK" sz="2133" noProof="0" dirty="0" err="1">
                <a:ea typeface="Calibri" charset="0"/>
                <a:cs typeface="Calibri" charset="0"/>
              </a:rPr>
              <a:t>klokkesletsvandladning</a:t>
            </a:r>
            <a:r>
              <a:rPr lang="da-DK" sz="2133" noProof="0" dirty="0">
                <a:ea typeface="Calibri" charset="0"/>
                <a:cs typeface="Calibri" charset="0"/>
              </a:rPr>
              <a:t> (evt. timer)</a:t>
            </a:r>
          </a:p>
        </p:txBody>
      </p:sp>
      <p:sp>
        <p:nvSpPr>
          <p:cNvPr id="38919" name="Rectangle 11"/>
          <p:cNvSpPr>
            <a:spLocks noGrp="1" noChangeArrowheads="1"/>
          </p:cNvSpPr>
          <p:nvPr/>
        </p:nvSpPr>
        <p:spPr bwMode="auto">
          <a:xfrm>
            <a:off x="1202796" y="5401732"/>
            <a:ext cx="7112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6400" tIns="40923" rIns="406400" bIns="40923" anchor="ctr"/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da-DK" sz="2133" noProof="0" dirty="0">
                <a:ea typeface="Calibri" charset="0"/>
                <a:cs typeface="Calibri" charset="0"/>
              </a:rPr>
              <a:t> Behandling af obstipation og blærebetændelser</a:t>
            </a:r>
          </a:p>
        </p:txBody>
      </p:sp>
      <p:pic>
        <p:nvPicPr>
          <p:cNvPr id="38921" name="Picture 13" descr="3 kindjes op 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733" y="1667934"/>
            <a:ext cx="2269067" cy="15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CE9F241-74C0-FA70-806D-C6CBDB89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4876800"/>
            <a:ext cx="3419475" cy="15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AutoShape 2"/>
          <p:cNvSpPr>
            <a:spLocks noChangeArrowheads="1"/>
          </p:cNvSpPr>
          <p:nvPr/>
        </p:nvSpPr>
        <p:spPr bwMode="auto">
          <a:xfrm>
            <a:off x="4876800" y="1741824"/>
            <a:ext cx="2235200" cy="609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a-DK" sz="1600" noProof="0" dirty="0">
                <a:ea typeface="Calibri" charset="0"/>
                <a:cs typeface="Calibri" charset="0"/>
              </a:rPr>
              <a:t>Hjemmemåling</a:t>
            </a:r>
          </a:p>
        </p:txBody>
      </p:sp>
      <p:sp>
        <p:nvSpPr>
          <p:cNvPr id="463875" name="AutoShape 3"/>
          <p:cNvSpPr>
            <a:spLocks noChangeArrowheads="1"/>
          </p:cNvSpPr>
          <p:nvPr/>
        </p:nvSpPr>
        <p:spPr bwMode="auto">
          <a:xfrm>
            <a:off x="2032000" y="3096492"/>
            <a:ext cx="2235200" cy="88053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a-DK" sz="1600" noProof="0" dirty="0">
                <a:solidFill>
                  <a:srgbClr val="FF7171"/>
                </a:solidFill>
                <a:ea typeface="Calibri" charset="0"/>
                <a:cs typeface="Calibri" charset="0"/>
              </a:rPr>
              <a:t>Stor urinproduktion</a:t>
            </a:r>
          </a:p>
          <a:p>
            <a:pPr algn="ctr" eaLnBrk="1" hangingPunct="1"/>
            <a:r>
              <a:rPr lang="da-DK" sz="1600" noProof="0" dirty="0">
                <a:ea typeface="Calibri" charset="0"/>
                <a:cs typeface="Calibri" charset="0"/>
              </a:rPr>
              <a:t>Normal MVV</a:t>
            </a:r>
          </a:p>
        </p:txBody>
      </p:sp>
      <p:sp>
        <p:nvSpPr>
          <p:cNvPr id="463876" name="AutoShape 4"/>
          <p:cNvSpPr>
            <a:spLocks noChangeArrowheads="1"/>
          </p:cNvSpPr>
          <p:nvPr/>
        </p:nvSpPr>
        <p:spPr bwMode="auto">
          <a:xfrm>
            <a:off x="2032000" y="4315692"/>
            <a:ext cx="2235200" cy="67733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a-DK" sz="1600" b="1" noProof="0" dirty="0">
                <a:ea typeface="Calibri" charset="0"/>
                <a:cs typeface="Calibri" charset="0"/>
              </a:rPr>
              <a:t>1st valg: Medicin</a:t>
            </a:r>
          </a:p>
        </p:txBody>
      </p:sp>
      <p:sp>
        <p:nvSpPr>
          <p:cNvPr id="463877" name="AutoShape 5"/>
          <p:cNvSpPr>
            <a:spLocks noChangeArrowheads="1"/>
          </p:cNvSpPr>
          <p:nvPr/>
        </p:nvSpPr>
        <p:spPr bwMode="auto">
          <a:xfrm>
            <a:off x="7364627" y="3096492"/>
            <a:ext cx="2592173" cy="88053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a-DK" sz="1600" noProof="0" dirty="0">
                <a:ea typeface="Calibri" charset="0"/>
                <a:cs typeface="Calibri" charset="0"/>
              </a:rPr>
              <a:t>Normal urinproduktion</a:t>
            </a:r>
          </a:p>
          <a:p>
            <a:pPr algn="ctr" eaLnBrk="1" hangingPunct="1"/>
            <a:r>
              <a:rPr lang="da-DK" sz="1600" noProof="0" dirty="0">
                <a:solidFill>
                  <a:srgbClr val="FF7171"/>
                </a:solidFill>
                <a:ea typeface="Calibri" charset="0"/>
                <a:cs typeface="Calibri" charset="0"/>
              </a:rPr>
              <a:t>Blæreproblemer</a:t>
            </a:r>
          </a:p>
        </p:txBody>
      </p:sp>
      <p:sp>
        <p:nvSpPr>
          <p:cNvPr id="463878" name="AutoShape 6"/>
          <p:cNvSpPr>
            <a:spLocks noChangeArrowheads="1"/>
          </p:cNvSpPr>
          <p:nvPr/>
        </p:nvSpPr>
        <p:spPr bwMode="auto">
          <a:xfrm>
            <a:off x="7364627" y="4315692"/>
            <a:ext cx="2592173" cy="67733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a-DK" sz="1600" b="1" noProof="0" dirty="0">
                <a:ea typeface="Calibri" charset="0"/>
                <a:cs typeface="Calibri" charset="0"/>
              </a:rPr>
              <a:t>1st valg: Alarm</a:t>
            </a:r>
          </a:p>
        </p:txBody>
      </p:sp>
      <p:cxnSp>
        <p:nvCxnSpPr>
          <p:cNvPr id="463879" name="AutoShape 7"/>
          <p:cNvCxnSpPr>
            <a:cxnSpLocks noChangeShapeType="1"/>
            <a:stCxn id="463874" idx="2"/>
            <a:endCxn id="463875" idx="0"/>
          </p:cNvCxnSpPr>
          <p:nvPr/>
        </p:nvCxnSpPr>
        <p:spPr bwMode="auto">
          <a:xfrm rot="5400000">
            <a:off x="4199468" y="1301558"/>
            <a:ext cx="745067" cy="2844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</p:cxnSp>
      <p:cxnSp>
        <p:nvCxnSpPr>
          <p:cNvPr id="463880" name="AutoShape 8"/>
          <p:cNvCxnSpPr>
            <a:cxnSpLocks noChangeShapeType="1"/>
            <a:stCxn id="463874" idx="2"/>
            <a:endCxn id="463877" idx="0"/>
          </p:cNvCxnSpPr>
          <p:nvPr/>
        </p:nvCxnSpPr>
        <p:spPr bwMode="auto">
          <a:xfrm rot="16200000" flipH="1">
            <a:off x="6955023" y="1390801"/>
            <a:ext cx="745068" cy="266631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lg" len="med"/>
          </a:ln>
        </p:spPr>
      </p:cxnSp>
      <p:cxnSp>
        <p:nvCxnSpPr>
          <p:cNvPr id="463881" name="AutoShape 9"/>
          <p:cNvCxnSpPr>
            <a:cxnSpLocks noChangeShapeType="1"/>
            <a:stCxn id="463875" idx="2"/>
            <a:endCxn id="463876" idx="0"/>
          </p:cNvCxnSpPr>
          <p:nvPr/>
        </p:nvCxnSpPr>
        <p:spPr bwMode="auto">
          <a:xfrm>
            <a:off x="3149600" y="3977025"/>
            <a:ext cx="0" cy="3386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</p:cxnSp>
      <p:cxnSp>
        <p:nvCxnSpPr>
          <p:cNvPr id="463882" name="AutoShape 10"/>
          <p:cNvCxnSpPr>
            <a:cxnSpLocks noChangeShapeType="1"/>
            <a:stCxn id="463877" idx="2"/>
            <a:endCxn id="463878" idx="0"/>
          </p:cNvCxnSpPr>
          <p:nvPr/>
        </p:nvCxnSpPr>
        <p:spPr bwMode="auto">
          <a:xfrm>
            <a:off x="8660714" y="3977025"/>
            <a:ext cx="0" cy="3386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</p:cxn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032000" y="818382"/>
            <a:ext cx="690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a-DK" sz="3200" b="1" noProof="0" dirty="0">
                <a:ea typeface="Calibri" charset="0"/>
                <a:cs typeface="Calibri" charset="0"/>
              </a:rPr>
              <a:t>Behandling af enuresis</a:t>
            </a:r>
          </a:p>
        </p:txBody>
      </p:sp>
    </p:spTree>
    <p:extLst>
      <p:ext uri="{BB962C8B-B14F-4D97-AF65-F5344CB8AC3E}">
        <p14:creationId xmlns:p14="http://schemas.microsoft.com/office/powerpoint/2010/main" val="19793091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3D51-B7BF-28AD-E420-555C2445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>
            <a:extLst>
              <a:ext uri="{FF2B5EF4-FFF2-40B4-BE49-F238E27FC236}">
                <a16:creationId xmlns:a16="http://schemas.microsoft.com/office/drawing/2014/main" id="{543B69EA-CE56-847C-3B2D-3B95DE10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962379"/>
            <a:ext cx="690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a-DK" sz="3200" noProof="0" dirty="0">
                <a:latin typeface="Calibri" charset="0"/>
                <a:ea typeface="Calibri" charset="0"/>
                <a:cs typeface="Calibri" charset="0"/>
              </a:rPr>
              <a:t>Konditionering med alarm</a:t>
            </a:r>
          </a:p>
        </p:txBody>
      </p:sp>
      <p:pic>
        <p:nvPicPr>
          <p:cNvPr id="2" name="Picture 14" descr="alarm">
            <a:extLst>
              <a:ext uri="{FF2B5EF4-FFF2-40B4-BE49-F238E27FC236}">
                <a16:creationId xmlns:a16="http://schemas.microsoft.com/office/drawing/2014/main" id="{07BBAC53-9AD0-8839-3B5A-0A15B644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8529918" y="291081"/>
            <a:ext cx="1854201" cy="12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jælper en alarm børn til at holde sig tørre om natten ...">
            <a:extLst>
              <a:ext uri="{FF2B5EF4-FFF2-40B4-BE49-F238E27FC236}">
                <a16:creationId xmlns:a16="http://schemas.microsoft.com/office/drawing/2014/main" id="{D539439D-0643-08AE-8F51-F1585671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05" y="2349511"/>
            <a:ext cx="6908800" cy="38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554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BDBC-3A30-9672-D9B0-B6B788017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DE987-51CB-45A0-8622-E0EDF9D56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10921"/>
            <a:ext cx="11129962" cy="53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141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20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Sørg for at få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forventningsafstemt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hvordan skolen og institutionen har mulighed for at støtte.</a:t>
            </a:r>
            <a:b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Sørg for, at skolen og </a:t>
            </a:r>
            <a:r>
              <a:rPr kumimoji="0" lang="da-DK" sz="20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institutionen er informeret om 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de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toiletvaner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I har etableret derhjemme.</a:t>
            </a:r>
            <a:b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Sørg for, at skolen og institutionen er informeret om de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drikkevaner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I har etableret derhjemme.</a:t>
            </a:r>
            <a:b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Skolen og institutionen har et ansvar for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gode rammer for toiletbesøg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Skal dit barn fx på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lejrskole eller koloni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er det vigtigt, at du taler med de voksne om barnets udfordring.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000" noProof="0" dirty="0">
                <a:solidFill>
                  <a:srgbClr val="000000"/>
                </a:solidFill>
                <a:latin typeface="+mn-lt"/>
              </a:rPr>
              <a:t>D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et kan være en god idé at inddrage </a:t>
            </a:r>
            <a:r>
              <a:rPr kumimoji="0" lang="da-DK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skolesundhedsplejersken</a:t>
            </a:r>
            <a:r>
              <a:rPr kumimoji="0" lang="da-DK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i dialogen med skolen og institutionen. </a:t>
            </a:r>
            <a:endParaRPr kumimoji="0" lang="da-DK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E6421-87DE-0643-58F0-58A68E897878}"/>
              </a:ext>
            </a:extLst>
          </p:cNvPr>
          <p:cNvSpPr txBox="1"/>
          <p:nvPr/>
        </p:nvSpPr>
        <p:spPr>
          <a:xfrm>
            <a:off x="2068784" y="596599"/>
            <a:ext cx="868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noProof="0" dirty="0"/>
              <a:t>Kan skolerne støtte omkring børn med inkontinens?</a:t>
            </a:r>
          </a:p>
        </p:txBody>
      </p:sp>
    </p:spTree>
    <p:extLst>
      <p:ext uri="{BB962C8B-B14F-4D97-AF65-F5344CB8AC3E}">
        <p14:creationId xmlns:p14="http://schemas.microsoft.com/office/powerpoint/2010/main" val="82617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04DA2-8FA1-747E-DC31-97627660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B48FB8-9008-D92D-D49A-62BED7232F0B}"/>
              </a:ext>
            </a:extLst>
          </p:cNvPr>
          <p:cNvSpPr txBox="1"/>
          <p:nvPr/>
        </p:nvSpPr>
        <p:spPr>
          <a:xfrm>
            <a:off x="3969022" y="1368124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www.</a:t>
            </a:r>
            <a:r>
              <a:rPr lang="da-DK" sz="2400" b="1" noProof="0" dirty="0" err="1"/>
              <a:t>tætogtør.dk</a:t>
            </a:r>
            <a:endParaRPr lang="da-DK" sz="2400" b="1" noProof="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9183C0F-3E51-0B14-FF66-B412C38E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2329852"/>
            <a:ext cx="7834312" cy="35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5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05870-42C0-B711-B9D9-496D382994D7}"/>
              </a:ext>
            </a:extLst>
          </p:cNvPr>
          <p:cNvSpPr txBox="1"/>
          <p:nvPr/>
        </p:nvSpPr>
        <p:spPr>
          <a:xfrm>
            <a:off x="2007565" y="2126604"/>
            <a:ext cx="892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noProof="0" dirty="0"/>
              <a:t>Hvad synes børn om skoletoiletter ?</a:t>
            </a:r>
          </a:p>
        </p:txBody>
      </p:sp>
    </p:spTree>
    <p:extLst>
      <p:ext uri="{BB962C8B-B14F-4D97-AF65-F5344CB8AC3E}">
        <p14:creationId xmlns:p14="http://schemas.microsoft.com/office/powerpoint/2010/main" val="381852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1B69-B51C-A62F-F5E7-43670BB4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1-07 at 12.37.23.png">
            <a:extLst>
              <a:ext uri="{FF2B5EF4-FFF2-40B4-BE49-F238E27FC236}">
                <a16:creationId xmlns:a16="http://schemas.microsoft.com/office/drawing/2014/main" id="{22AD67C0-DE04-5BB6-F3A5-3215FAB8C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/>
          <a:stretch/>
        </p:blipFill>
        <p:spPr>
          <a:xfrm>
            <a:off x="2365027" y="1647465"/>
            <a:ext cx="7753734" cy="47643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C885D-B686-D4A2-F1CA-D866ED1BA2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363" y="244626"/>
            <a:ext cx="2194806" cy="12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393B-64D3-87CD-3E7D-03815F6F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1D8C11-F1EE-D260-EE72-B0777E02B280}"/>
              </a:ext>
            </a:extLst>
          </p:cNvPr>
          <p:cNvSpPr txBox="1"/>
          <p:nvPr/>
        </p:nvSpPr>
        <p:spPr>
          <a:xfrm>
            <a:off x="838200" y="815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2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Hvornår er skoletoiletterne bygget 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090391-1FD1-5A3C-BE6C-836393D4E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1048"/>
              </p:ext>
            </p:extLst>
          </p:nvPr>
        </p:nvGraphicFramePr>
        <p:xfrm>
          <a:off x="838200" y="2680465"/>
          <a:ext cx="10515600" cy="3362286"/>
        </p:xfrm>
        <a:graphic>
          <a:graphicData uri="http://schemas.openxmlformats.org/drawingml/2006/table">
            <a:tbl>
              <a:tblPr firstRow="1" bandRow="1"/>
              <a:tblGrid>
                <a:gridCol w="360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381">
                <a:tc>
                  <a:txBody>
                    <a:bodyPr/>
                    <a:lstStyle/>
                    <a:p>
                      <a:pPr algn="l" fontAlgn="b"/>
                      <a:endParaRPr lang="da-DK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Ældste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Nyeste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gennemesnit</a:t>
                      </a:r>
                      <a:endParaRPr lang="da-DK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Hovedstad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1906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Midtjylland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1945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Nordjylland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1976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Sjælland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1955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Syddanmark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7148" marR="17148" marT="1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ADAE-14B2-1231-975E-542A3C12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68A243-DCCC-8678-0451-0CD0DF91CB8B}"/>
              </a:ext>
            </a:extLst>
          </p:cNvPr>
          <p:cNvSpPr txBox="1"/>
          <p:nvPr/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6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Antal elever per toilet i gennemsnit for regionerne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415121-A730-3EE2-6D84-0234FE20C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899583"/>
              </p:ext>
            </p:extLst>
          </p:nvPr>
        </p:nvGraphicFramePr>
        <p:xfrm>
          <a:off x="838200" y="2546251"/>
          <a:ext cx="10515600" cy="36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59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67580-563D-03DE-4A7D-DA4B88B0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8673C08-98C3-5D1D-21A2-5B4CCEFA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2" y="1017595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noProof="0">
                <a:solidFill>
                  <a:srgbClr val="000000"/>
                </a:solidFill>
                <a:ea typeface="MS PGothic" pitchFamily="34" charset="-128"/>
              </a:rPr>
              <a:t>Mød </a:t>
            </a:r>
            <a:r>
              <a:rPr lang="da-DK" sz="3200" b="1">
                <a:solidFill>
                  <a:srgbClr val="000000"/>
                </a:solidFill>
                <a:ea typeface="MS PGothic" pitchFamily="34" charset="-128"/>
              </a:rPr>
              <a:t>Mathias</a:t>
            </a:r>
            <a:endParaRPr lang="da-DK" sz="3200" b="1" noProof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D416AC-5621-C770-8ED7-CC7B22C7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5" y="1882784"/>
            <a:ext cx="10520985" cy="378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>
                <a:solidFill>
                  <a:srgbClr val="000000"/>
                </a:solidFill>
                <a:ea typeface="MS PGothic" pitchFamily="34" charset="-128"/>
              </a:rPr>
              <a:t>6 år gammel lige startet i 0. klasse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>
                <a:solidFill>
                  <a:srgbClr val="000000"/>
                </a:solidFill>
                <a:ea typeface="MS PGothic" pitchFamily="34" charset="-128"/>
              </a:rPr>
              <a:t>Kan have uheld i bukserne mindst 3-5 gange dagligt også i skole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>
                <a:solidFill>
                  <a:srgbClr val="000000"/>
                </a:solidFill>
                <a:ea typeface="MS PGothic" pitchFamily="34" charset="-128"/>
              </a:rPr>
              <a:t>De andre børn bemærker det og begynder at undgå ham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>
                <a:solidFill>
                  <a:srgbClr val="000000"/>
                </a:solidFill>
                <a:ea typeface="MS PGothic" pitchFamily="34" charset="-128"/>
              </a:rPr>
              <a:t>Mathias</a:t>
            </a:r>
            <a:r>
              <a:rPr lang="da-DK" sz="2400" noProof="0">
                <a:solidFill>
                  <a:srgbClr val="000000"/>
                </a:solidFill>
                <a:ea typeface="MS PGothic" pitchFamily="34" charset="-128"/>
              </a:rPr>
              <a:t> bliver mere og mere indelukket og virker ked af det.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>
                <a:solidFill>
                  <a:srgbClr val="000000"/>
                </a:solidFill>
                <a:ea typeface="MS PGothic" pitchFamily="34" charset="-128"/>
              </a:rPr>
              <a:t>Tit en kamp at bringe Mathias til skole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26" name="Picture 2" descr="50.000 børn tisser i bukserne: Her er ekspertens gode råd | Børn | DR">
            <a:extLst>
              <a:ext uri="{FF2B5EF4-FFF2-40B4-BE49-F238E27FC236}">
                <a16:creationId xmlns:a16="http://schemas.microsoft.com/office/drawing/2014/main" id="{25A516AA-D967-6CCE-001E-E894B93F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52" y="5014111"/>
            <a:ext cx="2951048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013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03E55-E035-BDC5-4B0C-03B88E76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36843-204F-D63C-BEB3-7859E11C8272}"/>
              </a:ext>
            </a:extLst>
          </p:cNvPr>
          <p:cNvSpPr txBox="1"/>
          <p:nvPr/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28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Omkring 50% af børn er utilfredse eller meget utilfredse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28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med skoletoiletter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477928-71D2-7BE3-67AD-DEF0B3D49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519850"/>
              </p:ext>
            </p:extLst>
          </p:nvPr>
        </p:nvGraphicFramePr>
        <p:xfrm>
          <a:off x="838200" y="2546251"/>
          <a:ext cx="10515600" cy="36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01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2D19-FCF9-CFBB-B95F-5E892D51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89094-8CE6-18D7-12E7-F867FA69D983}"/>
              </a:ext>
            </a:extLst>
          </p:cNvPr>
          <p:cNvSpPr txBox="1"/>
          <p:nvPr/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28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Er toiletterne rene 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28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Ca. 40% af børn synes toiletterne aldrig eller sjældent er rene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323CFE-77FE-E82C-829B-E22F6C251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81262"/>
              </p:ext>
            </p:extLst>
          </p:nvPr>
        </p:nvGraphicFramePr>
        <p:xfrm>
          <a:off x="838200" y="2546251"/>
          <a:ext cx="10515600" cy="36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80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69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1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Omkring </a:t>
            </a:r>
            <a:r>
              <a:rPr lang="da-DK" sz="3100" b="1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25% af alle børn </a:t>
            </a:r>
            <a:r>
              <a:rPr lang="da-DK" sz="31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holder sig for det meste eller fordi de ikke vil bruge skoletoiletterne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22501"/>
              </p:ext>
            </p:extLst>
          </p:nvPr>
        </p:nvGraphicFramePr>
        <p:xfrm>
          <a:off x="838200" y="2546251"/>
          <a:ext cx="10515600" cy="36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45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6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Hvor meget drikker du om dagen 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6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Næsten 50% af børn drikker for lidt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8488"/>
              </p:ext>
            </p:extLst>
          </p:nvPr>
        </p:nvGraphicFramePr>
        <p:xfrm>
          <a:off x="838200" y="2546251"/>
          <a:ext cx="10515600" cy="36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72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F16E-5CC5-B6B9-D897-8356A5DB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B183-9FC2-B05C-5BF8-B499E0BE6A27}"/>
              </a:ext>
            </a:extLst>
          </p:cNvPr>
          <p:cNvSpPr txBox="1"/>
          <p:nvPr/>
        </p:nvSpPr>
        <p:spPr>
          <a:xfrm>
            <a:off x="754062" y="3147292"/>
            <a:ext cx="10683875" cy="5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3300" b="0" i="0" kern="1200" noProof="0" dirty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Hvad siger uroterapeuterne ?</a:t>
            </a:r>
          </a:p>
        </p:txBody>
      </p:sp>
    </p:spTree>
    <p:extLst>
      <p:ext uri="{BB962C8B-B14F-4D97-AF65-F5344CB8AC3E}">
        <p14:creationId xmlns:p14="http://schemas.microsoft.com/office/powerpoint/2010/main" val="212423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7D962B6-74A0-4042-986F-77984BAD8D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21506" name="Picture 2" descr="Micky Weis » Min rolle som mentor hos Aarhus Universitet">
            <a:extLst>
              <a:ext uri="{FF2B5EF4-FFF2-40B4-BE49-F238E27FC236}">
                <a16:creationId xmlns:a16="http://schemas.microsoft.com/office/drawing/2014/main" id="{B3F953F3-15B5-9743-A18F-F9F007A6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12" y="6145374"/>
            <a:ext cx="103631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 descr="auh_c_sort_eng kopi.pdf">
            <a:extLst>
              <a:ext uri="{FF2B5EF4-FFF2-40B4-BE49-F238E27FC236}">
                <a16:creationId xmlns:a16="http://schemas.microsoft.com/office/drawing/2014/main" id="{33E14C88-F889-6D44-BF3E-1DE9CE75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790" y="6145374"/>
            <a:ext cx="932598" cy="432000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E9DD8F1B-DCFC-3946-B1F9-D2B4BF68B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DFCFB65C-21A9-2042-B5C8-E310EAB37AF3}"/>
              </a:ext>
            </a:extLst>
          </p:cNvPr>
          <p:cNvSpPr txBox="1"/>
          <p:nvPr/>
        </p:nvSpPr>
        <p:spPr>
          <a:xfrm>
            <a:off x="432863" y="2030105"/>
            <a:ext cx="115058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Neurokognitiv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function hos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børn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med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inkontinens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0710AA4-F6BA-C54A-A499-041C2C684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953" r="99479" b="24607"/>
          <a:stretch/>
        </p:blipFill>
        <p:spPr>
          <a:xfrm>
            <a:off x="0" y="2037599"/>
            <a:ext cx="4769029" cy="3742885"/>
          </a:xfrm>
          <a:prstGeom prst="rect">
            <a:avLst/>
          </a:prstGeom>
        </p:spPr>
      </p:pic>
      <p:sp>
        <p:nvSpPr>
          <p:cNvPr id="5" name="navn">
            <a:extLst>
              <a:ext uri="{FF2B5EF4-FFF2-40B4-BE49-F238E27FC236}">
                <a16:creationId xmlns:a16="http://schemas.microsoft.com/office/drawing/2014/main" id="{19D13E27-BF6F-2846-B1D4-C13AA1FBEFFF}"/>
              </a:ext>
            </a:extLst>
          </p:cNvPr>
          <p:cNvSpPr txBox="1"/>
          <p:nvPr/>
        </p:nvSpPr>
        <p:spPr>
          <a:xfrm>
            <a:off x="180327" y="4642009"/>
            <a:ext cx="31868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Britt Borg, MD 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DSSM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5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of March 2024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68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EF95D-2718-4546-8E1E-8AD9B90B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72000" rIns="54000">
            <a:normAutofit/>
          </a:bodyPr>
          <a:lstStyle/>
          <a:p>
            <a:pPr algn="ctr"/>
            <a:r>
              <a:rPr lang="en-US" sz="2100" b="1"/>
              <a:t>BACKGROUND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5D02F1E6-A552-B742-A730-E797494C7CF2}"/>
              </a:ext>
            </a:extLst>
          </p:cNvPr>
          <p:cNvSpPr txBox="1"/>
          <p:nvPr/>
        </p:nvSpPr>
        <p:spPr>
          <a:xfrm>
            <a:off x="28574" y="992332"/>
            <a:ext cx="2218763" cy="10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Børneinkontinens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Livskvalitet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8" name="Grafik 7" descr="Grædende ansigt uden udfyldning">
            <a:extLst>
              <a:ext uri="{FF2B5EF4-FFF2-40B4-BE49-F238E27FC236}">
                <a16:creationId xmlns:a16="http://schemas.microsoft.com/office/drawing/2014/main" id="{C93A96CE-53B0-C261-EA53-3EAB2D96B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4310" y="2356166"/>
            <a:ext cx="2296515" cy="2296515"/>
          </a:xfrm>
          <a:prstGeom prst="rect">
            <a:avLst/>
          </a:prstGeom>
        </p:spPr>
      </p:pic>
      <p:pic>
        <p:nvPicPr>
          <p:cNvPr id="16" name="Grafik 15" descr="Medicin">
            <a:extLst>
              <a:ext uri="{FF2B5EF4-FFF2-40B4-BE49-F238E27FC236}">
                <a16:creationId xmlns:a16="http://schemas.microsoft.com/office/drawing/2014/main" id="{E214DAA9-4E34-7AFD-B9AD-918B1B1A4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7796" y="2163816"/>
            <a:ext cx="914400" cy="914400"/>
          </a:xfrm>
          <a:prstGeom prst="rect">
            <a:avLst/>
          </a:prstGeom>
        </p:spPr>
      </p:pic>
      <p:pic>
        <p:nvPicPr>
          <p:cNvPr id="18" name="Grafik 17" descr="Linjepil: Lige">
            <a:extLst>
              <a:ext uri="{FF2B5EF4-FFF2-40B4-BE49-F238E27FC236}">
                <a16:creationId xmlns:a16="http://schemas.microsoft.com/office/drawing/2014/main" id="{87183FA8-7287-C9EB-AAB1-C845041F7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455983" y="2621017"/>
            <a:ext cx="1298028" cy="1298028"/>
          </a:xfrm>
          <a:prstGeom prst="rect">
            <a:avLst/>
          </a:prstGeom>
        </p:spPr>
      </p:pic>
      <p:pic>
        <p:nvPicPr>
          <p:cNvPr id="20" name="Grafik 19" descr="Forelsket ansigt uden fyldning">
            <a:extLst>
              <a:ext uri="{FF2B5EF4-FFF2-40B4-BE49-F238E27FC236}">
                <a16:creationId xmlns:a16="http://schemas.microsoft.com/office/drawing/2014/main" id="{ADE4106D-77AC-2B62-E588-546D7E1AB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0981" y="2356167"/>
            <a:ext cx="2296514" cy="2296514"/>
          </a:xfrm>
          <a:prstGeom prst="rect">
            <a:avLst/>
          </a:prstGeom>
        </p:spPr>
      </p:pic>
      <p:pic>
        <p:nvPicPr>
          <p:cNvPr id="23" name="Grafik 22" descr="Læge">
            <a:extLst>
              <a:ext uri="{FF2B5EF4-FFF2-40B4-BE49-F238E27FC236}">
                <a16:creationId xmlns:a16="http://schemas.microsoft.com/office/drawing/2014/main" id="{A9DD1471-B8D6-E16E-C53E-1429D25DD8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95243" y="1236277"/>
            <a:ext cx="914400" cy="91440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34056D0F-DEF6-1F90-6732-A1E0A67DBCFE}"/>
              </a:ext>
            </a:extLst>
          </p:cNvPr>
          <p:cNvSpPr txBox="1"/>
          <p:nvPr/>
        </p:nvSpPr>
        <p:spPr>
          <a:xfrm>
            <a:off x="4518212" y="4652681"/>
            <a:ext cx="10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QoL</a:t>
            </a:r>
          </a:p>
        </p:txBody>
      </p:sp>
    </p:spTree>
    <p:extLst>
      <p:ext uri="{BB962C8B-B14F-4D97-AF65-F5344CB8AC3E}">
        <p14:creationId xmlns:p14="http://schemas.microsoft.com/office/powerpoint/2010/main" val="385773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62D3DB49-D7B1-7848-8F0C-F3E7FE43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72000" rIns="54000">
            <a:normAutofit/>
          </a:bodyPr>
          <a:lstStyle/>
          <a:p>
            <a:pPr algn="ctr"/>
            <a:r>
              <a:rPr lang="en-US" sz="2100" b="1" dirty="0"/>
              <a:t>BAGGRUND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22FA0B1-1C54-8FBD-5CD0-5358BD02467D}"/>
              </a:ext>
            </a:extLst>
          </p:cNvPr>
          <p:cNvSpPr txBox="1"/>
          <p:nvPr/>
        </p:nvSpPr>
        <p:spPr>
          <a:xfrm>
            <a:off x="155575" y="992332"/>
            <a:ext cx="2063190" cy="13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Inkontinens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Neuropsykiatrisk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kommorbiditet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15" name="Grafik 14" descr="Hjerne i hoved">
            <a:extLst>
              <a:ext uri="{FF2B5EF4-FFF2-40B4-BE49-F238E27FC236}">
                <a16:creationId xmlns:a16="http://schemas.microsoft.com/office/drawing/2014/main" id="{558130D0-8A56-0401-2DF4-23DE4AA3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248" y="2435105"/>
            <a:ext cx="1929696" cy="1929696"/>
          </a:xfrm>
          <a:prstGeom prst="rect">
            <a:avLst/>
          </a:prstGeom>
        </p:spPr>
      </p:pic>
      <p:grpSp>
        <p:nvGrpSpPr>
          <p:cNvPr id="46" name="Gruppe 45">
            <a:extLst>
              <a:ext uri="{FF2B5EF4-FFF2-40B4-BE49-F238E27FC236}">
                <a16:creationId xmlns:a16="http://schemas.microsoft.com/office/drawing/2014/main" id="{2CBB8FF2-D102-9E12-CCF6-18C38670A499}"/>
              </a:ext>
            </a:extLst>
          </p:cNvPr>
          <p:cNvGrpSpPr/>
          <p:nvPr/>
        </p:nvGrpSpPr>
        <p:grpSpPr>
          <a:xfrm>
            <a:off x="7480645" y="1282691"/>
            <a:ext cx="3040229" cy="4399369"/>
            <a:chOff x="7480645" y="1282691"/>
            <a:chExt cx="3040229" cy="4399369"/>
          </a:xfrm>
        </p:grpSpPr>
        <p:pic>
          <p:nvPicPr>
            <p:cNvPr id="18" name="Grafik 17" descr="Linjepil: Lige">
              <a:extLst>
                <a:ext uri="{FF2B5EF4-FFF2-40B4-BE49-F238E27FC236}">
                  <a16:creationId xmlns:a16="http://schemas.microsoft.com/office/drawing/2014/main" id="{1CBE450B-F97C-EBFD-119E-DF6F9FBC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9069907">
              <a:off x="7504402" y="2082388"/>
              <a:ext cx="1298028" cy="1298028"/>
            </a:xfrm>
            <a:prstGeom prst="rect">
              <a:avLst/>
            </a:prstGeom>
          </p:spPr>
        </p:pic>
        <p:pic>
          <p:nvPicPr>
            <p:cNvPr id="20" name="Grafik 19" descr="Tjekliste mod venstre">
              <a:extLst>
                <a:ext uri="{FF2B5EF4-FFF2-40B4-BE49-F238E27FC236}">
                  <a16:creationId xmlns:a16="http://schemas.microsoft.com/office/drawing/2014/main" id="{8634AEDA-AF5E-EDB9-F980-6F62E411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99425" y="1282691"/>
              <a:ext cx="1621449" cy="1621449"/>
            </a:xfrm>
            <a:prstGeom prst="rect">
              <a:avLst/>
            </a:prstGeom>
          </p:spPr>
        </p:pic>
        <p:pic>
          <p:nvPicPr>
            <p:cNvPr id="21" name="Grafik 20" descr="Linjepil: Lige">
              <a:extLst>
                <a:ext uri="{FF2B5EF4-FFF2-40B4-BE49-F238E27FC236}">
                  <a16:creationId xmlns:a16="http://schemas.microsoft.com/office/drawing/2014/main" id="{699A823A-94D3-943C-FDF2-4B2C925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2706561">
              <a:off x="7480645" y="3715787"/>
              <a:ext cx="1298028" cy="1298028"/>
            </a:xfrm>
            <a:prstGeom prst="rect">
              <a:avLst/>
            </a:prstGeom>
          </p:spPr>
        </p:pic>
        <p:pic>
          <p:nvPicPr>
            <p:cNvPr id="24" name="Grafik 23" descr="Luk">
              <a:extLst>
                <a:ext uri="{FF2B5EF4-FFF2-40B4-BE49-F238E27FC236}">
                  <a16:creationId xmlns:a16="http://schemas.microsoft.com/office/drawing/2014/main" id="{31DE77AD-F36C-6922-480F-53D275C93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51111" y="3849040"/>
              <a:ext cx="914400" cy="914400"/>
            </a:xfrm>
            <a:prstGeom prst="rect">
              <a:avLst/>
            </a:prstGeom>
          </p:spPr>
        </p:pic>
        <p:pic>
          <p:nvPicPr>
            <p:cNvPr id="28" name="Grafik 27" descr="Læge">
              <a:extLst>
                <a:ext uri="{FF2B5EF4-FFF2-40B4-BE49-F238E27FC236}">
                  <a16:creationId xmlns:a16="http://schemas.microsoft.com/office/drawing/2014/main" id="{9DF415F1-8F64-A294-7D5B-ACB7085E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9302" y="4040488"/>
              <a:ext cx="1641572" cy="1641572"/>
            </a:xfrm>
            <a:prstGeom prst="rect">
              <a:avLst/>
            </a:prstGeom>
          </p:spPr>
        </p:pic>
      </p:grpSp>
      <p:pic>
        <p:nvPicPr>
          <p:cNvPr id="30" name="Grafik 29" descr="Tankeboble">
            <a:extLst>
              <a:ext uri="{FF2B5EF4-FFF2-40B4-BE49-F238E27FC236}">
                <a16:creationId xmlns:a16="http://schemas.microsoft.com/office/drawing/2014/main" id="{E390A64B-7053-4C59-63E0-A17DE9D07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6554" y="1195010"/>
            <a:ext cx="639540" cy="639540"/>
          </a:xfrm>
          <a:prstGeom prst="rect">
            <a:avLst/>
          </a:prstGeom>
        </p:spPr>
      </p:pic>
      <p:pic>
        <p:nvPicPr>
          <p:cNvPr id="33" name="Grafik 32" descr="Tankeboble">
            <a:extLst>
              <a:ext uri="{FF2B5EF4-FFF2-40B4-BE49-F238E27FC236}">
                <a16:creationId xmlns:a16="http://schemas.microsoft.com/office/drawing/2014/main" id="{82C5EE2B-7DB5-C51A-8D5D-BDA0CC7E2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14353" y="1512489"/>
            <a:ext cx="538494" cy="538494"/>
          </a:xfrm>
          <a:prstGeom prst="rect">
            <a:avLst/>
          </a:prstGeom>
        </p:spPr>
      </p:pic>
      <p:pic>
        <p:nvPicPr>
          <p:cNvPr id="36" name="Grafik 35" descr="Tankeboble">
            <a:extLst>
              <a:ext uri="{FF2B5EF4-FFF2-40B4-BE49-F238E27FC236}">
                <a16:creationId xmlns:a16="http://schemas.microsoft.com/office/drawing/2014/main" id="{108CC150-BF2C-9566-1B98-0BC26147F7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857338" y="1690688"/>
            <a:ext cx="506403" cy="506403"/>
          </a:xfrm>
          <a:prstGeom prst="rect">
            <a:avLst/>
          </a:prstGeom>
        </p:spPr>
      </p:pic>
      <p:pic>
        <p:nvPicPr>
          <p:cNvPr id="41" name="Grafik 40" descr="Tankeboble">
            <a:extLst>
              <a:ext uri="{FF2B5EF4-FFF2-40B4-BE49-F238E27FC236}">
                <a16:creationId xmlns:a16="http://schemas.microsoft.com/office/drawing/2014/main" id="{C5E319C0-3969-EA5C-ED25-E4D2755A71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996789" y="1195010"/>
            <a:ext cx="639540" cy="639540"/>
          </a:xfrm>
          <a:prstGeom prst="rect">
            <a:avLst/>
          </a:prstGeom>
        </p:spPr>
      </p:pic>
      <p:grpSp>
        <p:nvGrpSpPr>
          <p:cNvPr id="51" name="Gruppe 50">
            <a:extLst>
              <a:ext uri="{FF2B5EF4-FFF2-40B4-BE49-F238E27FC236}">
                <a16:creationId xmlns:a16="http://schemas.microsoft.com/office/drawing/2014/main" id="{B9848DEC-BCA4-419D-0645-3485D6777597}"/>
              </a:ext>
            </a:extLst>
          </p:cNvPr>
          <p:cNvGrpSpPr/>
          <p:nvPr/>
        </p:nvGrpSpPr>
        <p:grpSpPr>
          <a:xfrm>
            <a:off x="8626781" y="2095368"/>
            <a:ext cx="2302284" cy="2388868"/>
            <a:chOff x="5418373" y="4480414"/>
            <a:chExt cx="1787014" cy="1787014"/>
          </a:xfrm>
        </p:grpSpPr>
        <p:pic>
          <p:nvPicPr>
            <p:cNvPr id="49" name="Grafik 48" descr="Medicin">
              <a:extLst>
                <a:ext uri="{FF2B5EF4-FFF2-40B4-BE49-F238E27FC236}">
                  <a16:creationId xmlns:a16="http://schemas.microsoft.com/office/drawing/2014/main" id="{ACC9277F-9902-09CA-6E31-B24E0D1E1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418373" y="4480414"/>
              <a:ext cx="1787014" cy="1787014"/>
            </a:xfrm>
            <a:prstGeom prst="rect">
              <a:avLst/>
            </a:prstGeom>
          </p:spPr>
        </p:pic>
        <p:pic>
          <p:nvPicPr>
            <p:cNvPr id="50" name="Grafik 49" descr="Luk">
              <a:extLst>
                <a:ext uri="{FF2B5EF4-FFF2-40B4-BE49-F238E27FC236}">
                  <a16:creationId xmlns:a16="http://schemas.microsoft.com/office/drawing/2014/main" id="{3B4A5917-4C80-78DD-D177-7CDA20B59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3564" y="4643947"/>
              <a:ext cx="1034808" cy="1034808"/>
            </a:xfrm>
            <a:prstGeom prst="rect">
              <a:avLst/>
            </a:prstGeom>
          </p:spPr>
        </p:pic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3D49F5DC-A231-7E9B-5634-9DEADC77BFDE}"/>
              </a:ext>
            </a:extLst>
          </p:cNvPr>
          <p:cNvGrpSpPr/>
          <p:nvPr/>
        </p:nvGrpSpPr>
        <p:grpSpPr>
          <a:xfrm>
            <a:off x="3290268" y="1880141"/>
            <a:ext cx="1893533" cy="1719417"/>
            <a:chOff x="3290268" y="1880141"/>
            <a:chExt cx="1893533" cy="1719417"/>
          </a:xfrm>
        </p:grpSpPr>
        <p:pic>
          <p:nvPicPr>
            <p:cNvPr id="44" name="Grafik 43" descr="Gymnastisk gulvrutine">
              <a:extLst>
                <a:ext uri="{FF2B5EF4-FFF2-40B4-BE49-F238E27FC236}">
                  <a16:creationId xmlns:a16="http://schemas.microsoft.com/office/drawing/2014/main" id="{AE99DE45-14EE-E5E6-6DB5-8D9EF5D0E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90268" y="1880141"/>
              <a:ext cx="1350085" cy="1350085"/>
            </a:xfrm>
            <a:prstGeom prst="rect">
              <a:avLst/>
            </a:prstGeom>
          </p:spPr>
        </p:pic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D6328203-B077-230B-80D0-55CF20877C42}"/>
                </a:ext>
              </a:extLst>
            </p:cNvPr>
            <p:cNvSpPr txBox="1"/>
            <p:nvPr/>
          </p:nvSpPr>
          <p:spPr>
            <a:xfrm>
              <a:off x="3372107" y="3230226"/>
              <a:ext cx="1811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+mn-cs"/>
                </a:rPr>
                <a:t>ADHD</a:t>
              </a:r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D4FBF819-14B9-48CE-4C45-FFC9C0E4F8C7}"/>
              </a:ext>
            </a:extLst>
          </p:cNvPr>
          <p:cNvGrpSpPr/>
          <p:nvPr/>
        </p:nvGrpSpPr>
        <p:grpSpPr>
          <a:xfrm>
            <a:off x="2999258" y="4380566"/>
            <a:ext cx="2502907" cy="1830316"/>
            <a:chOff x="2999258" y="4380566"/>
            <a:chExt cx="2502907" cy="1830316"/>
          </a:xfrm>
        </p:grpSpPr>
        <p:pic>
          <p:nvPicPr>
            <p:cNvPr id="48" name="Grafik 47" descr="Forvirret ansigt uden udfyldning">
              <a:extLst>
                <a:ext uri="{FF2B5EF4-FFF2-40B4-BE49-F238E27FC236}">
                  <a16:creationId xmlns:a16="http://schemas.microsoft.com/office/drawing/2014/main" id="{915394C1-AB91-BAF1-3E1D-19D3FC1F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216806" y="4380566"/>
              <a:ext cx="1423547" cy="1423547"/>
            </a:xfrm>
            <a:prstGeom prst="rect">
              <a:avLst/>
            </a:prstGeom>
          </p:spPr>
        </p:pic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ED8335F9-7EB5-CBA6-6018-4AF4F454800C}"/>
                </a:ext>
              </a:extLst>
            </p:cNvPr>
            <p:cNvSpPr txBox="1"/>
            <p:nvPr/>
          </p:nvSpPr>
          <p:spPr>
            <a:xfrm>
              <a:off x="2999258" y="5841550"/>
              <a:ext cx="2502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+mn-cs"/>
                </a:rPr>
                <a:t>Anxiety</a:t>
              </a: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+mn-cs"/>
                </a:rPr>
                <a:t>/Depression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41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19C22FE4-F758-958F-708B-AB9BB99D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890" y="1735524"/>
            <a:ext cx="4020469" cy="3905599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FBEB9A3F-E91E-5171-9DDE-CA27A9A87BA9}"/>
              </a:ext>
            </a:extLst>
          </p:cNvPr>
          <p:cNvGrpSpPr/>
          <p:nvPr/>
        </p:nvGrpSpPr>
        <p:grpSpPr>
          <a:xfrm>
            <a:off x="3362574" y="219912"/>
            <a:ext cx="1562740" cy="1544840"/>
            <a:chOff x="2669015" y="171248"/>
            <a:chExt cx="2326463" cy="2404548"/>
          </a:xfrm>
        </p:grpSpPr>
        <p:pic>
          <p:nvPicPr>
            <p:cNvPr id="16" name="Grafik 15" descr="Tankeboble">
              <a:extLst>
                <a:ext uri="{FF2B5EF4-FFF2-40B4-BE49-F238E27FC236}">
                  <a16:creationId xmlns:a16="http://schemas.microsoft.com/office/drawing/2014/main" id="{1FB4217F-675E-4953-0EF0-4BF4938B4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8231" y="171248"/>
              <a:ext cx="639540" cy="639540"/>
            </a:xfrm>
            <a:prstGeom prst="rect">
              <a:avLst/>
            </a:prstGeom>
          </p:spPr>
        </p:pic>
        <p:pic>
          <p:nvPicPr>
            <p:cNvPr id="17" name="Grafik 16" descr="Tankeboble">
              <a:extLst>
                <a:ext uri="{FF2B5EF4-FFF2-40B4-BE49-F238E27FC236}">
                  <a16:creationId xmlns:a16="http://schemas.microsoft.com/office/drawing/2014/main" id="{362E3BFE-DE38-55A7-1922-D2FD7DF8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26030" y="488727"/>
              <a:ext cx="538494" cy="538494"/>
            </a:xfrm>
            <a:prstGeom prst="rect">
              <a:avLst/>
            </a:prstGeom>
          </p:spPr>
        </p:pic>
        <p:pic>
          <p:nvPicPr>
            <p:cNvPr id="18" name="Grafik 17" descr="Tankeboble">
              <a:extLst>
                <a:ext uri="{FF2B5EF4-FFF2-40B4-BE49-F238E27FC236}">
                  <a16:creationId xmlns:a16="http://schemas.microsoft.com/office/drawing/2014/main" id="{3EBA945F-FF5C-4E01-CA83-BA7619BE5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669015" y="666926"/>
              <a:ext cx="506403" cy="506403"/>
            </a:xfrm>
            <a:prstGeom prst="rect">
              <a:avLst/>
            </a:prstGeom>
          </p:spPr>
        </p:pic>
        <p:pic>
          <p:nvPicPr>
            <p:cNvPr id="19" name="Grafik 18" descr="Tankeboble">
              <a:extLst>
                <a:ext uri="{FF2B5EF4-FFF2-40B4-BE49-F238E27FC236}">
                  <a16:creationId xmlns:a16="http://schemas.microsoft.com/office/drawing/2014/main" id="{CF6A2906-CEAB-5A58-AABF-95BA3CAA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808466" y="171248"/>
              <a:ext cx="639540" cy="639540"/>
            </a:xfrm>
            <a:prstGeom prst="rect">
              <a:avLst/>
            </a:prstGeom>
          </p:spPr>
        </p:pic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248B454F-F0FE-BAC9-6EFD-495FFEC6391A}"/>
                </a:ext>
              </a:extLst>
            </p:cNvPr>
            <p:cNvGrpSpPr/>
            <p:nvPr/>
          </p:nvGrpSpPr>
          <p:grpSpPr>
            <a:xfrm>
              <a:off x="3101945" y="856379"/>
              <a:ext cx="1893533" cy="1719417"/>
              <a:chOff x="3290268" y="1880141"/>
              <a:chExt cx="1893533" cy="1719417"/>
            </a:xfrm>
          </p:grpSpPr>
          <p:pic>
            <p:nvPicPr>
              <p:cNvPr id="21" name="Grafik 20" descr="Gymnastisk gulvrutine">
                <a:extLst>
                  <a:ext uri="{FF2B5EF4-FFF2-40B4-BE49-F238E27FC236}">
                    <a16:creationId xmlns:a16="http://schemas.microsoft.com/office/drawing/2014/main" id="{BB5D86D0-A181-C3EB-ED15-DA2FB74F3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90268" y="1880141"/>
                <a:ext cx="1350085" cy="1350085"/>
              </a:xfrm>
              <a:prstGeom prst="rect">
                <a:avLst/>
              </a:prstGeom>
            </p:spPr>
          </p:pic>
          <p:sp>
            <p:nvSpPr>
              <p:cNvPr id="22" name="Tekstfelt 21">
                <a:extLst>
                  <a:ext uri="{FF2B5EF4-FFF2-40B4-BE49-F238E27FC236}">
                    <a16:creationId xmlns:a16="http://schemas.microsoft.com/office/drawing/2014/main" id="{28311711-DAE9-0231-93CF-9C49E430A85C}"/>
                  </a:ext>
                </a:extLst>
              </p:cNvPr>
              <p:cNvSpPr txBox="1"/>
              <p:nvPr/>
            </p:nvSpPr>
            <p:spPr>
              <a:xfrm>
                <a:off x="3372107" y="3230226"/>
                <a:ext cx="1811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  <a:cs typeface="+mn-cs"/>
                  </a:rPr>
                  <a:t>ADHD</a:t>
                </a:r>
              </a:p>
            </p:txBody>
          </p:sp>
        </p:grpSp>
      </p:grpSp>
      <p:pic>
        <p:nvPicPr>
          <p:cNvPr id="32" name="Billede 31">
            <a:extLst>
              <a:ext uri="{FF2B5EF4-FFF2-40B4-BE49-F238E27FC236}">
                <a16:creationId xmlns:a16="http://schemas.microsoft.com/office/drawing/2014/main" id="{9B83D2AD-86D1-A225-08A3-BF2FC7D60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3902" y1="56011" x2="33902" y2="56011"/>
                        <a14:foregroundMark x1="50366" y1="37781" x2="50366" y2="37781"/>
                        <a14:foregroundMark x1="50976" y1="37517" x2="50976" y2="37517"/>
                        <a14:foregroundMark x1="61098" y1="38970" x2="61098" y2="38970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0314" y="0"/>
            <a:ext cx="2342123" cy="2162179"/>
          </a:xfrm>
          <a:prstGeom prst="rect">
            <a:avLst/>
          </a:prstGeom>
        </p:spPr>
      </p:pic>
      <p:pic>
        <p:nvPicPr>
          <p:cNvPr id="33" name="Grafik 32" descr="Linjepil: Lige">
            <a:extLst>
              <a:ext uri="{FF2B5EF4-FFF2-40B4-BE49-F238E27FC236}">
                <a16:creationId xmlns:a16="http://schemas.microsoft.com/office/drawing/2014/main" id="{6D148DFE-A444-34B5-308C-29DACB877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228240">
            <a:off x="4513022" y="1591107"/>
            <a:ext cx="1003062" cy="1003062"/>
          </a:xfrm>
          <a:prstGeom prst="rect">
            <a:avLst/>
          </a:prstGeom>
        </p:spPr>
      </p:pic>
      <p:pic>
        <p:nvPicPr>
          <p:cNvPr id="34" name="Grafik 33" descr="Linjepil: Lige">
            <a:extLst>
              <a:ext uri="{FF2B5EF4-FFF2-40B4-BE49-F238E27FC236}">
                <a16:creationId xmlns:a16="http://schemas.microsoft.com/office/drawing/2014/main" id="{ABB1A44B-1BA8-F925-294D-27DB0F9AE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157065">
            <a:off x="7747698" y="1598941"/>
            <a:ext cx="1003062" cy="1003062"/>
          </a:xfrm>
          <a:prstGeom prst="rect">
            <a:avLst/>
          </a:prstGeom>
        </p:spPr>
      </p:pic>
      <p:pic>
        <p:nvPicPr>
          <p:cNvPr id="35" name="Grafik 34" descr="Grædende ansigt uden udfyldning">
            <a:extLst>
              <a:ext uri="{FF2B5EF4-FFF2-40B4-BE49-F238E27FC236}">
                <a16:creationId xmlns:a16="http://schemas.microsoft.com/office/drawing/2014/main" id="{297EAA45-7C98-48DC-8798-B5C324BD7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51504" y="5403840"/>
            <a:ext cx="1490753" cy="1490753"/>
          </a:xfrm>
          <a:prstGeom prst="rect">
            <a:avLst/>
          </a:prstGeom>
        </p:spPr>
      </p:pic>
      <p:pic>
        <p:nvPicPr>
          <p:cNvPr id="36" name="Grafik 35" descr="Linjepil: Lige">
            <a:extLst>
              <a:ext uri="{FF2B5EF4-FFF2-40B4-BE49-F238E27FC236}">
                <a16:creationId xmlns:a16="http://schemas.microsoft.com/office/drawing/2014/main" id="{ADC64B90-F6F8-59DF-17A0-FFA358FF0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922265">
            <a:off x="4488483" y="4746815"/>
            <a:ext cx="1003062" cy="10030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287A45A-9E50-383B-F6FF-4BDC0A980184}"/>
              </a:ext>
            </a:extLst>
          </p:cNvPr>
          <p:cNvSpPr txBox="1">
            <a:spLocks/>
          </p:cNvSpPr>
          <p:nvPr/>
        </p:nvSpPr>
        <p:spPr>
          <a:xfrm>
            <a:off x="1" y="365125"/>
            <a:ext cx="2218764" cy="1325563"/>
          </a:xfrm>
          <a:prstGeom prst="rect">
            <a:avLst/>
          </a:prstGeom>
        </p:spPr>
        <p:txBody>
          <a:bodyPr vert="horz" lIns="72000" tIns="45720" rIns="5400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BAGGRUND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j-cs"/>
            </a:endParaRPr>
          </a:p>
        </p:txBody>
      </p:sp>
      <p:sp>
        <p:nvSpPr>
          <p:cNvPr id="6" name="Tekstfelt 2">
            <a:extLst>
              <a:ext uri="{FF2B5EF4-FFF2-40B4-BE49-F238E27FC236}">
                <a16:creationId xmlns:a16="http://schemas.microsoft.com/office/drawing/2014/main" id="{8A659BE9-2253-F58E-A926-30C030311EF3}"/>
              </a:ext>
            </a:extLst>
          </p:cNvPr>
          <p:cNvSpPr txBox="1"/>
          <p:nvPr/>
        </p:nvSpPr>
        <p:spPr>
          <a:xfrm>
            <a:off x="155575" y="992332"/>
            <a:ext cx="2063190" cy="200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Inkontinens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Neuropsykiatrisk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Kommorbiditet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Søvnproblemer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13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2181161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71602" y="4735460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CONSIDE-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RATIONS</a:t>
            </a: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727939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71602" y="249135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METODER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92F1FD44-989F-540E-1092-B122F4F2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000" y="259200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Epidemiologi</a:t>
            </a:r>
            <a:endParaRPr lang="da-DK" sz="40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E6F2593-2563-C0C0-E278-7EBED0C7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10" y="697957"/>
            <a:ext cx="7772400" cy="61329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2D322BA-E9D8-40C3-C9BD-537BE68CD1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97" y="2286601"/>
            <a:ext cx="1166653" cy="11975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3473BEF-2687-658F-177D-E7FAC2F6C95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74" y="2287376"/>
            <a:ext cx="1200023" cy="120002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70EFD9C-0B33-1D7C-ECE2-022963A185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9324691" y="3545805"/>
            <a:ext cx="910355" cy="144742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44156C1-32FF-AEB8-8AF9-BB156D2AED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3370056" y="2143360"/>
            <a:ext cx="852809" cy="135593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6BC248F-2D57-2652-7856-6F1AF4734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3522456" y="2295760"/>
            <a:ext cx="852809" cy="135593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9765934-6A06-4990-72E1-6C36EA4039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3674856" y="2448160"/>
            <a:ext cx="852809" cy="135593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9B950C2F-AA0C-1509-0EE5-7BA015751D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3827256" y="2600560"/>
            <a:ext cx="852809" cy="135593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448004A0-E774-9E4D-CBF3-F6099CF0D1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3979656" y="2752960"/>
            <a:ext cx="852809" cy="135593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8EE1E0C2-CEB5-360D-054D-FB806807D4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132056" y="2905360"/>
            <a:ext cx="852809" cy="135593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DD2FA354-5DE0-F5AA-ADAE-646817B102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284456" y="3057760"/>
            <a:ext cx="852809" cy="1355930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77E1C8C8-E930-3D78-8496-46629A83A4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436856" y="3210160"/>
            <a:ext cx="852809" cy="1355930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B7361130-5383-0F14-E563-28AB75F45B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589256" y="3362560"/>
            <a:ext cx="852809" cy="1355930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72457B5-C988-4CF1-6FCB-F95D3E7AE3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741656" y="3514960"/>
            <a:ext cx="852809" cy="1355930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2E10DA98-37E3-730A-68E5-FBF4C3ECB4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8" r="69445"/>
          <a:stretch/>
        </p:blipFill>
        <p:spPr>
          <a:xfrm>
            <a:off x="4894056" y="3667360"/>
            <a:ext cx="852809" cy="1355930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714CD916-13D2-A5FD-25DB-3946252AFD5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80" y="4857471"/>
            <a:ext cx="1816175" cy="123159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F2C7DF46-104E-5785-4080-E1DE04D5DDC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66" y="4859878"/>
            <a:ext cx="1816175" cy="123159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36CFF65-C434-52C7-2F0C-3027B2ED5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836BCB8-E0AD-4F4B-540B-CB7200853B8B}"/>
              </a:ext>
            </a:extLst>
          </p:cNvPr>
          <p:cNvSpPr txBox="1"/>
          <p:nvPr/>
        </p:nvSpPr>
        <p:spPr>
          <a:xfrm>
            <a:off x="2582333" y="382192"/>
            <a:ext cx="70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National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Kohort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studie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2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7A7FA-7FAA-0A0F-C6CB-859149C8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0043413-F758-EE18-B544-7A72FCF7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2" y="760411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noProof="0" dirty="0">
                <a:solidFill>
                  <a:srgbClr val="000000"/>
                </a:solidFill>
                <a:ea typeface="MS PGothic" pitchFamily="34" charset="-128"/>
              </a:rPr>
              <a:t>Fra inkontinens til </a:t>
            </a:r>
            <a:r>
              <a:rPr lang="da-DK" sz="3200" b="1" noProof="0" dirty="0" err="1">
                <a:solidFill>
                  <a:srgbClr val="000000"/>
                </a:solidFill>
                <a:ea typeface="MS PGothic" pitchFamily="34" charset="-128"/>
              </a:rPr>
              <a:t>kontinens</a:t>
            </a:r>
            <a:endParaRPr lang="da-DK" sz="3200" b="1" noProof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62130D-040E-483C-3222-EBF19F69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6" y="1625600"/>
            <a:ext cx="664907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0000"/>
                </a:solidFill>
                <a:ea typeface="MS PGothic" pitchFamily="34" charset="-128"/>
              </a:rPr>
              <a:t>Udvikling af blærekontrol 2-3 års alderen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51888C-F3BA-0DBF-7ED9-1899B595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27" y="2419349"/>
            <a:ext cx="1090674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0000"/>
                </a:solidFill>
                <a:ea typeface="MS PGothic" pitchFamily="34" charset="-128"/>
              </a:rPr>
              <a:t>Nyfødte:	- Små vandladninger</a:t>
            </a:r>
            <a:br>
              <a:rPr lang="da-DK" sz="2400" noProof="0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da-DK" sz="2400" noProof="0" dirty="0">
                <a:solidFill>
                  <a:srgbClr val="000000"/>
                </a:solidFill>
                <a:ea typeface="MS PGothic" pitchFamily="34" charset="-128"/>
              </a:rPr>
              <a:t>		- Dårlig samarbejde mellem blæremuskel og lukkemuskel	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3D75A5-0AF8-F316-34AD-8B8E4E9B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9" y="4148930"/>
            <a:ext cx="7561263" cy="194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279F">
                    <a:lumMod val="75000"/>
                  </a:srgbClr>
                </a:solidFill>
                <a:ea typeface="MS PGothic" pitchFamily="34" charset="-128"/>
              </a:rPr>
              <a:t>Blærekapacitet</a:t>
            </a:r>
            <a:r>
              <a:rPr lang="da-DK" sz="2400" noProof="0" dirty="0">
                <a:solidFill>
                  <a:srgbClr val="00279F">
                    <a:lumMod val="75000"/>
                  </a:srgbClr>
                </a:solidFill>
                <a:ea typeface="Wingdings"/>
                <a:cs typeface="Wingdings"/>
                <a:sym typeface="Wingdings"/>
              </a:rPr>
              <a:t></a:t>
            </a:r>
            <a:r>
              <a:rPr lang="da-DK" sz="2400" noProof="0" dirty="0">
                <a:solidFill>
                  <a:srgbClr val="00279F">
                    <a:lumMod val="75000"/>
                  </a:srgbClr>
                </a:solidFill>
                <a:ea typeface="MS PGothic" pitchFamily="34" charset="-128"/>
              </a:rPr>
              <a:t>  og  vandladningsfrekvens</a:t>
            </a:r>
            <a:r>
              <a:rPr lang="da-DK" sz="2400" noProof="0" dirty="0">
                <a:solidFill>
                  <a:srgbClr val="00279F">
                    <a:lumMod val="75000"/>
                  </a:srgbClr>
                </a:solidFill>
                <a:ea typeface="Wingdings"/>
                <a:cs typeface="Wingdings"/>
                <a:sym typeface="Wingdings"/>
              </a:rPr>
              <a:t></a:t>
            </a:r>
          </a:p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 dirty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Wingdings"/>
              </a:rPr>
              <a:t>Blærekapacitet øges fra 30ml til 500 ml</a:t>
            </a:r>
          </a:p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Wingdings"/>
              </a:rPr>
              <a:t> </a:t>
            </a:r>
          </a:p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r>
              <a:rPr lang="da-DK" sz="2400" noProof="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Wingdings"/>
              </a:rPr>
              <a:t>Vandladningsfrekvens falder til 3-7/dag</a:t>
            </a:r>
            <a:endParaRPr lang="da-DK" sz="2400" noProof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533400" indent="-533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3E1BF"/>
              </a:buClr>
              <a:defRPr/>
            </a:pPr>
            <a:endParaRPr lang="da-DK" sz="2400" noProof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10" descr="p00289">
            <a:extLst>
              <a:ext uri="{FF2B5EF4-FFF2-40B4-BE49-F238E27FC236}">
                <a16:creationId xmlns:a16="http://schemas.microsoft.com/office/drawing/2014/main" id="{41F4472A-7D30-A809-A44A-4B458ECA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992" t="13150" r="3780" b="4518"/>
          <a:stretch>
            <a:fillRect/>
          </a:stretch>
        </p:blipFill>
        <p:spPr bwMode="auto">
          <a:xfrm>
            <a:off x="9289080" y="4581523"/>
            <a:ext cx="1597224" cy="148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1028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2181161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71602" y="4735460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CONSIDE-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RATIONS</a:t>
            </a: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727939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9" name="Grafik 8" descr="Bullseye kontur">
            <a:extLst>
              <a:ext uri="{FF2B5EF4-FFF2-40B4-BE49-F238E27FC236}">
                <a16:creationId xmlns:a16="http://schemas.microsoft.com/office/drawing/2014/main" id="{E54890FC-63CA-4A45-A712-3D2A11BF2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1754" y="7344736"/>
            <a:ext cx="914400" cy="914400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C2F59858-17B5-4E6C-1482-CB72E6EB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000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Epidemilogy</a:t>
            </a:r>
            <a:endParaRPr lang="da-DK" sz="4000" b="1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4B561E8F-22B6-F98E-B4FC-0014FF720177}"/>
              </a:ext>
            </a:extLst>
          </p:cNvPr>
          <p:cNvGrpSpPr/>
          <p:nvPr/>
        </p:nvGrpSpPr>
        <p:grpSpPr>
          <a:xfrm>
            <a:off x="6453338" y="2027096"/>
            <a:ext cx="4798715" cy="3598878"/>
            <a:chOff x="6453338" y="2027096"/>
            <a:chExt cx="4798715" cy="35988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86E138-AEFF-D997-7A17-D286C2DC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338" y="2027096"/>
              <a:ext cx="4798715" cy="3598878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</p:pic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DC185A94-A807-A908-67D3-BFBFD881DC9A}"/>
                </a:ext>
              </a:extLst>
            </p:cNvPr>
            <p:cNvGrpSpPr/>
            <p:nvPr/>
          </p:nvGrpSpPr>
          <p:grpSpPr>
            <a:xfrm>
              <a:off x="8037510" y="2340000"/>
              <a:ext cx="2088235" cy="2834894"/>
              <a:chOff x="8954565" y="3522642"/>
              <a:chExt cx="2088779" cy="2835633"/>
            </a:xfrm>
            <a:noFill/>
          </p:grpSpPr>
          <p:cxnSp>
            <p:nvCxnSpPr>
              <p:cNvPr id="4" name="Lige forbindelse 3">
                <a:extLst>
                  <a:ext uri="{FF2B5EF4-FFF2-40B4-BE49-F238E27FC236}">
                    <a16:creationId xmlns:a16="http://schemas.microsoft.com/office/drawing/2014/main" id="{F8B5546B-BBEB-4E5E-87EF-2B7FF426565F}"/>
                  </a:ext>
                </a:extLst>
              </p:cNvPr>
              <p:cNvCxnSpPr/>
              <p:nvPr/>
            </p:nvCxnSpPr>
            <p:spPr>
              <a:xfrm flipV="1">
                <a:off x="9082090" y="3892081"/>
                <a:ext cx="0" cy="2464269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BEBAD8DA-C39B-567D-42FC-8215CB45BA0F}"/>
                  </a:ext>
                </a:extLst>
              </p:cNvPr>
              <p:cNvCxnSpPr/>
              <p:nvPr/>
            </p:nvCxnSpPr>
            <p:spPr>
              <a:xfrm flipV="1">
                <a:off x="9465994" y="3894006"/>
                <a:ext cx="0" cy="2464269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006C8B63-6A3D-083B-52DF-33EC9FE3E4D1}"/>
                  </a:ext>
                </a:extLst>
              </p:cNvPr>
              <p:cNvSpPr txBox="1"/>
              <p:nvPr/>
            </p:nvSpPr>
            <p:spPr>
              <a:xfrm>
                <a:off x="9330353" y="3522643"/>
                <a:ext cx="633777" cy="5998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da-DK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  <a:endPara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Lige forbindelse 9">
                <a:extLst>
                  <a:ext uri="{FF2B5EF4-FFF2-40B4-BE49-F238E27FC236}">
                    <a16:creationId xmlns:a16="http://schemas.microsoft.com/office/drawing/2014/main" id="{44D38851-E2F2-F1A6-C226-25458CCC4419}"/>
                  </a:ext>
                </a:extLst>
              </p:cNvPr>
              <p:cNvCxnSpPr/>
              <p:nvPr/>
            </p:nvCxnSpPr>
            <p:spPr>
              <a:xfrm flipV="1">
                <a:off x="9836373" y="3894006"/>
                <a:ext cx="0" cy="2464269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22">
                <a:extLst>
                  <a:ext uri="{FF2B5EF4-FFF2-40B4-BE49-F238E27FC236}">
                    <a16:creationId xmlns:a16="http://schemas.microsoft.com/office/drawing/2014/main" id="{960EAC01-F570-4027-FD55-A5FCD7451E22}"/>
                  </a:ext>
                </a:extLst>
              </p:cNvPr>
              <p:cNvCxnSpPr/>
              <p:nvPr/>
            </p:nvCxnSpPr>
            <p:spPr>
              <a:xfrm flipV="1">
                <a:off x="10542436" y="3893539"/>
                <a:ext cx="0" cy="2464269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kstfelt 23">
                <a:extLst>
                  <a:ext uri="{FF2B5EF4-FFF2-40B4-BE49-F238E27FC236}">
                    <a16:creationId xmlns:a16="http://schemas.microsoft.com/office/drawing/2014/main" id="{BE2A2CE2-4E00-819D-FEAE-11FF7A637247}"/>
                  </a:ext>
                </a:extLst>
              </p:cNvPr>
              <p:cNvSpPr txBox="1"/>
              <p:nvPr/>
            </p:nvSpPr>
            <p:spPr>
              <a:xfrm>
                <a:off x="10409567" y="3522642"/>
                <a:ext cx="633777" cy="599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  <a:r>
                  <a:rPr kumimoji="0" lang="da-DK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endPara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C977F084-00E3-EB11-A6EF-BFA8062C689B}"/>
                  </a:ext>
                </a:extLst>
              </p:cNvPr>
              <p:cNvSpPr txBox="1"/>
              <p:nvPr/>
            </p:nvSpPr>
            <p:spPr>
              <a:xfrm>
                <a:off x="8954565" y="3522643"/>
                <a:ext cx="633777" cy="5998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da-DK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endPara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11BAD7C3-1165-E579-2286-00434E1A3682}"/>
                  </a:ext>
                </a:extLst>
              </p:cNvPr>
              <p:cNvSpPr txBox="1"/>
              <p:nvPr/>
            </p:nvSpPr>
            <p:spPr>
              <a:xfrm>
                <a:off x="9689300" y="3522643"/>
                <a:ext cx="633777" cy="5998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da-DK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endPara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49D39374-79DC-8795-4FE0-836F79838D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1770" y="2710800"/>
              <a:ext cx="0" cy="2463627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116689F8-7B4A-4D0F-CD24-A0F9F6B8B687}"/>
                </a:ext>
              </a:extLst>
            </p:cNvPr>
            <p:cNvSpPr txBox="1"/>
            <p:nvPr/>
          </p:nvSpPr>
          <p:spPr>
            <a:xfrm>
              <a:off x="10212214" y="2340000"/>
              <a:ext cx="633612" cy="599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r>
                <a:rPr kumimoji="0" lang="da-DK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Billede 26">
            <a:extLst>
              <a:ext uri="{FF2B5EF4-FFF2-40B4-BE49-F238E27FC236}">
                <a16:creationId xmlns:a16="http://schemas.microsoft.com/office/drawing/2014/main" id="{5B1F3D0D-3C80-344A-AC63-CC7A2A2790B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08" y="1514244"/>
            <a:ext cx="4287176" cy="2907241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57F3D56A-4A3D-7A06-A0AD-DCBDEB9DE932}"/>
              </a:ext>
            </a:extLst>
          </p:cNvPr>
          <p:cNvSpPr txBox="1"/>
          <p:nvPr/>
        </p:nvSpPr>
        <p:spPr>
          <a:xfrm>
            <a:off x="3484397" y="4378951"/>
            <a:ext cx="210554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Nationale </a:t>
            </a:r>
            <a:r>
              <a:rPr kumimoji="0" lang="da-DK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skoletests</a:t>
            </a:r>
            <a:endParaRPr kumimoji="0" lang="da-DK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35673B7-99C1-14A2-5202-C0F673BCD19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673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3343833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71602" y="4735460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CONSIDE-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RATIONS</a:t>
            </a: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690868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584677" y="3663028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RESULTATER</a:t>
            </a: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40BB379-C1E8-CE18-3C73-C36BFF2F6299}"/>
              </a:ext>
            </a:extLst>
          </p:cNvPr>
          <p:cNvSpPr txBox="1"/>
          <p:nvPr/>
        </p:nvSpPr>
        <p:spPr>
          <a:xfrm>
            <a:off x="2582333" y="382192"/>
            <a:ext cx="70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Demographics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D76DD2F-4243-B55F-F006-4C1F920B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Epidemilogy</a:t>
            </a:r>
            <a:endParaRPr lang="da-DK" sz="4000" b="1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62FAC82-DCD9-8210-2A08-DB0168AF79DE}"/>
              </a:ext>
            </a:extLst>
          </p:cNvPr>
          <p:cNvGraphicFramePr>
            <a:graphicFrameLocks noGrp="1"/>
          </p:cNvGraphicFramePr>
          <p:nvPr/>
        </p:nvGraphicFramePr>
        <p:xfrm>
          <a:off x="3187480" y="929783"/>
          <a:ext cx="5939999" cy="541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908">
                  <a:extLst>
                    <a:ext uri="{9D8B030D-6E8A-4147-A177-3AD203B41FA5}">
                      <a16:colId xmlns:a16="http://schemas.microsoft.com/office/drawing/2014/main" val="3824547434"/>
                    </a:ext>
                  </a:extLst>
                </a:gridCol>
                <a:gridCol w="1373413">
                  <a:extLst>
                    <a:ext uri="{9D8B030D-6E8A-4147-A177-3AD203B41FA5}">
                      <a16:colId xmlns:a16="http://schemas.microsoft.com/office/drawing/2014/main" val="1728146180"/>
                    </a:ext>
                  </a:extLst>
                </a:gridCol>
                <a:gridCol w="568787">
                  <a:extLst>
                    <a:ext uri="{9D8B030D-6E8A-4147-A177-3AD203B41FA5}">
                      <a16:colId xmlns:a16="http://schemas.microsoft.com/office/drawing/2014/main" val="2760611141"/>
                    </a:ext>
                  </a:extLst>
                </a:gridCol>
                <a:gridCol w="1100296">
                  <a:extLst>
                    <a:ext uri="{9D8B030D-6E8A-4147-A177-3AD203B41FA5}">
                      <a16:colId xmlns:a16="http://schemas.microsoft.com/office/drawing/2014/main" val="3111259534"/>
                    </a:ext>
                  </a:extLst>
                </a:gridCol>
                <a:gridCol w="705595">
                  <a:extLst>
                    <a:ext uri="{9D8B030D-6E8A-4147-A177-3AD203B41FA5}">
                      <a16:colId xmlns:a16="http://schemas.microsoft.com/office/drawing/2014/main" val="750807431"/>
                    </a:ext>
                  </a:extLst>
                </a:gridCol>
              </a:tblGrid>
              <a:tr h="10791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Reference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 err="1">
                          <a:effectLst/>
                        </a:rPr>
                        <a:t>Sengevædning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49218"/>
                  </a:ext>
                </a:extLst>
              </a:tr>
              <a:tr h="332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N 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429,990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0" dirty="0">
                          <a:effectLst/>
                        </a:rPr>
                        <a:t> %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35,890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0" dirty="0">
                          <a:effectLst/>
                        </a:rPr>
                        <a:t>% 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1200488370"/>
                  </a:ext>
                </a:extLst>
              </a:tr>
              <a:tr h="4293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Alder</a:t>
                      </a:r>
                      <a:endParaRPr lang="da-DK" sz="1600" kern="100" dirty="0">
                        <a:effectLst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7.1 </a:t>
                      </a:r>
                      <a:endParaRPr lang="da-DK" sz="1600" kern="100" dirty="0">
                        <a:effectLst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7.1</a:t>
                      </a:r>
                      <a:endParaRPr lang="da-DK" sz="1600" kern="100" dirty="0">
                        <a:effectLst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176120290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 err="1">
                          <a:effectLst/>
                        </a:rPr>
                        <a:t>Køn</a:t>
                      </a:r>
                      <a:r>
                        <a:rPr lang="en-GB" sz="1600" kern="0" dirty="0">
                          <a:effectLst/>
                        </a:rPr>
                        <a:t> (</a:t>
                      </a:r>
                      <a:r>
                        <a:rPr lang="en-GB" sz="1600" kern="0" dirty="0" err="1">
                          <a:effectLst/>
                        </a:rPr>
                        <a:t>dreng</a:t>
                      </a:r>
                      <a:r>
                        <a:rPr lang="en-GB" sz="1600" kern="0" dirty="0">
                          <a:effectLst/>
                        </a:rPr>
                        <a:t>) 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279,700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65.1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24,310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67.7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4155796101"/>
                  </a:ext>
                </a:extLst>
              </a:tr>
              <a:tr h="14455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Age group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5–7 </a:t>
                      </a:r>
                      <a:r>
                        <a:rPr lang="en-GB" sz="1600" kern="0" dirty="0" err="1">
                          <a:effectLst/>
                        </a:rPr>
                        <a:t>år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8–10 </a:t>
                      </a:r>
                      <a:r>
                        <a:rPr lang="en-GB" sz="1600" kern="0" dirty="0" err="1">
                          <a:effectLst/>
                        </a:rPr>
                        <a:t>år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11+ </a:t>
                      </a:r>
                      <a:r>
                        <a:rPr lang="en-GB" sz="1600" kern="0" dirty="0" err="1">
                          <a:effectLst/>
                        </a:rPr>
                        <a:t>år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297,790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111,360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20,840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69.3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26.0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4.9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24,890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9,470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1,520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69.4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26.4</a:t>
                      </a:r>
                      <a:endParaRPr lang="da-DK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4.2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269752820"/>
                  </a:ext>
                </a:extLst>
              </a:tr>
              <a:tr h="332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Mental disorder (MD)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8420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2.0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900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2.5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4187680632"/>
                  </a:ext>
                </a:extLst>
              </a:tr>
              <a:tr h="3975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Median age MD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10.8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10.8 </a:t>
                      </a:r>
                      <a:r>
                        <a:rPr lang="en-GB" sz="1600" kern="0" baseline="30000" dirty="0">
                          <a:effectLst/>
                        </a:rPr>
                        <a:t>3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3095587976"/>
                  </a:ext>
                </a:extLst>
              </a:tr>
              <a:tr h="332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8</a:t>
                      </a:r>
                      <a:r>
                        <a:rPr lang="en-GB" sz="1600" kern="0" baseline="30000" dirty="0">
                          <a:effectLst/>
                        </a:rPr>
                        <a:t>th</a:t>
                      </a:r>
                      <a:r>
                        <a:rPr lang="en-GB" sz="1600" kern="0" dirty="0">
                          <a:effectLst/>
                        </a:rPr>
                        <a:t> grade MD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13,690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6.1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1,990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8.1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378636"/>
                  </a:ext>
                </a:extLst>
              </a:tr>
              <a:tr h="332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Maternal MD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31860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7.4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2740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7.7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5227818"/>
                  </a:ext>
                </a:extLst>
              </a:tr>
              <a:tr h="332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Paternal MD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>
                    <a:solidFill>
                      <a:srgbClr val="8195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20,190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>
                          <a:effectLst/>
                        </a:rPr>
                        <a:t>4.7</a:t>
                      </a:r>
                      <a:endParaRPr lang="da-DK" sz="1600" kern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1,700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0" dirty="0">
                          <a:effectLst/>
                        </a:rPr>
                        <a:t>4.8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6135" marR="16135" marT="0" marB="0" anchor="ctr"/>
                </a:tc>
                <a:extLst>
                  <a:ext uri="{0D108BD9-81ED-4DB2-BD59-A6C34878D82A}">
                    <a16:rowId xmlns:a16="http://schemas.microsoft.com/office/drawing/2014/main" val="1891212656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5CA03B21-FE0F-6933-49E2-37C7D3BD4A29}"/>
              </a:ext>
            </a:extLst>
          </p:cNvPr>
          <p:cNvSpPr txBox="1"/>
          <p:nvPr/>
        </p:nvSpPr>
        <p:spPr>
          <a:xfrm>
            <a:off x="3194058" y="4633564"/>
            <a:ext cx="5929200" cy="2972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914AABA-1644-5B84-0DDA-018EC732EAC1}"/>
              </a:ext>
            </a:extLst>
          </p:cNvPr>
          <p:cNvSpPr txBox="1"/>
          <p:nvPr/>
        </p:nvSpPr>
        <p:spPr>
          <a:xfrm>
            <a:off x="3194058" y="5363429"/>
            <a:ext cx="5929200" cy="2972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EE0A348-9F46-61E9-635F-7C599EF580D7}"/>
              </a:ext>
            </a:extLst>
          </p:cNvPr>
          <p:cNvSpPr txBox="1"/>
          <p:nvPr/>
        </p:nvSpPr>
        <p:spPr>
          <a:xfrm>
            <a:off x="3191603" y="5700342"/>
            <a:ext cx="5929200" cy="64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0B7E09C-9FB1-6075-2403-10B3A1705B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748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3343833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71602" y="4735460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CONSIDE-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RATIONS</a:t>
            </a: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690868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40BB379-C1E8-CE18-3C73-C36BFF2F6299}"/>
              </a:ext>
            </a:extLst>
          </p:cNvPr>
          <p:cNvSpPr txBox="1"/>
          <p:nvPr/>
        </p:nvSpPr>
        <p:spPr>
          <a:xfrm>
            <a:off x="2582333" y="382192"/>
            <a:ext cx="70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Skole  “performance”</a:t>
            </a: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E74098E5-341A-AF47-F68D-4590738D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78581"/>
            <a:ext cx="10459841" cy="3486614"/>
          </a:xfrm>
          <a:prstGeom prst="rect">
            <a:avLst/>
          </a:prstGeom>
        </p:spPr>
      </p:pic>
      <p:sp>
        <p:nvSpPr>
          <p:cNvPr id="2" name="Pil ned 1">
            <a:extLst>
              <a:ext uri="{FF2B5EF4-FFF2-40B4-BE49-F238E27FC236}">
                <a16:creationId xmlns:a16="http://schemas.microsoft.com/office/drawing/2014/main" id="{62F2704F-388B-9D68-E4D8-61D1F41A9936}"/>
              </a:ext>
            </a:extLst>
          </p:cNvPr>
          <p:cNvSpPr/>
          <p:nvPr/>
        </p:nvSpPr>
        <p:spPr>
          <a:xfrm>
            <a:off x="8940594" y="1978581"/>
            <a:ext cx="160867" cy="5882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D6D20B3-BB93-3805-A760-6F22FB56C5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F2ED2DE6-8272-1561-C1C1-B9F99997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014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Epidemiology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61929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3343833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71602" y="4735460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CONSIDE-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RATIONS</a:t>
            </a: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690868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83A59EEA-B8DD-A8A7-66A6-90DFCBB6223D}"/>
              </a:ext>
            </a:extLst>
          </p:cNvPr>
          <p:cNvSpPr txBox="1"/>
          <p:nvPr/>
        </p:nvSpPr>
        <p:spPr>
          <a:xfrm>
            <a:off x="2374766" y="363724"/>
            <a:ext cx="613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Dem med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neuropsykiatriske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lidelser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56901F1-6CB3-7D24-BDAE-ECBD7C0F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33" y="1703674"/>
            <a:ext cx="9341528" cy="4670764"/>
          </a:xfrm>
          <a:prstGeom prst="rect">
            <a:avLst/>
          </a:prstGeom>
        </p:spPr>
      </p:pic>
      <p:sp>
        <p:nvSpPr>
          <p:cNvPr id="28" name="Pil ned 27">
            <a:extLst>
              <a:ext uri="{FF2B5EF4-FFF2-40B4-BE49-F238E27FC236}">
                <a16:creationId xmlns:a16="http://schemas.microsoft.com/office/drawing/2014/main" id="{487568C0-9354-2170-FB54-35A49D2415F2}"/>
              </a:ext>
            </a:extLst>
          </p:cNvPr>
          <p:cNvSpPr/>
          <p:nvPr/>
        </p:nvSpPr>
        <p:spPr>
          <a:xfrm rot="1228174">
            <a:off x="8993604" y="1646196"/>
            <a:ext cx="160867" cy="5882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44D6EA3-FD8B-D87E-71E5-7EB5A92697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B59B23AA-4A43-085B-60BE-76725AF0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014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Epidemiology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4950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4507072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690868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97360" y="479896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Reflektion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6A91B76-7A54-7540-954A-CC14247640F1}"/>
              </a:ext>
            </a:extLst>
          </p:cNvPr>
          <p:cNvSpPr txBox="1"/>
          <p:nvPr/>
        </p:nvSpPr>
        <p:spPr>
          <a:xfrm>
            <a:off x="4396928" y="2792434"/>
            <a:ext cx="7136294" cy="2006526"/>
          </a:xfrm>
          <a:prstGeom prst="rect">
            <a:avLst/>
          </a:prstGeom>
          <a:noFill/>
          <a:ln w="38100">
            <a:solidFill>
              <a:srgbClr val="8195B8"/>
            </a:solidFill>
          </a:ln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Børn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inkontinens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klarer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sig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lige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så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godt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Men mange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har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neuropsykiatriske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lidelser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Dem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neuropsykiatriske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lidelser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klarer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sig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dårliger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fagligt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14" name="Grafik 13" descr="Lyset er tændt med massiv udfyldning">
            <a:extLst>
              <a:ext uri="{FF2B5EF4-FFF2-40B4-BE49-F238E27FC236}">
                <a16:creationId xmlns:a16="http://schemas.microsoft.com/office/drawing/2014/main" id="{BB5A6FE6-814A-AB49-AE82-9497AB4D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9067" y="3138105"/>
            <a:ext cx="1080000" cy="108000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D806FFFF-1F9B-EE4C-B1EF-2CE343239177}"/>
              </a:ext>
            </a:extLst>
          </p:cNvPr>
          <p:cNvSpPr txBox="1"/>
          <p:nvPr/>
        </p:nvSpPr>
        <p:spPr>
          <a:xfrm>
            <a:off x="2814538" y="3678105"/>
            <a:ext cx="150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CONCLUSION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1F00E0-F25C-2C0A-58B7-301F4F3794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7967" y="417188"/>
            <a:ext cx="1064111" cy="1033708"/>
          </a:xfrm>
          <a:prstGeom prst="ellipse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5DD43608-2C28-6533-A72B-EEE7F199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014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Epidemiologi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328422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kel">
            <a:extLst>
              <a:ext uri="{FF2B5EF4-FFF2-40B4-BE49-F238E27FC236}">
                <a16:creationId xmlns:a16="http://schemas.microsoft.com/office/drawing/2014/main" id="{55E78AF6-1EAC-234A-A74D-5F00178A24DC}"/>
              </a:ext>
            </a:extLst>
          </p:cNvPr>
          <p:cNvSpPr/>
          <p:nvPr/>
        </p:nvSpPr>
        <p:spPr>
          <a:xfrm>
            <a:off x="659292" y="4507072"/>
            <a:ext cx="900000" cy="90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 cover">
            <a:extLst>
              <a:ext uri="{FF2B5EF4-FFF2-40B4-BE49-F238E27FC236}">
                <a16:creationId xmlns:a16="http://schemas.microsoft.com/office/drawing/2014/main" id="{A7AED994-B95D-5545-AC87-37F92C18F529}"/>
              </a:ext>
            </a:extLst>
          </p:cNvPr>
          <p:cNvSpPr/>
          <p:nvPr/>
        </p:nvSpPr>
        <p:spPr>
          <a:xfrm>
            <a:off x="690868" y="4626190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">
            <a:extLst>
              <a:ext uri="{FF2B5EF4-FFF2-40B4-BE49-F238E27FC236}">
                <a16:creationId xmlns:a16="http://schemas.microsoft.com/office/drawing/2014/main" id="{9621E74A-3270-DD49-9AFB-7A4FE1805B57}"/>
              </a:ext>
            </a:extLst>
          </p:cNvPr>
          <p:cNvSpPr txBox="1"/>
          <p:nvPr/>
        </p:nvSpPr>
        <p:spPr>
          <a:xfrm>
            <a:off x="697360" y="4811660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Refleksion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sp>
        <p:nvSpPr>
          <p:cNvPr id="21" name="results">
            <a:extLst>
              <a:ext uri="{FF2B5EF4-FFF2-40B4-BE49-F238E27FC236}">
                <a16:creationId xmlns:a16="http://schemas.microsoft.com/office/drawing/2014/main" id="{C58495A6-6EE2-744F-BBA2-B38C9E716CA7}"/>
              </a:ext>
            </a:extLst>
          </p:cNvPr>
          <p:cNvSpPr txBox="1"/>
          <p:nvPr/>
        </p:nvSpPr>
        <p:spPr>
          <a:xfrm>
            <a:off x="711677" y="366302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RESULTS</a:t>
            </a:r>
          </a:p>
        </p:txBody>
      </p:sp>
      <p:sp>
        <p:nvSpPr>
          <p:cNvPr id="15" name="results cover">
            <a:extLst>
              <a:ext uri="{FF2B5EF4-FFF2-40B4-BE49-F238E27FC236}">
                <a16:creationId xmlns:a16="http://schemas.microsoft.com/office/drawing/2014/main" id="{FB158078-DFED-BE46-B67F-E8CA4764250E}"/>
              </a:ext>
            </a:extLst>
          </p:cNvPr>
          <p:cNvSpPr/>
          <p:nvPr/>
        </p:nvSpPr>
        <p:spPr>
          <a:xfrm>
            <a:off x="711207" y="3508919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ethods">
            <a:extLst>
              <a:ext uri="{FF2B5EF4-FFF2-40B4-BE49-F238E27FC236}">
                <a16:creationId xmlns:a16="http://schemas.microsoft.com/office/drawing/2014/main" id="{E9D6133A-8A41-D248-8759-19C923D72643}"/>
              </a:ext>
            </a:extLst>
          </p:cNvPr>
          <p:cNvSpPr txBox="1"/>
          <p:nvPr/>
        </p:nvSpPr>
        <p:spPr>
          <a:xfrm>
            <a:off x="658778" y="253082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METHODS</a:t>
            </a:r>
          </a:p>
        </p:txBody>
      </p:sp>
      <p:sp>
        <p:nvSpPr>
          <p:cNvPr id="16" name="methods cover">
            <a:extLst>
              <a:ext uri="{FF2B5EF4-FFF2-40B4-BE49-F238E27FC236}">
                <a16:creationId xmlns:a16="http://schemas.microsoft.com/office/drawing/2014/main" id="{6580490A-C213-8A41-BB5A-2C959E27D923}"/>
              </a:ext>
            </a:extLst>
          </p:cNvPr>
          <p:cNvSpPr/>
          <p:nvPr/>
        </p:nvSpPr>
        <p:spPr>
          <a:xfrm>
            <a:off x="711118" y="2391648"/>
            <a:ext cx="796349" cy="646770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im">
            <a:extLst>
              <a:ext uri="{FF2B5EF4-FFF2-40B4-BE49-F238E27FC236}">
                <a16:creationId xmlns:a16="http://schemas.microsoft.com/office/drawing/2014/main" id="{87DD27CF-F7AC-7B4A-8E76-707ACB1A3B1E}"/>
              </a:ext>
            </a:extLst>
          </p:cNvPr>
          <p:cNvSpPr txBox="1"/>
          <p:nvPr/>
        </p:nvSpPr>
        <p:spPr>
          <a:xfrm>
            <a:off x="871977" y="133978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AIM</a:t>
            </a:r>
          </a:p>
        </p:txBody>
      </p:sp>
      <p:sp>
        <p:nvSpPr>
          <p:cNvPr id="18" name="aim cover">
            <a:extLst>
              <a:ext uri="{FF2B5EF4-FFF2-40B4-BE49-F238E27FC236}">
                <a16:creationId xmlns:a16="http://schemas.microsoft.com/office/drawing/2014/main" id="{D5CB333D-748B-5B4C-9C05-0AEF32514682}"/>
              </a:ext>
            </a:extLst>
          </p:cNvPr>
          <p:cNvSpPr/>
          <p:nvPr/>
        </p:nvSpPr>
        <p:spPr>
          <a:xfrm>
            <a:off x="811094" y="1236805"/>
            <a:ext cx="596396" cy="466869"/>
          </a:xfrm>
          <a:prstGeom prst="ellipse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7" descr="Et billede, der indeholder sort, skærmbillede, mørke, tegneserie&#10;&#10;Automatisk genereret beskrivelse">
            <a:extLst>
              <a:ext uri="{FF2B5EF4-FFF2-40B4-BE49-F238E27FC236}">
                <a16:creationId xmlns:a16="http://schemas.microsoft.com/office/drawing/2014/main" id="{46B7F79C-669E-416D-9471-F46BEE412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42" t="35695" r="38462" b="35713"/>
          <a:stretch/>
        </p:blipFill>
        <p:spPr>
          <a:xfrm>
            <a:off x="9090431" y="1703674"/>
            <a:ext cx="3101569" cy="3880823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94A1F41-CD52-9DD3-D136-25C095DCADF9}"/>
              </a:ext>
            </a:extLst>
          </p:cNvPr>
          <p:cNvSpPr txBox="1"/>
          <p:nvPr/>
        </p:nvSpPr>
        <p:spPr>
          <a:xfrm>
            <a:off x="2527853" y="1999726"/>
            <a:ext cx="6614314" cy="3621469"/>
          </a:xfrm>
          <a:prstGeom prst="rect">
            <a:avLst/>
          </a:prstGeom>
          <a:noFill/>
          <a:ln w="38100">
            <a:solidFill>
              <a:srgbClr val="8195B8"/>
            </a:solidFill>
          </a:ln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Gode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nyheder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for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fleste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børn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med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sengevædning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Fokus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på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dem med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kommorbiditet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6D1D520-DB68-98D2-9A37-374ED3C36A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850" y="306072"/>
            <a:ext cx="1064111" cy="1033708"/>
          </a:xfrm>
          <a:prstGeom prst="ellipse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E6522AD9-D061-B428-D927-777C6AD5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014" y="260351"/>
            <a:ext cx="2489200" cy="66264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Epidemiologi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232620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D4A593-6CC5-8B42-95EE-C486451E6727}"/>
              </a:ext>
            </a:extLst>
          </p:cNvPr>
          <p:cNvSpPr/>
          <p:nvPr/>
        </p:nvSpPr>
        <p:spPr>
          <a:xfrm>
            <a:off x="-92581" y="5497962"/>
            <a:ext cx="12654484" cy="1380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Micky Weis » Min rolle som mentor hos Aarhus Universitet">
            <a:extLst>
              <a:ext uri="{FF2B5EF4-FFF2-40B4-BE49-F238E27FC236}">
                <a16:creationId xmlns:a16="http://schemas.microsoft.com/office/drawing/2014/main" id="{D4560AEF-ADA6-974C-A67C-892E7783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67" y="149125"/>
            <a:ext cx="103631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 descr="auh_c_sort_eng kopi.pdf">
            <a:extLst>
              <a:ext uri="{FF2B5EF4-FFF2-40B4-BE49-F238E27FC236}">
                <a16:creationId xmlns:a16="http://schemas.microsoft.com/office/drawing/2014/main" id="{E68707EC-4E8A-8541-BC6B-4D88FCD7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6" y="127167"/>
            <a:ext cx="932598" cy="432000"/>
          </a:xfrm>
          <a:prstGeom prst="rect">
            <a:avLst/>
          </a:prstGeom>
        </p:spPr>
      </p:pic>
      <p:sp>
        <p:nvSpPr>
          <p:cNvPr id="21" name="Pladsholder til dato 3">
            <a:extLst>
              <a:ext uri="{FF2B5EF4-FFF2-40B4-BE49-F238E27FC236}">
                <a16:creationId xmlns:a16="http://schemas.microsoft.com/office/drawing/2014/main" id="{ACEC38AD-D64E-B443-BE7B-0280655011A9}"/>
              </a:ext>
            </a:extLst>
          </p:cNvPr>
          <p:cNvSpPr txBox="1">
            <a:spLocks/>
          </p:cNvSpPr>
          <p:nvPr/>
        </p:nvSpPr>
        <p:spPr>
          <a:xfrm>
            <a:off x="-294586" y="6501546"/>
            <a:ext cx="221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Britt Borg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DSSM 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∣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rPr>
              <a:t> March 2024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EC1CD6E-3733-9840-A2BE-16F983992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9845AD62-2F25-8564-EADF-4DDA64F011B8}"/>
              </a:ext>
            </a:extLst>
          </p:cNvPr>
          <p:cNvCxnSpPr/>
          <p:nvPr/>
        </p:nvCxnSpPr>
        <p:spPr>
          <a:xfrm>
            <a:off x="-92581" y="6316133"/>
            <a:ext cx="12654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B0E0180C-205B-CE46-0A6C-F14E811FC3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029" y="2243611"/>
            <a:ext cx="2431279" cy="236181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8E09D-7117-23DA-F173-26D3860A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356" y="2248093"/>
            <a:ext cx="4257044" cy="2405035"/>
          </a:xfrm>
          <a:prstGeom prst="ellipse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5">
            <a:extLst>
              <a:ext uri="{FF2B5EF4-FFF2-40B4-BE49-F238E27FC236}">
                <a16:creationId xmlns:a16="http://schemas.microsoft.com/office/drawing/2014/main" id="{E71DD96E-88F3-1D6D-A8E5-59CA155B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461" y="1377338"/>
            <a:ext cx="2763078" cy="4697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Tak</a:t>
            </a:r>
          </a:p>
        </p:txBody>
      </p:sp>
    </p:spTree>
    <p:extLst>
      <p:ext uri="{BB962C8B-B14F-4D97-AF65-F5344CB8AC3E}">
        <p14:creationId xmlns:p14="http://schemas.microsoft.com/office/powerpoint/2010/main" val="5541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FEA95-D159-B8ED-9A1D-2BEBB821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ext&#10;&#10;AI-generated content may be incorrect.">
            <a:extLst>
              <a:ext uri="{FF2B5EF4-FFF2-40B4-BE49-F238E27FC236}">
                <a16:creationId xmlns:a16="http://schemas.microsoft.com/office/drawing/2014/main" id="{5EA9E3E8-E6AE-16B3-FBEF-846F591D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0"/>
          <a:stretch>
            <a:fillRect/>
          </a:stretch>
        </p:blipFill>
        <p:spPr>
          <a:xfrm>
            <a:off x="691952" y="1700212"/>
            <a:ext cx="9955281" cy="4271963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F82701-48D6-D562-C4BB-43CF079F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2" y="760411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noProof="0" dirty="0">
                <a:solidFill>
                  <a:srgbClr val="000000"/>
                </a:solidFill>
                <a:ea typeface="MS PGothic" pitchFamily="34" charset="-128"/>
              </a:rPr>
              <a:t>Den normale blæres udvikling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42842E-7EB4-A697-F123-C54C4853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5038527"/>
            <a:ext cx="3176587" cy="14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44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70935-2E7C-22C3-09E9-37024C26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D8EA09DB-F926-12A1-F132-61CCFC35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2" y="760411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noProof="0" dirty="0">
                <a:solidFill>
                  <a:srgbClr val="000000"/>
                </a:solidFill>
                <a:ea typeface="MS PGothic" pitchFamily="34" charset="-128"/>
              </a:rPr>
              <a:t>Inkontinens er hyppig hos børn</a:t>
            </a:r>
          </a:p>
        </p:txBody>
      </p:sp>
      <p:pic>
        <p:nvPicPr>
          <p:cNvPr id="3" name="Picture 2" descr="A diagram of a number of blue circles with black text&#10;&#10;AI-generated content may be incorrect.">
            <a:extLst>
              <a:ext uri="{FF2B5EF4-FFF2-40B4-BE49-F238E27FC236}">
                <a16:creationId xmlns:a16="http://schemas.microsoft.com/office/drawing/2014/main" id="{D7FC8C9B-319D-E540-CE8F-CD1C029E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498600"/>
            <a:ext cx="7505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4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4D38-A0C3-4ED2-83EC-A5C0D127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FCB409A5-0B1E-FD5F-FD18-9181B61A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2" y="760411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noProof="0" dirty="0">
                <a:solidFill>
                  <a:srgbClr val="000000"/>
                </a:solidFill>
                <a:ea typeface="MS PGothic" pitchFamily="34" charset="-128"/>
              </a:rPr>
              <a:t>Forstoppelse også hyppig hos børn</a:t>
            </a: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1F7D2D1-AE8C-05F4-DB6D-AC9DB63A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030411"/>
            <a:ext cx="9461506" cy="3784602"/>
          </a:xfrm>
          <a:prstGeom prst="rect">
            <a:avLst/>
          </a:prstGeom>
        </p:spPr>
      </p:pic>
      <p:pic>
        <p:nvPicPr>
          <p:cNvPr id="3074" name="Picture 2" descr="Bristol-skalaen kategoriserer afføring ud fra form og konsistens">
            <a:extLst>
              <a:ext uri="{FF2B5EF4-FFF2-40B4-BE49-F238E27FC236}">
                <a16:creationId xmlns:a16="http://schemas.microsoft.com/office/drawing/2014/main" id="{809CFF40-2BB1-DE9F-BF07-179A1EB9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52" y="2030411"/>
            <a:ext cx="3113909" cy="31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955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60AC-C669-643E-9D09-2F064E08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4E2C20A-E89B-C4F9-0F3A-72C9E6F6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1922"/>
            <a:ext cx="6400800" cy="64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342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889956" y="1581728"/>
            <a:ext cx="6502400" cy="288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z="2133" noProof="0" dirty="0">
              <a:latin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984022" y="1938992"/>
            <a:ext cx="8302978" cy="3645196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128000" rIns="0" bIns="128000">
            <a:spAutoFit/>
          </a:bodyPr>
          <a:lstStyle/>
          <a:p>
            <a:pPr algn="ctr">
              <a:spcAft>
                <a:spcPts val="1067"/>
              </a:spcAft>
            </a:pPr>
            <a:r>
              <a:rPr lang="da-DK" sz="2489" b="1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Sengevædning</a:t>
            </a:r>
            <a:r>
              <a:rPr lang="da-DK" sz="2489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skyldes et misforhold mellem natlig urinvolumen og den funktionelle blærekapacitet</a:t>
            </a:r>
          </a:p>
          <a:p>
            <a:pPr algn="ctr">
              <a:spcAft>
                <a:spcPts val="1067"/>
              </a:spcAft>
            </a:pPr>
            <a:r>
              <a:rPr lang="da-DK" sz="2489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</a:p>
          <a:p>
            <a:pPr algn="ctr">
              <a:spcAft>
                <a:spcPts val="1067"/>
              </a:spcAft>
            </a:pPr>
            <a:r>
              <a:rPr lang="da-DK" sz="2489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Manglende evne til at vågne</a:t>
            </a:r>
          </a:p>
          <a:p>
            <a:pPr algn="ctr">
              <a:spcAft>
                <a:spcPts val="1067"/>
              </a:spcAft>
            </a:pPr>
            <a:r>
              <a:rPr lang="da-DK" sz="2489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når dette sker</a:t>
            </a:r>
          </a:p>
          <a:p>
            <a:pPr algn="ctr">
              <a:spcAft>
                <a:spcPts val="1067"/>
              </a:spcAft>
            </a:pPr>
            <a:endParaRPr lang="da-DK" sz="2489" noProof="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Aft>
                <a:spcPts val="1067"/>
              </a:spcAft>
            </a:pPr>
            <a:r>
              <a:rPr lang="da-DK" sz="2489" b="1" noProof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Børn &gt; 5 år</a:t>
            </a:r>
          </a:p>
        </p:txBody>
      </p:sp>
    </p:spTree>
    <p:extLst>
      <p:ext uri="{BB962C8B-B14F-4D97-AF65-F5344CB8AC3E}">
        <p14:creationId xmlns:p14="http://schemas.microsoft.com/office/powerpoint/2010/main" val="6905372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16969" y="2729669"/>
            <a:ext cx="3531416" cy="3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Typisk resultat af enuresis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1044435" y="2825624"/>
            <a:ext cx="135467" cy="135467"/>
          </a:xfrm>
          <a:prstGeom prst="ellipse">
            <a:avLst/>
          </a:prstGeom>
          <a:solidFill>
            <a:srgbClr val="004062"/>
          </a:solidFill>
          <a:ln w="9525">
            <a:solidFill>
              <a:srgbClr val="00406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600" noProof="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42460" y="919036"/>
            <a:ext cx="6976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sz="3200" noProof="0" dirty="0">
                <a:ea typeface="Calibri" charset="0"/>
                <a:cs typeface="Calibri" charset="0"/>
              </a:rPr>
              <a:t>Sengevædning og psykologi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416969" y="3378780"/>
            <a:ext cx="3961021" cy="3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Hvis behandlet bliver normal</a:t>
            </a:r>
          </a:p>
        </p:txBody>
      </p:sp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1044435" y="3474735"/>
            <a:ext cx="135467" cy="135467"/>
          </a:xfrm>
          <a:prstGeom prst="ellipse">
            <a:avLst/>
          </a:prstGeom>
          <a:solidFill>
            <a:srgbClr val="004062"/>
          </a:solidFill>
          <a:ln w="9525">
            <a:solidFill>
              <a:srgbClr val="00406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600" noProof="0" dirty="0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1416969" y="4116813"/>
            <a:ext cx="4023537" cy="9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Adfærdsmæssige problemer </a:t>
            </a:r>
          </a:p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kan forværre inkontinensen</a:t>
            </a:r>
          </a:p>
          <a:p>
            <a:pPr eaLnBrk="1" hangingPunct="1"/>
            <a:endParaRPr lang="da-DK" sz="2133" noProof="0" dirty="0">
              <a:ea typeface="Calibri" charset="0"/>
              <a:cs typeface="Calibri" charset="0"/>
            </a:endParaRPr>
          </a:p>
        </p:txBody>
      </p:sp>
      <p:sp>
        <p:nvSpPr>
          <p:cNvPr id="2057" name="Oval 12"/>
          <p:cNvSpPr>
            <a:spLocks noChangeArrowheads="1"/>
          </p:cNvSpPr>
          <p:nvPr/>
        </p:nvSpPr>
        <p:spPr bwMode="auto">
          <a:xfrm>
            <a:off x="1044435" y="4212769"/>
            <a:ext cx="135467" cy="135467"/>
          </a:xfrm>
          <a:prstGeom prst="ellipse">
            <a:avLst/>
          </a:prstGeom>
          <a:solidFill>
            <a:srgbClr val="004062"/>
          </a:solidFill>
          <a:ln w="9525">
            <a:solidFill>
              <a:srgbClr val="00406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600" noProof="0" dirty="0"/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1416968" y="2083380"/>
            <a:ext cx="3726982" cy="3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Mange lider af lav selvværd</a:t>
            </a:r>
          </a:p>
        </p:txBody>
      </p:sp>
      <p:sp>
        <p:nvSpPr>
          <p:cNvPr id="2059" name="Oval 15"/>
          <p:cNvSpPr>
            <a:spLocks noChangeArrowheads="1"/>
          </p:cNvSpPr>
          <p:nvPr/>
        </p:nvSpPr>
        <p:spPr bwMode="auto">
          <a:xfrm>
            <a:off x="1044435" y="2179335"/>
            <a:ext cx="135467" cy="135467"/>
          </a:xfrm>
          <a:prstGeom prst="ellipse">
            <a:avLst/>
          </a:prstGeom>
          <a:solidFill>
            <a:srgbClr val="004062"/>
          </a:solidFill>
          <a:ln w="9525">
            <a:solidFill>
              <a:srgbClr val="00406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600" noProof="0" dirty="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A123F59F-EBAB-3967-88FC-1C84B962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94" y="5124235"/>
            <a:ext cx="6357510" cy="65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a-DK" sz="2133" noProof="0" dirty="0">
                <a:ea typeface="Calibri" charset="0"/>
                <a:cs typeface="Calibri" charset="0"/>
              </a:rPr>
              <a:t>Mange børn med </a:t>
            </a:r>
            <a:r>
              <a:rPr lang="da-DK" sz="2133" noProof="0" dirty="0" err="1">
                <a:ea typeface="Calibri" charset="0"/>
                <a:cs typeface="Calibri" charset="0"/>
              </a:rPr>
              <a:t>neuropsykiatriske</a:t>
            </a:r>
            <a:r>
              <a:rPr lang="da-DK" sz="2133" noProof="0" dirty="0">
                <a:ea typeface="Calibri" charset="0"/>
                <a:cs typeface="Calibri" charset="0"/>
              </a:rPr>
              <a:t> diagnoser</a:t>
            </a:r>
          </a:p>
          <a:p>
            <a:pPr eaLnBrk="1" hangingPunct="1"/>
            <a:endParaRPr lang="da-DK" sz="2133" noProof="0" dirty="0">
              <a:ea typeface="Calibri" charset="0"/>
              <a:cs typeface="Calibri" charset="0"/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79872C0F-157C-9E97-2B56-B9E5A2F42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60" y="5220192"/>
            <a:ext cx="135467" cy="135467"/>
          </a:xfrm>
          <a:prstGeom prst="ellipse">
            <a:avLst/>
          </a:prstGeom>
          <a:solidFill>
            <a:srgbClr val="004062"/>
          </a:solidFill>
          <a:ln w="9525">
            <a:solidFill>
              <a:srgbClr val="00406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600" noProof="0" dirty="0"/>
          </a:p>
        </p:txBody>
      </p:sp>
      <p:pic>
        <p:nvPicPr>
          <p:cNvPr id="8194" name="Picture 2" descr="Sigmund Freud’s Grief - Front Porch Republic">
            <a:extLst>
              <a:ext uri="{FF2B5EF4-FFF2-40B4-BE49-F238E27FC236}">
                <a16:creationId xmlns:a16="http://schemas.microsoft.com/office/drawing/2014/main" id="{B8C5B7FB-4CCF-082D-6AB0-8A5B89C5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93" y="1896141"/>
            <a:ext cx="3527565" cy="35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270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m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049"/>
      </a:accent1>
      <a:accent2>
        <a:srgbClr val="246575"/>
      </a:accent2>
      <a:accent3>
        <a:srgbClr val="6F929D"/>
      </a:accent3>
      <a:accent4>
        <a:srgbClr val="4C7A85"/>
      </a:accent4>
      <a:accent5>
        <a:srgbClr val="E8A2C1"/>
      </a:accent5>
      <a:accent6>
        <a:srgbClr val="70AD47"/>
      </a:accent6>
      <a:hlink>
        <a:srgbClr val="E8A2C1"/>
      </a:hlink>
      <a:folHlink>
        <a:srgbClr val="954F72"/>
      </a:folHlink>
    </a:clrScheme>
    <a:fontScheme name="Brugerdefineret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5875"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890</Words>
  <Application>Microsoft Macintosh PowerPoint</Application>
  <PresentationFormat>Widescreen</PresentationFormat>
  <Paragraphs>281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Calibri Light</vt:lpstr>
      <vt:lpstr>Montserrat</vt:lpstr>
      <vt:lpstr>Montserrat Medium</vt:lpstr>
      <vt:lpstr>Palatino</vt:lpstr>
      <vt:lpstr>Söhne</vt:lpstr>
      <vt:lpstr>Times New Roman</vt:lpstr>
      <vt:lpstr>Wingdings</vt:lpstr>
      <vt:lpstr>Office-tema</vt:lpstr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BAGGRUND</vt:lpstr>
      <vt:lpstr>PowerPoint Presentation</vt:lpstr>
      <vt:lpstr>Epidemiologi</vt:lpstr>
      <vt:lpstr>Epidemilogy</vt:lpstr>
      <vt:lpstr>Epidemilogy</vt:lpstr>
      <vt:lpstr>Epidemiology</vt:lpstr>
      <vt:lpstr>Epidemiology</vt:lpstr>
      <vt:lpstr>Epidemiologi</vt:lpstr>
      <vt:lpstr>Epidemiologi</vt:lpstr>
      <vt:lpstr>Tak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Aarhus Universitetshospital</dc:title>
  <dc:creator>Lars Bennedsen</dc:creator>
  <cp:lastModifiedBy>Konstantinos Kamperis</cp:lastModifiedBy>
  <cp:revision>124</cp:revision>
  <dcterms:created xsi:type="dcterms:W3CDTF">2021-03-18T09:09:50Z</dcterms:created>
  <dcterms:modified xsi:type="dcterms:W3CDTF">2025-11-12T10:53:04Z</dcterms:modified>
</cp:coreProperties>
</file>