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309" r:id="rId3"/>
    <p:sldId id="259" r:id="rId4"/>
    <p:sldId id="269" r:id="rId5"/>
    <p:sldId id="312" r:id="rId6"/>
    <p:sldId id="311" r:id="rId7"/>
    <p:sldId id="315" r:id="rId8"/>
    <p:sldId id="314" r:id="rId9"/>
    <p:sldId id="273" r:id="rId10"/>
    <p:sldId id="289" r:id="rId11"/>
    <p:sldId id="313" r:id="rId12"/>
    <p:sldId id="270" r:id="rId13"/>
    <p:sldId id="274" r:id="rId14"/>
    <p:sldId id="316" r:id="rId15"/>
    <p:sldId id="304" r:id="rId16"/>
    <p:sldId id="305" r:id="rId17"/>
    <p:sldId id="278" r:id="rId18"/>
    <p:sldId id="307" r:id="rId19"/>
    <p:sldId id="317" r:id="rId20"/>
    <p:sldId id="271" r:id="rId21"/>
    <p:sldId id="282" r:id="rId22"/>
    <p:sldId id="286" r:id="rId23"/>
    <p:sldId id="293" r:id="rId24"/>
    <p:sldId id="294" r:id="rId25"/>
    <p:sldId id="295" r:id="rId26"/>
    <p:sldId id="296" r:id="rId27"/>
    <p:sldId id="297" r:id="rId28"/>
    <p:sldId id="298" r:id="rId29"/>
    <p:sldId id="299" r:id="rId30"/>
    <p:sldId id="300" r:id="rId31"/>
    <p:sldId id="302" r:id="rId32"/>
    <p:sldId id="318" r:id="rId33"/>
    <p:sldId id="319" r:id="rId34"/>
    <p:sldId id="287" r:id="rId35"/>
    <p:sldId id="310" r:id="rId36"/>
    <p:sldId id="288" r:id="rId37"/>
  </p:sldIdLst>
  <p:sldSz cx="12192000" cy="6858000"/>
  <p:notesSz cx="6805613" cy="99441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E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15" autoAdjust="0"/>
    <p:restoredTop sz="87868" autoAdjust="0"/>
  </p:normalViewPr>
  <p:slideViewPr>
    <p:cSldViewPr snapToGrid="0">
      <p:cViewPr varScale="1">
        <p:scale>
          <a:sx n="79" d="100"/>
          <a:sy n="79" d="100"/>
        </p:scale>
        <p:origin x="744" y="96"/>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1241E02-6302-4EC5-A5BB-28C52247D462}" type="datetimeFigureOut">
              <a:rPr lang="da-DK" smtClean="0"/>
              <a:t>24-04-2026</a:t>
            </a:fld>
            <a:endParaRPr lang="da-DK"/>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752AAFC2-E963-46C9-8705-890F8FB84E08}" type="slidenum">
              <a:rPr lang="da-DK" smtClean="0"/>
              <a:t>‹nr.›</a:t>
            </a:fld>
            <a:endParaRPr lang="da-DK"/>
          </a:p>
        </p:txBody>
      </p:sp>
    </p:spTree>
    <p:extLst>
      <p:ext uri="{BB962C8B-B14F-4D97-AF65-F5344CB8AC3E}">
        <p14:creationId xmlns:p14="http://schemas.microsoft.com/office/powerpoint/2010/main" val="1025782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5B8C4325-BD40-4B32-970D-6902B1EE7B09}" type="datetime1">
              <a:rPr lang="da-DK" smtClean="0"/>
              <a:t>24-04-2026</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pPr/>
              <a:t>1</a:t>
            </a:fld>
            <a:endParaRPr lang="da-DK" dirty="0"/>
          </a:p>
        </p:txBody>
      </p:sp>
    </p:spTree>
    <p:extLst>
      <p:ext uri="{BB962C8B-B14F-4D97-AF65-F5344CB8AC3E}">
        <p14:creationId xmlns:p14="http://schemas.microsoft.com/office/powerpoint/2010/main" val="3331319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8" y="1352550"/>
            <a:ext cx="6483350" cy="3648075"/>
          </a:xfrm>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1E1E1E"/>
              </a:solidFill>
              <a:effectLst/>
              <a:uLnTx/>
              <a:uFillTx/>
              <a:latin typeface="Arial"/>
              <a:ea typeface="+mn-ea"/>
              <a:cs typeface="+mn-cs"/>
            </a:endParaRPr>
          </a:p>
        </p:txBody>
      </p:sp>
      <p:sp>
        <p:nvSpPr>
          <p:cNvPr id="5" name="Header Placeholder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1E1E1E"/>
              </a:solidFill>
              <a:effectLst/>
              <a:uLnTx/>
              <a:uFillTx/>
              <a:latin typeface="Arial"/>
              <a:ea typeface="+mn-ea"/>
              <a:cs typeface="+mn-cs"/>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C4325-BD40-4B32-970D-6902B1EE7B09}" type="datetime1">
              <a:rPr kumimoji="0" lang="en-GB" sz="1000" b="0" i="0" u="none" strike="noStrike" kern="1200" cap="none" spc="0" normalizeH="0" baseline="0" noProof="0" smtClean="0">
                <a:ln>
                  <a:noFill/>
                </a:ln>
                <a:solidFill>
                  <a:srgbClr val="1E1E1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24/04/2026</a:t>
            </a:fld>
            <a:endParaRPr kumimoji="0" lang="da-DK" sz="1000" b="0" i="0" u="none" strike="noStrike" kern="1200" cap="none" spc="0" normalizeH="0" baseline="0" noProof="0" dirty="0">
              <a:ln>
                <a:noFill/>
              </a:ln>
              <a:solidFill>
                <a:srgbClr val="1E1E1E"/>
              </a:solidFill>
              <a:effectLst/>
              <a:uLnTx/>
              <a:uFillTx/>
              <a:latin typeface="Arial"/>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da-DK" sz="1000" b="0" i="0" u="none" strike="noStrike" kern="1200" cap="none" spc="0" normalizeH="0" baseline="0" noProof="0" smtClean="0">
                <a:ln>
                  <a:noFill/>
                </a:ln>
                <a:solidFill>
                  <a:srgbClr val="1E1E1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000" b="0" i="0" u="none" strike="noStrike" kern="1200" cap="none" spc="0" normalizeH="0" baseline="0" noProof="0" dirty="0">
              <a:ln>
                <a:noFill/>
              </a:ln>
              <a:solidFill>
                <a:srgbClr val="1E1E1E"/>
              </a:solidFill>
              <a:effectLst/>
              <a:uLnTx/>
              <a:uFillTx/>
              <a:latin typeface="Arial"/>
              <a:ea typeface="+mn-ea"/>
              <a:cs typeface="+mn-cs"/>
            </a:endParaRPr>
          </a:p>
        </p:txBody>
      </p:sp>
    </p:spTree>
    <p:extLst>
      <p:ext uri="{BB962C8B-B14F-4D97-AF65-F5344CB8AC3E}">
        <p14:creationId xmlns:p14="http://schemas.microsoft.com/office/powerpoint/2010/main" val="2257387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11</a:t>
            </a:fld>
            <a:endParaRPr lang="da-DK"/>
          </a:p>
        </p:txBody>
      </p:sp>
    </p:spTree>
    <p:extLst>
      <p:ext uri="{BB962C8B-B14F-4D97-AF65-F5344CB8AC3E}">
        <p14:creationId xmlns:p14="http://schemas.microsoft.com/office/powerpoint/2010/main" val="1687024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12</a:t>
            </a:fld>
            <a:endParaRPr lang="en-GB"/>
          </a:p>
        </p:txBody>
      </p:sp>
    </p:spTree>
    <p:extLst>
      <p:ext uri="{BB962C8B-B14F-4D97-AF65-F5344CB8AC3E}">
        <p14:creationId xmlns:p14="http://schemas.microsoft.com/office/powerpoint/2010/main" val="3425005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13</a:t>
            </a:fld>
            <a:endParaRPr lang="da-DK"/>
          </a:p>
        </p:txBody>
      </p:sp>
    </p:spTree>
    <p:extLst>
      <p:ext uri="{BB962C8B-B14F-4D97-AF65-F5344CB8AC3E}">
        <p14:creationId xmlns:p14="http://schemas.microsoft.com/office/powerpoint/2010/main" val="896033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14</a:t>
            </a:fld>
            <a:endParaRPr lang="da-DK"/>
          </a:p>
        </p:txBody>
      </p:sp>
    </p:spTree>
    <p:extLst>
      <p:ext uri="{BB962C8B-B14F-4D97-AF65-F5344CB8AC3E}">
        <p14:creationId xmlns:p14="http://schemas.microsoft.com/office/powerpoint/2010/main" val="4213556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15</a:t>
            </a:fld>
            <a:endParaRPr lang="en-GB"/>
          </a:p>
        </p:txBody>
      </p:sp>
    </p:spTree>
    <p:extLst>
      <p:ext uri="{BB962C8B-B14F-4D97-AF65-F5344CB8AC3E}">
        <p14:creationId xmlns:p14="http://schemas.microsoft.com/office/powerpoint/2010/main" val="397833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33EA6B7-FDEB-4365-89A5-D48469960986}" type="slidenum">
              <a:rPr lang="da-DK" smtClean="0"/>
              <a:t>16</a:t>
            </a:fld>
            <a:endParaRPr lang="da-DK"/>
          </a:p>
        </p:txBody>
      </p:sp>
    </p:spTree>
    <p:extLst>
      <p:ext uri="{BB962C8B-B14F-4D97-AF65-F5344CB8AC3E}">
        <p14:creationId xmlns:p14="http://schemas.microsoft.com/office/powerpoint/2010/main" val="115507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638B2FF3-8982-4E21-8CF5-EC177EA58D80}" type="slidenum">
              <a:rPr lang="da-DK" smtClean="0"/>
              <a:t>17</a:t>
            </a:fld>
            <a:endParaRPr lang="da-DK"/>
          </a:p>
        </p:txBody>
      </p:sp>
    </p:spTree>
    <p:extLst>
      <p:ext uri="{BB962C8B-B14F-4D97-AF65-F5344CB8AC3E}">
        <p14:creationId xmlns:p14="http://schemas.microsoft.com/office/powerpoint/2010/main" val="1642132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t>18</a:t>
            </a:fld>
            <a:endParaRPr lang="en-GB"/>
          </a:p>
        </p:txBody>
      </p:sp>
    </p:spTree>
    <p:extLst>
      <p:ext uri="{BB962C8B-B14F-4D97-AF65-F5344CB8AC3E}">
        <p14:creationId xmlns:p14="http://schemas.microsoft.com/office/powerpoint/2010/main" val="3863706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t>19</a:t>
            </a:fld>
            <a:endParaRPr lang="en-GB"/>
          </a:p>
        </p:txBody>
      </p:sp>
    </p:spTree>
    <p:extLst>
      <p:ext uri="{BB962C8B-B14F-4D97-AF65-F5344CB8AC3E}">
        <p14:creationId xmlns:p14="http://schemas.microsoft.com/office/powerpoint/2010/main" val="134806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5B8C4325-BD40-4B32-970D-6902B1EE7B09}" type="datetime1">
              <a:rPr lang="da-DK" smtClean="0"/>
              <a:t>24-04-2026</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pPr/>
              <a:t>2</a:t>
            </a:fld>
            <a:endParaRPr lang="da-DK" dirty="0"/>
          </a:p>
        </p:txBody>
      </p:sp>
    </p:spTree>
    <p:extLst>
      <p:ext uri="{BB962C8B-B14F-4D97-AF65-F5344CB8AC3E}">
        <p14:creationId xmlns:p14="http://schemas.microsoft.com/office/powerpoint/2010/main" val="176468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20</a:t>
            </a:fld>
            <a:endParaRPr lang="da-DK"/>
          </a:p>
        </p:txBody>
      </p:sp>
    </p:spTree>
    <p:extLst>
      <p:ext uri="{BB962C8B-B14F-4D97-AF65-F5344CB8AC3E}">
        <p14:creationId xmlns:p14="http://schemas.microsoft.com/office/powerpoint/2010/main" val="3632072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21</a:t>
            </a:fld>
            <a:endParaRPr lang="en-GB"/>
          </a:p>
        </p:txBody>
      </p:sp>
    </p:spTree>
    <p:extLst>
      <p:ext uri="{BB962C8B-B14F-4D97-AF65-F5344CB8AC3E}">
        <p14:creationId xmlns:p14="http://schemas.microsoft.com/office/powerpoint/2010/main" val="1943045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22</a:t>
            </a:fld>
            <a:endParaRPr lang="en-GB"/>
          </a:p>
        </p:txBody>
      </p:sp>
    </p:spTree>
    <p:extLst>
      <p:ext uri="{BB962C8B-B14F-4D97-AF65-F5344CB8AC3E}">
        <p14:creationId xmlns:p14="http://schemas.microsoft.com/office/powerpoint/2010/main" val="2037963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23</a:t>
            </a:fld>
            <a:endParaRPr lang="en-GB"/>
          </a:p>
        </p:txBody>
      </p:sp>
    </p:spTree>
    <p:extLst>
      <p:ext uri="{BB962C8B-B14F-4D97-AF65-F5344CB8AC3E}">
        <p14:creationId xmlns:p14="http://schemas.microsoft.com/office/powerpoint/2010/main" val="1884367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24</a:t>
            </a:fld>
            <a:endParaRPr lang="en-GB"/>
          </a:p>
        </p:txBody>
      </p:sp>
    </p:spTree>
    <p:extLst>
      <p:ext uri="{BB962C8B-B14F-4D97-AF65-F5344CB8AC3E}">
        <p14:creationId xmlns:p14="http://schemas.microsoft.com/office/powerpoint/2010/main" val="1764367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25</a:t>
            </a:fld>
            <a:endParaRPr lang="en-GB"/>
          </a:p>
        </p:txBody>
      </p:sp>
    </p:spTree>
    <p:extLst>
      <p:ext uri="{BB962C8B-B14F-4D97-AF65-F5344CB8AC3E}">
        <p14:creationId xmlns:p14="http://schemas.microsoft.com/office/powerpoint/2010/main" val="1021358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26</a:t>
            </a:fld>
            <a:endParaRPr lang="en-GB"/>
          </a:p>
        </p:txBody>
      </p:sp>
    </p:spTree>
    <p:extLst>
      <p:ext uri="{BB962C8B-B14F-4D97-AF65-F5344CB8AC3E}">
        <p14:creationId xmlns:p14="http://schemas.microsoft.com/office/powerpoint/2010/main" val="1644416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27</a:t>
            </a:fld>
            <a:endParaRPr lang="en-GB"/>
          </a:p>
        </p:txBody>
      </p:sp>
    </p:spTree>
    <p:extLst>
      <p:ext uri="{BB962C8B-B14F-4D97-AF65-F5344CB8AC3E}">
        <p14:creationId xmlns:p14="http://schemas.microsoft.com/office/powerpoint/2010/main" val="1428207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28</a:t>
            </a:fld>
            <a:endParaRPr lang="en-GB"/>
          </a:p>
        </p:txBody>
      </p:sp>
    </p:spTree>
    <p:extLst>
      <p:ext uri="{BB962C8B-B14F-4D97-AF65-F5344CB8AC3E}">
        <p14:creationId xmlns:p14="http://schemas.microsoft.com/office/powerpoint/2010/main" val="627767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29</a:t>
            </a:fld>
            <a:endParaRPr lang="en-GB"/>
          </a:p>
        </p:txBody>
      </p:sp>
    </p:spTree>
    <p:extLst>
      <p:ext uri="{BB962C8B-B14F-4D97-AF65-F5344CB8AC3E}">
        <p14:creationId xmlns:p14="http://schemas.microsoft.com/office/powerpoint/2010/main" val="2780847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52AAFC2-E963-46C9-8705-890F8FB84E08}" type="slidenum">
              <a:rPr lang="da-DK" smtClean="0"/>
              <a:t>3</a:t>
            </a:fld>
            <a:endParaRPr lang="da-DK"/>
          </a:p>
        </p:txBody>
      </p:sp>
    </p:spTree>
    <p:extLst>
      <p:ext uri="{BB962C8B-B14F-4D97-AF65-F5344CB8AC3E}">
        <p14:creationId xmlns:p14="http://schemas.microsoft.com/office/powerpoint/2010/main" val="3778685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30</a:t>
            </a:fld>
            <a:endParaRPr lang="en-GB"/>
          </a:p>
        </p:txBody>
      </p:sp>
    </p:spTree>
    <p:extLst>
      <p:ext uri="{BB962C8B-B14F-4D97-AF65-F5344CB8AC3E}">
        <p14:creationId xmlns:p14="http://schemas.microsoft.com/office/powerpoint/2010/main" val="3462365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31</a:t>
            </a:fld>
            <a:endParaRPr lang="da-DK"/>
          </a:p>
        </p:txBody>
      </p:sp>
    </p:spTree>
    <p:extLst>
      <p:ext uri="{BB962C8B-B14F-4D97-AF65-F5344CB8AC3E}">
        <p14:creationId xmlns:p14="http://schemas.microsoft.com/office/powerpoint/2010/main" val="571928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638B2FF3-8982-4E21-8CF5-EC177EA58D80}" type="slidenum">
              <a:rPr lang="da-DK" smtClean="0"/>
              <a:t>32</a:t>
            </a:fld>
            <a:endParaRPr lang="da-DK"/>
          </a:p>
        </p:txBody>
      </p:sp>
    </p:spTree>
    <p:extLst>
      <p:ext uri="{BB962C8B-B14F-4D97-AF65-F5344CB8AC3E}">
        <p14:creationId xmlns:p14="http://schemas.microsoft.com/office/powerpoint/2010/main" val="2889535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638B2FF3-8982-4E21-8CF5-EC177EA58D80}" type="slidenum">
              <a:rPr lang="da-DK" smtClean="0"/>
              <a:t>34</a:t>
            </a:fld>
            <a:endParaRPr lang="da-DK"/>
          </a:p>
        </p:txBody>
      </p:sp>
    </p:spTree>
    <p:extLst>
      <p:ext uri="{BB962C8B-B14F-4D97-AF65-F5344CB8AC3E}">
        <p14:creationId xmlns:p14="http://schemas.microsoft.com/office/powerpoint/2010/main" val="1362416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638B2FF3-8982-4E21-8CF5-EC177EA58D80}" type="slidenum">
              <a:rPr lang="da-DK" smtClean="0"/>
              <a:t>35</a:t>
            </a:fld>
            <a:endParaRPr lang="da-DK"/>
          </a:p>
        </p:txBody>
      </p:sp>
    </p:spTree>
    <p:extLst>
      <p:ext uri="{BB962C8B-B14F-4D97-AF65-F5344CB8AC3E}">
        <p14:creationId xmlns:p14="http://schemas.microsoft.com/office/powerpoint/2010/main" val="180295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638B2FF3-8982-4E21-8CF5-EC177EA58D80}" type="slidenum">
              <a:rPr lang="da-DK" smtClean="0"/>
              <a:t>36</a:t>
            </a:fld>
            <a:endParaRPr lang="da-DK"/>
          </a:p>
        </p:txBody>
      </p:sp>
    </p:spTree>
    <p:extLst>
      <p:ext uri="{BB962C8B-B14F-4D97-AF65-F5344CB8AC3E}">
        <p14:creationId xmlns:p14="http://schemas.microsoft.com/office/powerpoint/2010/main" val="194233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4</a:t>
            </a:fld>
            <a:endParaRPr lang="da-DK"/>
          </a:p>
        </p:txBody>
      </p:sp>
    </p:spTree>
    <p:extLst>
      <p:ext uri="{BB962C8B-B14F-4D97-AF65-F5344CB8AC3E}">
        <p14:creationId xmlns:p14="http://schemas.microsoft.com/office/powerpoint/2010/main" val="425812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5</a:t>
            </a:fld>
            <a:endParaRPr lang="da-DK"/>
          </a:p>
        </p:txBody>
      </p:sp>
    </p:spTree>
    <p:extLst>
      <p:ext uri="{BB962C8B-B14F-4D97-AF65-F5344CB8AC3E}">
        <p14:creationId xmlns:p14="http://schemas.microsoft.com/office/powerpoint/2010/main" val="339341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6</a:t>
            </a:fld>
            <a:endParaRPr lang="da-DK"/>
          </a:p>
        </p:txBody>
      </p:sp>
    </p:spTree>
    <p:extLst>
      <p:ext uri="{BB962C8B-B14F-4D97-AF65-F5344CB8AC3E}">
        <p14:creationId xmlns:p14="http://schemas.microsoft.com/office/powerpoint/2010/main" val="2923502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7</a:t>
            </a:fld>
            <a:endParaRPr lang="da-DK"/>
          </a:p>
        </p:txBody>
      </p:sp>
    </p:spTree>
    <p:extLst>
      <p:ext uri="{BB962C8B-B14F-4D97-AF65-F5344CB8AC3E}">
        <p14:creationId xmlns:p14="http://schemas.microsoft.com/office/powerpoint/2010/main" val="359567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38B2FF3-8982-4E21-8CF5-EC177EA58D80}" type="slidenum">
              <a:rPr lang="da-DK" smtClean="0"/>
              <a:t>8</a:t>
            </a:fld>
            <a:endParaRPr lang="da-DK"/>
          </a:p>
        </p:txBody>
      </p:sp>
    </p:spTree>
    <p:extLst>
      <p:ext uri="{BB962C8B-B14F-4D97-AF65-F5344CB8AC3E}">
        <p14:creationId xmlns:p14="http://schemas.microsoft.com/office/powerpoint/2010/main" val="216562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10"/>
          </p:nvPr>
        </p:nvSpPr>
        <p:spPr/>
        <p:txBody>
          <a:bodyPr/>
          <a:lstStyle/>
          <a:p>
            <a:endParaRPr lang="en-GB"/>
          </a:p>
        </p:txBody>
      </p:sp>
      <p:sp>
        <p:nvSpPr>
          <p:cNvPr id="5" name="Pladsholder til sidehoved 4"/>
          <p:cNvSpPr>
            <a:spLocks noGrp="1"/>
          </p:cNvSpPr>
          <p:nvPr>
            <p:ph type="hdr" sz="quarter" idx="11"/>
          </p:nvPr>
        </p:nvSpPr>
        <p:spPr/>
        <p:txBody>
          <a:bodyPr/>
          <a:lstStyle/>
          <a:p>
            <a:endParaRPr lang="en-GB"/>
          </a:p>
        </p:txBody>
      </p:sp>
      <p:sp>
        <p:nvSpPr>
          <p:cNvPr id="6" name="Pladsholder til dato 5"/>
          <p:cNvSpPr>
            <a:spLocks noGrp="1"/>
          </p:cNvSpPr>
          <p:nvPr>
            <p:ph type="dt" idx="12"/>
          </p:nvPr>
        </p:nvSpPr>
        <p:spPr/>
        <p:txBody>
          <a:bodyPr/>
          <a:lstStyle/>
          <a:p>
            <a:fld id="{57F3F9BA-6950-45E6-9538-66D0C5B7F4B1}" type="datetime1">
              <a:rPr lang="en-GB" smtClean="0"/>
              <a:t>24/04/2026</a:t>
            </a:fld>
            <a:endParaRPr lang="en-GB"/>
          </a:p>
        </p:txBody>
      </p:sp>
      <p:sp>
        <p:nvSpPr>
          <p:cNvPr id="7" name="Pladsholder til slidenummer 6"/>
          <p:cNvSpPr>
            <a:spLocks noGrp="1"/>
          </p:cNvSpPr>
          <p:nvPr>
            <p:ph type="sldNum" sz="quarter" idx="13"/>
          </p:nvPr>
        </p:nvSpPr>
        <p:spPr/>
        <p:txBody>
          <a:bodyPr/>
          <a:lstStyle/>
          <a:p>
            <a:fld id="{A74A5A2F-ECD0-4A51-A9E7-D8DA645BD5CD}" type="slidenum">
              <a:rPr lang="en-GB" smtClean="0"/>
              <a:pPr/>
              <a:t>9</a:t>
            </a:fld>
            <a:endParaRPr lang="en-GB"/>
          </a:p>
        </p:txBody>
      </p:sp>
    </p:spTree>
    <p:extLst>
      <p:ext uri="{BB962C8B-B14F-4D97-AF65-F5344CB8AC3E}">
        <p14:creationId xmlns:p14="http://schemas.microsoft.com/office/powerpoint/2010/main" val="6742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6739A66C-252B-41EE-9478-76488443F52B}" type="datetimeFigureOut">
              <a:rPr lang="da-DK" smtClean="0"/>
              <a:t>24-04-2026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360291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6739A66C-252B-41EE-9478-76488443F52B}" type="datetimeFigureOut">
              <a:rPr lang="da-DK" smtClean="0"/>
              <a:t>24-04-2026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1362709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6739A66C-252B-41EE-9478-76488443F52B}" type="datetimeFigureOut">
              <a:rPr lang="da-DK" smtClean="0"/>
              <a:t>24-04-2026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14984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ors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5BA91CFC-511F-4994-A5F6-33D9C764742D}" type="datetime2">
              <a:rPr lang="da-DK" smtClean="0"/>
              <a:t>24. april 2026</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2" name="Title 1"/>
          <p:cNvSpPr>
            <a:spLocks noGrp="1"/>
          </p:cNvSpPr>
          <p:nvPr>
            <p:ph type="ctrTitle" hasCustomPrompt="1"/>
          </p:nvPr>
        </p:nvSpPr>
        <p:spPr>
          <a:xfrm>
            <a:off x="812802" y="2031999"/>
            <a:ext cx="7315201" cy="1886400"/>
          </a:xfrm>
        </p:spPr>
        <p:txBody>
          <a:bodyPr anchor="t" anchorCtr="0"/>
          <a:lstStyle>
            <a:lvl1pPr algn="l">
              <a:defRPr sz="4200"/>
            </a:lvl1pPr>
          </a:lstStyle>
          <a:p>
            <a:r>
              <a:rPr lang="da-DK" dirty="0"/>
              <a:t>Klik for at tilføje titel.</a:t>
            </a:r>
            <a:br>
              <a:rPr lang="da-DK" dirty="0"/>
            </a:br>
            <a:r>
              <a:rPr lang="da-DK" dirty="0"/>
              <a:t>OBS: Teksten må IKKE gå ind over kronen</a:t>
            </a:r>
          </a:p>
        </p:txBody>
      </p:sp>
      <p:sp>
        <p:nvSpPr>
          <p:cNvPr id="3" name="Subtitle 2"/>
          <p:cNvSpPr>
            <a:spLocks noGrp="1"/>
          </p:cNvSpPr>
          <p:nvPr>
            <p:ph type="subTitle" idx="1" hasCustomPrompt="1"/>
          </p:nvPr>
        </p:nvSpPr>
        <p:spPr>
          <a:xfrm>
            <a:off x="812802" y="3918402"/>
            <a:ext cx="7315201" cy="552001"/>
          </a:xfrm>
        </p:spPr>
        <p:txBody>
          <a:bodyPr/>
          <a:lstStyle>
            <a:lvl1pPr marL="0" indent="0" algn="l">
              <a:lnSpc>
                <a:spcPct val="80000"/>
              </a:lnSpc>
              <a:spcBef>
                <a:spcPts val="600"/>
              </a:spcBef>
              <a:spcAft>
                <a:spcPts val="600"/>
              </a:spcAft>
              <a:buFont typeface="Arial" panose="020B0604020202020204" pitchFamily="34" charset="0"/>
              <a:buChar char="​"/>
              <a:defRPr sz="1600" b="0"/>
            </a:lvl1pPr>
            <a:lvl2pPr marL="0" indent="0" algn="l">
              <a:lnSpc>
                <a:spcPct val="80000"/>
              </a:lnSpc>
              <a:spcBef>
                <a:spcPts val="600"/>
              </a:spcBef>
              <a:spcAft>
                <a:spcPts val="600"/>
              </a:spcAft>
              <a:buFont typeface="Arial" panose="020B0604020202020204" pitchFamily="34" charset="0"/>
              <a:buChar char="​"/>
              <a:defRPr sz="1200" b="0"/>
            </a:lvl2pPr>
            <a:lvl3pPr marL="0" indent="0" algn="l">
              <a:lnSpc>
                <a:spcPct val="80000"/>
              </a:lnSpc>
              <a:spcBef>
                <a:spcPts val="600"/>
              </a:spcBef>
              <a:spcAft>
                <a:spcPts val="600"/>
              </a:spcAft>
              <a:buFont typeface="Arial" panose="020B0604020202020204" pitchFamily="34" charset="0"/>
              <a:buChar char="​"/>
              <a:defRPr sz="1200" b="0"/>
            </a:lvl3pPr>
            <a:lvl4pPr marL="0" indent="0" algn="l">
              <a:lnSpc>
                <a:spcPct val="80000"/>
              </a:lnSpc>
              <a:spcBef>
                <a:spcPts val="600"/>
              </a:spcBef>
              <a:spcAft>
                <a:spcPts val="600"/>
              </a:spcAft>
              <a:buFont typeface="Arial" panose="020B0604020202020204" pitchFamily="34" charset="0"/>
              <a:buChar char="​"/>
              <a:defRPr sz="1200" b="0"/>
            </a:lvl4pPr>
            <a:lvl5pPr marL="0" indent="0" algn="l">
              <a:lnSpc>
                <a:spcPct val="80000"/>
              </a:lnSpc>
              <a:spcBef>
                <a:spcPts val="600"/>
              </a:spcBef>
              <a:spcAft>
                <a:spcPts val="600"/>
              </a:spcAft>
              <a:buFont typeface="Arial" panose="020B0604020202020204" pitchFamily="34" charset="0"/>
              <a:buChar char="​"/>
              <a:defRPr sz="1200" b="0"/>
            </a:lvl5pPr>
            <a:lvl6pPr marL="0" indent="0" algn="l">
              <a:lnSpc>
                <a:spcPct val="80000"/>
              </a:lnSpc>
              <a:spcBef>
                <a:spcPts val="600"/>
              </a:spcBef>
              <a:spcAft>
                <a:spcPts val="600"/>
              </a:spcAft>
              <a:buFont typeface="Arial" panose="020B0604020202020204" pitchFamily="34" charset="0"/>
              <a:buChar char="​"/>
              <a:defRPr sz="1200" b="0"/>
            </a:lvl6pPr>
            <a:lvl7pPr marL="0" indent="0" algn="l">
              <a:lnSpc>
                <a:spcPct val="80000"/>
              </a:lnSpc>
              <a:spcBef>
                <a:spcPts val="600"/>
              </a:spcBef>
              <a:spcAft>
                <a:spcPts val="600"/>
              </a:spcAft>
              <a:buFont typeface="Arial" panose="020B0604020202020204" pitchFamily="34" charset="0"/>
              <a:buChar char="​"/>
              <a:defRPr sz="1200" b="0"/>
            </a:lvl7pPr>
            <a:lvl8pPr marL="0" indent="0" algn="l">
              <a:lnSpc>
                <a:spcPct val="80000"/>
              </a:lnSpc>
              <a:spcBef>
                <a:spcPts val="600"/>
              </a:spcBef>
              <a:spcAft>
                <a:spcPts val="600"/>
              </a:spcAft>
              <a:buFont typeface="Arial" panose="020B0604020202020204" pitchFamily="34" charset="0"/>
              <a:buChar char="​"/>
              <a:defRPr sz="1200" b="0"/>
            </a:lvl8pPr>
            <a:lvl9pPr marL="0" indent="0" algn="l">
              <a:lnSpc>
                <a:spcPct val="80000"/>
              </a:lnSpc>
              <a:spcBef>
                <a:spcPts val="600"/>
              </a:spcBef>
              <a:spcAft>
                <a:spcPts val="600"/>
              </a:spcAft>
              <a:buFont typeface="Arial" panose="020B0604020202020204" pitchFamily="34" charset="0"/>
              <a:buChar char="​"/>
              <a:defRPr sz="1200" b="0"/>
            </a:lvl9pPr>
          </a:lstStyle>
          <a:p>
            <a:r>
              <a:rPr lang="da-DK" dirty="0"/>
              <a:t>Klik for at tilføje supplerende tekst</a:t>
            </a:r>
          </a:p>
        </p:txBody>
      </p:sp>
      <p:sp>
        <p:nvSpPr>
          <p:cNvPr id="6" name="Pladsholder til tekst 5">
            <a:extLst>
              <a:ext uri="{FF2B5EF4-FFF2-40B4-BE49-F238E27FC236}">
                <a16:creationId xmlns:a16="http://schemas.microsoft.com/office/drawing/2014/main" id="{ACBDA23F-4B36-BC18-26C9-786CB99B1E0C}"/>
              </a:ext>
            </a:extLst>
          </p:cNvPr>
          <p:cNvSpPr>
            <a:spLocks noGrp="1"/>
          </p:cNvSpPr>
          <p:nvPr>
            <p:ph type="body" sz="quarter" idx="18" hasCustomPrompt="1"/>
          </p:nvPr>
        </p:nvSpPr>
        <p:spPr>
          <a:xfrm>
            <a:off x="812800" y="5638800"/>
            <a:ext cx="4064000" cy="406400"/>
          </a:xfrm>
        </p:spPr>
        <p:txBody>
          <a:bodyPr rIns="194400" anchor="b" anchorCtr="0"/>
          <a:lstStyle>
            <a:lvl1pPr marL="0" indent="0">
              <a:lnSpc>
                <a:spcPct val="110000"/>
              </a:lnSpc>
              <a:spcBef>
                <a:spcPts val="600"/>
              </a:spcBef>
              <a:spcAft>
                <a:spcPts val="600"/>
              </a:spcAft>
              <a:buFontTx/>
              <a:buNone/>
              <a:defRPr sz="1200">
                <a:solidFill>
                  <a:schemeClr val="tx1">
                    <a:lumMod val="50000"/>
                    <a:lumOff val="50000"/>
                  </a:schemeClr>
                </a:solidFill>
              </a:defRPr>
            </a:lvl1pPr>
            <a:lvl2pPr marL="0" indent="0">
              <a:lnSpc>
                <a:spcPct val="110000"/>
              </a:lnSpc>
              <a:spcBef>
                <a:spcPts val="600"/>
              </a:spcBef>
              <a:spcAft>
                <a:spcPts val="600"/>
              </a:spcAft>
              <a:buFontTx/>
              <a:buNone/>
              <a:defRPr sz="1200">
                <a:solidFill>
                  <a:schemeClr val="tx1">
                    <a:lumMod val="50000"/>
                    <a:lumOff val="50000"/>
                  </a:schemeClr>
                </a:solidFill>
              </a:defRPr>
            </a:lvl2pPr>
            <a:lvl3pPr marL="0" indent="0">
              <a:lnSpc>
                <a:spcPct val="110000"/>
              </a:lnSpc>
              <a:spcBef>
                <a:spcPts val="600"/>
              </a:spcBef>
              <a:spcAft>
                <a:spcPts val="600"/>
              </a:spcAft>
              <a:buFontTx/>
              <a:buNone/>
              <a:defRPr sz="1200">
                <a:solidFill>
                  <a:schemeClr val="tx1">
                    <a:lumMod val="50000"/>
                    <a:lumOff val="50000"/>
                  </a:schemeClr>
                </a:solidFill>
              </a:defRPr>
            </a:lvl3pPr>
            <a:lvl4pPr marL="0" indent="0">
              <a:lnSpc>
                <a:spcPct val="110000"/>
              </a:lnSpc>
              <a:spcBef>
                <a:spcPts val="600"/>
              </a:spcBef>
              <a:spcAft>
                <a:spcPts val="600"/>
              </a:spcAft>
              <a:buFontTx/>
              <a:buNone/>
              <a:defRPr sz="1200">
                <a:solidFill>
                  <a:schemeClr val="tx1">
                    <a:lumMod val="50000"/>
                    <a:lumOff val="50000"/>
                  </a:schemeClr>
                </a:solidFill>
              </a:defRPr>
            </a:lvl4pPr>
            <a:lvl5pPr marL="0" indent="0">
              <a:lnSpc>
                <a:spcPct val="110000"/>
              </a:lnSpc>
              <a:spcBef>
                <a:spcPts val="600"/>
              </a:spcBef>
              <a:spcAft>
                <a:spcPts val="600"/>
              </a:spcAft>
              <a:buFontTx/>
              <a:buNone/>
              <a:defRPr sz="1200">
                <a:solidFill>
                  <a:schemeClr val="tx1">
                    <a:lumMod val="50000"/>
                    <a:lumOff val="50000"/>
                  </a:schemeClr>
                </a:solidFill>
              </a:defRPr>
            </a:lvl5pPr>
            <a:lvl6pPr marL="0" indent="0">
              <a:lnSpc>
                <a:spcPct val="110000"/>
              </a:lnSpc>
              <a:spcBef>
                <a:spcPts val="600"/>
              </a:spcBef>
              <a:spcAft>
                <a:spcPts val="600"/>
              </a:spcAft>
              <a:buFontTx/>
              <a:buNone/>
              <a:defRPr sz="1200">
                <a:solidFill>
                  <a:schemeClr val="tx1">
                    <a:lumMod val="50000"/>
                    <a:lumOff val="50000"/>
                  </a:schemeClr>
                </a:solidFill>
              </a:defRPr>
            </a:lvl6pPr>
            <a:lvl7pPr marL="0" indent="0">
              <a:lnSpc>
                <a:spcPct val="110000"/>
              </a:lnSpc>
              <a:spcBef>
                <a:spcPts val="600"/>
              </a:spcBef>
              <a:spcAft>
                <a:spcPts val="600"/>
              </a:spcAft>
              <a:buFontTx/>
              <a:buNone/>
              <a:defRPr sz="1200">
                <a:solidFill>
                  <a:schemeClr val="tx1">
                    <a:lumMod val="50000"/>
                    <a:lumOff val="50000"/>
                  </a:schemeClr>
                </a:solidFill>
              </a:defRPr>
            </a:lvl7pPr>
            <a:lvl8pPr marL="0" indent="0">
              <a:lnSpc>
                <a:spcPct val="110000"/>
              </a:lnSpc>
              <a:spcBef>
                <a:spcPts val="600"/>
              </a:spcBef>
              <a:spcAft>
                <a:spcPts val="600"/>
              </a:spcAft>
              <a:buFontTx/>
              <a:buNone/>
              <a:defRPr sz="1200">
                <a:solidFill>
                  <a:schemeClr val="tx1">
                    <a:lumMod val="50000"/>
                    <a:lumOff val="50000"/>
                  </a:schemeClr>
                </a:solidFill>
              </a:defRPr>
            </a:lvl8pPr>
            <a:lvl9pPr marL="0" indent="0">
              <a:lnSpc>
                <a:spcPct val="110000"/>
              </a:lnSpc>
              <a:spcBef>
                <a:spcPts val="600"/>
              </a:spcBef>
              <a:spcAft>
                <a:spcPts val="600"/>
              </a:spcAft>
              <a:buFontTx/>
              <a:buNone/>
              <a:defRPr sz="1200">
                <a:solidFill>
                  <a:schemeClr val="tx1">
                    <a:lumMod val="50000"/>
                    <a:lumOff val="50000"/>
                  </a:schemeClr>
                </a:solidFill>
              </a:defRPr>
            </a:lvl9pPr>
          </a:lstStyle>
          <a:p>
            <a:pPr lvl="0"/>
            <a:r>
              <a:rPr lang="da-DK" dirty="0"/>
              <a:t>Klik for at tilføje fornavn, efternavn, stilling</a:t>
            </a:r>
          </a:p>
        </p:txBody>
      </p:sp>
      <p:sp>
        <p:nvSpPr>
          <p:cNvPr id="10" name="Pladsholder til tekst 7">
            <a:extLst>
              <a:ext uri="{FF2B5EF4-FFF2-40B4-BE49-F238E27FC236}">
                <a16:creationId xmlns:a16="http://schemas.microsoft.com/office/drawing/2014/main" id="{631A29F9-3B42-E161-1FDE-AD4C02667F9A}"/>
              </a:ext>
            </a:extLst>
          </p:cNvPr>
          <p:cNvSpPr>
            <a:spLocks noGrp="1"/>
          </p:cNvSpPr>
          <p:nvPr>
            <p:ph type="body" sz="quarter" idx="19" hasCustomPrompt="1"/>
          </p:nvPr>
        </p:nvSpPr>
        <p:spPr>
          <a:xfrm>
            <a:off x="4876800" y="5638800"/>
            <a:ext cx="3251200" cy="406400"/>
          </a:xfrm>
        </p:spPr>
        <p:txBody>
          <a:bodyPr anchor="b" anchorCtr="0"/>
          <a:lstStyle>
            <a:lvl1pPr marL="0" indent="0">
              <a:lnSpc>
                <a:spcPct val="110000"/>
              </a:lnSpc>
              <a:spcBef>
                <a:spcPts val="600"/>
              </a:spcBef>
              <a:spcAft>
                <a:spcPts val="600"/>
              </a:spcAft>
              <a:buFontTx/>
              <a:buNone/>
              <a:defRPr sz="1200">
                <a:solidFill>
                  <a:schemeClr val="tx1">
                    <a:lumMod val="50000"/>
                    <a:lumOff val="50000"/>
                  </a:schemeClr>
                </a:solidFill>
              </a:defRPr>
            </a:lvl1pPr>
            <a:lvl2pPr marL="0" indent="0">
              <a:lnSpc>
                <a:spcPct val="110000"/>
              </a:lnSpc>
              <a:spcBef>
                <a:spcPts val="600"/>
              </a:spcBef>
              <a:spcAft>
                <a:spcPts val="600"/>
              </a:spcAft>
              <a:buFontTx/>
              <a:buNone/>
              <a:defRPr sz="1200">
                <a:solidFill>
                  <a:schemeClr val="tx1">
                    <a:lumMod val="50000"/>
                    <a:lumOff val="50000"/>
                  </a:schemeClr>
                </a:solidFill>
              </a:defRPr>
            </a:lvl2pPr>
            <a:lvl3pPr marL="0" indent="0">
              <a:lnSpc>
                <a:spcPct val="110000"/>
              </a:lnSpc>
              <a:spcBef>
                <a:spcPts val="600"/>
              </a:spcBef>
              <a:spcAft>
                <a:spcPts val="600"/>
              </a:spcAft>
              <a:buFontTx/>
              <a:buNone/>
              <a:defRPr sz="1200">
                <a:solidFill>
                  <a:schemeClr val="tx1">
                    <a:lumMod val="50000"/>
                    <a:lumOff val="50000"/>
                  </a:schemeClr>
                </a:solidFill>
              </a:defRPr>
            </a:lvl3pPr>
            <a:lvl4pPr marL="0" indent="0">
              <a:lnSpc>
                <a:spcPct val="110000"/>
              </a:lnSpc>
              <a:spcBef>
                <a:spcPts val="600"/>
              </a:spcBef>
              <a:spcAft>
                <a:spcPts val="600"/>
              </a:spcAft>
              <a:buFontTx/>
              <a:buNone/>
              <a:defRPr sz="1200">
                <a:solidFill>
                  <a:schemeClr val="tx1">
                    <a:lumMod val="50000"/>
                    <a:lumOff val="50000"/>
                  </a:schemeClr>
                </a:solidFill>
              </a:defRPr>
            </a:lvl4pPr>
            <a:lvl5pPr marL="0" indent="0">
              <a:lnSpc>
                <a:spcPct val="110000"/>
              </a:lnSpc>
              <a:spcBef>
                <a:spcPts val="600"/>
              </a:spcBef>
              <a:spcAft>
                <a:spcPts val="600"/>
              </a:spcAft>
              <a:buFontTx/>
              <a:buNone/>
              <a:defRPr sz="1200">
                <a:solidFill>
                  <a:schemeClr val="tx1">
                    <a:lumMod val="50000"/>
                    <a:lumOff val="50000"/>
                  </a:schemeClr>
                </a:solidFill>
              </a:defRPr>
            </a:lvl5pPr>
            <a:lvl6pPr marL="0" indent="0">
              <a:lnSpc>
                <a:spcPct val="110000"/>
              </a:lnSpc>
              <a:spcBef>
                <a:spcPts val="600"/>
              </a:spcBef>
              <a:spcAft>
                <a:spcPts val="600"/>
              </a:spcAft>
              <a:buFontTx/>
              <a:buNone/>
              <a:defRPr sz="1200">
                <a:solidFill>
                  <a:schemeClr val="tx1">
                    <a:lumMod val="50000"/>
                    <a:lumOff val="50000"/>
                  </a:schemeClr>
                </a:solidFill>
              </a:defRPr>
            </a:lvl6pPr>
            <a:lvl7pPr marL="0" indent="0">
              <a:lnSpc>
                <a:spcPct val="110000"/>
              </a:lnSpc>
              <a:spcBef>
                <a:spcPts val="600"/>
              </a:spcBef>
              <a:spcAft>
                <a:spcPts val="600"/>
              </a:spcAft>
              <a:buFontTx/>
              <a:buNone/>
              <a:defRPr sz="1200">
                <a:solidFill>
                  <a:schemeClr val="tx1">
                    <a:lumMod val="50000"/>
                    <a:lumOff val="50000"/>
                  </a:schemeClr>
                </a:solidFill>
              </a:defRPr>
            </a:lvl7pPr>
            <a:lvl8pPr marL="0" indent="0">
              <a:lnSpc>
                <a:spcPct val="110000"/>
              </a:lnSpc>
              <a:spcBef>
                <a:spcPts val="600"/>
              </a:spcBef>
              <a:spcAft>
                <a:spcPts val="600"/>
              </a:spcAft>
              <a:buFontTx/>
              <a:buNone/>
              <a:defRPr sz="1200">
                <a:solidFill>
                  <a:schemeClr val="tx1">
                    <a:lumMod val="50000"/>
                    <a:lumOff val="50000"/>
                  </a:schemeClr>
                </a:solidFill>
              </a:defRPr>
            </a:lvl8pPr>
            <a:lvl9pPr marL="0" indent="0">
              <a:lnSpc>
                <a:spcPct val="110000"/>
              </a:lnSpc>
              <a:spcBef>
                <a:spcPts val="600"/>
              </a:spcBef>
              <a:spcAft>
                <a:spcPts val="600"/>
              </a:spcAft>
              <a:buFontTx/>
              <a:buNone/>
              <a:defRPr sz="1200">
                <a:solidFill>
                  <a:schemeClr val="tx1">
                    <a:lumMod val="50000"/>
                    <a:lumOff val="50000"/>
                  </a:schemeClr>
                </a:solidFill>
              </a:defRPr>
            </a:lvl9pPr>
          </a:lstStyle>
          <a:p>
            <a:pPr lvl="0"/>
            <a:r>
              <a:rPr lang="da-DK" dirty="0"/>
              <a:t>Klik for at tilføje dato, fx: ”1. januar 2023”</a:t>
            </a:r>
          </a:p>
        </p:txBody>
      </p:sp>
      <p:pic>
        <p:nvPicPr>
          <p:cNvPr id="11" name="Logo RGB">
            <a:extLst>
              <a:ext uri="{FF2B5EF4-FFF2-40B4-BE49-F238E27FC236}">
                <a16:creationId xmlns:a16="http://schemas.microsoft.com/office/drawing/2014/main" id="{4C8B4B92-8A1E-7642-17FA-2CA5BF241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810" y="287748"/>
            <a:ext cx="2584256" cy="576000"/>
          </a:xfrm>
          <a:prstGeom prst="rect">
            <a:avLst/>
          </a:prstGeom>
        </p:spPr>
      </p:pic>
    </p:spTree>
    <p:extLst>
      <p:ext uri="{BB962C8B-B14F-4D97-AF65-F5344CB8AC3E}">
        <p14:creationId xmlns:p14="http://schemas.microsoft.com/office/powerpoint/2010/main" val="3938768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fslutnin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6F066AF5-6029-1709-3A20-48E6D1FEEDEC}"/>
              </a:ext>
            </a:extLst>
          </p:cNvPr>
          <p:cNvSpPr>
            <a:spLocks noGrp="1"/>
          </p:cNvSpPr>
          <p:nvPr>
            <p:ph type="title" hasCustomPrompt="1"/>
          </p:nvPr>
        </p:nvSpPr>
        <p:spPr>
          <a:xfrm>
            <a:off x="812800" y="2032000"/>
            <a:ext cx="7315200" cy="1085649"/>
          </a:xfrm>
          <a:prstGeom prst="rect">
            <a:avLst/>
          </a:prstGeom>
        </p:spPr>
        <p:txBody>
          <a:bodyPr vert="horz" lIns="0" tIns="0" rIns="194400" bIns="0" rtlCol="0" anchor="t">
            <a:noAutofit/>
          </a:bodyPr>
          <a:lstStyle>
            <a:lvl1pPr>
              <a:defRPr sz="4200">
                <a:solidFill>
                  <a:schemeClr val="accent1"/>
                </a:solidFill>
              </a:defRPr>
            </a:lvl1pPr>
          </a:lstStyle>
          <a:p>
            <a:r>
              <a:rPr lang="da-DK" dirty="0">
                <a:effectLst/>
              </a:rPr>
              <a:t>Skriv fx: Tak for i dag</a:t>
            </a:r>
            <a:endParaRPr lang="da-DK" dirty="0"/>
          </a:p>
        </p:txBody>
      </p:sp>
      <p:sp>
        <p:nvSpPr>
          <p:cNvPr id="36" name="Text Placeholder 5">
            <a:extLst>
              <a:ext uri="{FF2B5EF4-FFF2-40B4-BE49-F238E27FC236}">
                <a16:creationId xmlns:a16="http://schemas.microsoft.com/office/drawing/2014/main" id="{EB3F7EF8-2B20-4958-9792-9750B64D4278}"/>
              </a:ext>
            </a:extLst>
          </p:cNvPr>
          <p:cNvSpPr>
            <a:spLocks noGrp="1"/>
          </p:cNvSpPr>
          <p:nvPr>
            <p:ph type="body" sz="quarter" idx="12" hasCustomPrompt="1"/>
          </p:nvPr>
        </p:nvSpPr>
        <p:spPr>
          <a:xfrm>
            <a:off x="812800" y="3254021"/>
            <a:ext cx="7316186" cy="528181"/>
          </a:xfrm>
        </p:spPr>
        <p:txBody>
          <a:bodyPr/>
          <a:lstStyle>
            <a:lvl1pPr marL="0" indent="0">
              <a:lnSpc>
                <a:spcPct val="80000"/>
              </a:lnSpc>
              <a:buNone/>
              <a:defRPr/>
            </a:lvl1pPr>
          </a:lstStyle>
          <a:p>
            <a:pPr lvl="0"/>
            <a:r>
              <a:rPr lang="da-DK" dirty="0"/>
              <a:t>Klik for at tilføje ekstra tekst til at supplere overskriften</a:t>
            </a:r>
          </a:p>
        </p:txBody>
      </p:sp>
      <p:sp>
        <p:nvSpPr>
          <p:cNvPr id="38" name="Text Placeholder 7">
            <a:extLst>
              <a:ext uri="{FF2B5EF4-FFF2-40B4-BE49-F238E27FC236}">
                <a16:creationId xmlns:a16="http://schemas.microsoft.com/office/drawing/2014/main" id="{68988A66-B42E-E0AC-041B-13CC2123F141}"/>
              </a:ext>
            </a:extLst>
          </p:cNvPr>
          <p:cNvSpPr>
            <a:spLocks noGrp="1"/>
          </p:cNvSpPr>
          <p:nvPr>
            <p:ph type="body" sz="quarter" idx="13" hasCustomPrompt="1"/>
          </p:nvPr>
        </p:nvSpPr>
        <p:spPr>
          <a:xfrm>
            <a:off x="812395" y="4411366"/>
            <a:ext cx="4064405" cy="180000"/>
          </a:xfrm>
        </p:spPr>
        <p:txBody>
          <a:bodyPr anchor="b" anchorCtr="0">
            <a:noAutofit/>
          </a:bodyPr>
          <a:lstStyle>
            <a:lvl1pPr marL="0" indent="0">
              <a:buNone/>
              <a:defRPr sz="1200"/>
            </a:lvl1pPr>
          </a:lstStyle>
          <a:p>
            <a:pPr lvl="0"/>
            <a:r>
              <a:rPr lang="da-DK" noProof="0" dirty="0"/>
              <a:t>Klik for at tilføje fornavn, efternavn</a:t>
            </a:r>
          </a:p>
        </p:txBody>
      </p:sp>
      <p:sp>
        <p:nvSpPr>
          <p:cNvPr id="2" name="Text Placeholder 9">
            <a:extLst>
              <a:ext uri="{FF2B5EF4-FFF2-40B4-BE49-F238E27FC236}">
                <a16:creationId xmlns:a16="http://schemas.microsoft.com/office/drawing/2014/main" id="{816FCBC4-BA5C-FCD8-0DBF-59A04C6DBA19}"/>
              </a:ext>
            </a:extLst>
          </p:cNvPr>
          <p:cNvSpPr>
            <a:spLocks noGrp="1"/>
          </p:cNvSpPr>
          <p:nvPr>
            <p:ph type="body" sz="quarter" idx="15" hasCustomPrompt="1"/>
          </p:nvPr>
        </p:nvSpPr>
        <p:spPr>
          <a:xfrm>
            <a:off x="812395" y="4619173"/>
            <a:ext cx="4064405" cy="180000"/>
          </a:xfrm>
        </p:spPr>
        <p:txBody>
          <a:bodyPr>
            <a:noAutofit/>
          </a:bodyPr>
          <a:lstStyle>
            <a:lvl1pPr marL="0" indent="0">
              <a:buNone/>
              <a:defRPr sz="1200">
                <a:solidFill>
                  <a:schemeClr val="tx1">
                    <a:lumMod val="50000"/>
                    <a:lumOff val="50000"/>
                  </a:schemeClr>
                </a:solidFill>
              </a:defRPr>
            </a:lvl1pPr>
          </a:lstStyle>
          <a:p>
            <a:pPr lvl="0"/>
            <a:r>
              <a:rPr lang="da-DK" noProof="0" dirty="0"/>
              <a:t>Klik for at tilføje stilling</a:t>
            </a:r>
          </a:p>
        </p:txBody>
      </p:sp>
      <p:sp>
        <p:nvSpPr>
          <p:cNvPr id="3" name="Text Placeholder 11">
            <a:extLst>
              <a:ext uri="{FF2B5EF4-FFF2-40B4-BE49-F238E27FC236}">
                <a16:creationId xmlns:a16="http://schemas.microsoft.com/office/drawing/2014/main" id="{CED3786C-2238-F7D8-137B-EBE3508FFBCA}"/>
              </a:ext>
            </a:extLst>
          </p:cNvPr>
          <p:cNvSpPr>
            <a:spLocks noGrp="1"/>
          </p:cNvSpPr>
          <p:nvPr>
            <p:ph type="body" sz="quarter" idx="16" hasCustomPrompt="1"/>
          </p:nvPr>
        </p:nvSpPr>
        <p:spPr>
          <a:xfrm>
            <a:off x="812395" y="4993235"/>
            <a:ext cx="4064405" cy="180000"/>
          </a:xfrm>
        </p:spPr>
        <p:txBody>
          <a:bodyPr anchor="b" anchorCtr="0">
            <a:noAutofit/>
          </a:bodyPr>
          <a:lstStyle>
            <a:lvl1pPr marL="0" indent="0">
              <a:buNone/>
              <a:defRPr sz="1200"/>
            </a:lvl1pPr>
          </a:lstStyle>
          <a:p>
            <a:pPr lvl="0"/>
            <a:r>
              <a:rPr lang="da-DK" noProof="0" dirty="0"/>
              <a:t>Klik for at tilføje mail@bm.dk</a:t>
            </a:r>
          </a:p>
        </p:txBody>
      </p:sp>
      <p:sp>
        <p:nvSpPr>
          <p:cNvPr id="4" name="Text Placeholder 13">
            <a:extLst>
              <a:ext uri="{FF2B5EF4-FFF2-40B4-BE49-F238E27FC236}">
                <a16:creationId xmlns:a16="http://schemas.microsoft.com/office/drawing/2014/main" id="{B50BA853-A991-18CC-E829-93C1AEF7EFEB}"/>
              </a:ext>
            </a:extLst>
          </p:cNvPr>
          <p:cNvSpPr>
            <a:spLocks noGrp="1"/>
          </p:cNvSpPr>
          <p:nvPr>
            <p:ph type="body" sz="quarter" idx="17" hasCustomPrompt="1"/>
          </p:nvPr>
        </p:nvSpPr>
        <p:spPr>
          <a:xfrm>
            <a:off x="812395" y="5218459"/>
            <a:ext cx="4064405" cy="180000"/>
          </a:xfrm>
        </p:spPr>
        <p:txBody>
          <a:bodyPr>
            <a:noAutofit/>
          </a:bodyPr>
          <a:lstStyle>
            <a:lvl1pPr marL="0" indent="0">
              <a:buNone/>
              <a:defRPr sz="1200"/>
            </a:lvl1pPr>
          </a:lstStyle>
          <a:p>
            <a:pPr lvl="0"/>
            <a:r>
              <a:rPr lang="da-DK" noProof="0" dirty="0"/>
              <a:t>Klik for at tilføje +45 00 00 00 00</a:t>
            </a:r>
          </a:p>
        </p:txBody>
      </p:sp>
      <p:sp>
        <p:nvSpPr>
          <p:cNvPr id="40" name="Text Placeholder 15">
            <a:extLst>
              <a:ext uri="{FF2B5EF4-FFF2-40B4-BE49-F238E27FC236}">
                <a16:creationId xmlns:a16="http://schemas.microsoft.com/office/drawing/2014/main" id="{D1B06B06-88AB-865B-69A7-AE02379BCCEA}"/>
              </a:ext>
            </a:extLst>
          </p:cNvPr>
          <p:cNvSpPr>
            <a:spLocks noGrp="1"/>
          </p:cNvSpPr>
          <p:nvPr>
            <p:ph type="body" sz="quarter" idx="14" hasCustomPrompt="1"/>
          </p:nvPr>
        </p:nvSpPr>
        <p:spPr>
          <a:xfrm>
            <a:off x="812394" y="5864629"/>
            <a:ext cx="4064406" cy="180000"/>
          </a:xfrm>
        </p:spPr>
        <p:txBody>
          <a:bodyPr wrap="square">
            <a:noAutofit/>
          </a:bodyPr>
          <a:lstStyle>
            <a:lvl1pPr marL="0" indent="0">
              <a:buNone/>
              <a:defRPr sz="1200"/>
            </a:lvl1pPr>
          </a:lstStyle>
          <a:p>
            <a:pPr lvl="0"/>
            <a:r>
              <a:rPr lang="da-DK" dirty="0"/>
              <a:t>Klik for at tilføje dato, fx: ”1. januar 2023”</a:t>
            </a:r>
          </a:p>
        </p:txBody>
      </p:sp>
      <p:sp>
        <p:nvSpPr>
          <p:cNvPr id="12" name="Date Placeholder 11" hidden="1">
            <a:extLst>
              <a:ext uri="{FF2B5EF4-FFF2-40B4-BE49-F238E27FC236}">
                <a16:creationId xmlns:a16="http://schemas.microsoft.com/office/drawing/2014/main" id="{011723D4-0DF9-3E6B-6530-932E80764986}"/>
              </a:ext>
            </a:extLst>
          </p:cNvPr>
          <p:cNvSpPr>
            <a:spLocks noGrp="1"/>
          </p:cNvSpPr>
          <p:nvPr>
            <p:ph type="dt" sz="half" idx="18"/>
          </p:nvPr>
        </p:nvSpPr>
        <p:spPr/>
        <p:txBody>
          <a:bodyPr/>
          <a:lstStyle/>
          <a:p>
            <a:fld id="{6C7860DD-C0F3-424C-8394-002DB7A09D39}" type="datetime2">
              <a:rPr lang="da-DK" smtClean="0"/>
              <a:t>24. april 2026</a:t>
            </a:fld>
            <a:endParaRPr lang="da-DK" dirty="0"/>
          </a:p>
        </p:txBody>
      </p:sp>
      <p:sp>
        <p:nvSpPr>
          <p:cNvPr id="13" name="Footer Placeholder 12" hidden="1">
            <a:extLst>
              <a:ext uri="{FF2B5EF4-FFF2-40B4-BE49-F238E27FC236}">
                <a16:creationId xmlns:a16="http://schemas.microsoft.com/office/drawing/2014/main" id="{63FC0650-7421-F726-0BEB-C260B3FB82C0}"/>
              </a:ext>
            </a:extLst>
          </p:cNvPr>
          <p:cNvSpPr>
            <a:spLocks noGrp="1"/>
          </p:cNvSpPr>
          <p:nvPr>
            <p:ph type="ftr" sz="quarter" idx="19"/>
          </p:nvPr>
        </p:nvSpPr>
        <p:spPr/>
        <p:txBody>
          <a:bodyPr/>
          <a:lstStyle/>
          <a:p>
            <a:endParaRPr lang="da-DK" dirty="0"/>
          </a:p>
        </p:txBody>
      </p:sp>
      <p:sp>
        <p:nvSpPr>
          <p:cNvPr id="14" name="Slide Number Placeholder 13">
            <a:extLst>
              <a:ext uri="{FF2B5EF4-FFF2-40B4-BE49-F238E27FC236}">
                <a16:creationId xmlns:a16="http://schemas.microsoft.com/office/drawing/2014/main" id="{58BDB077-B0BE-FAD2-AD98-E90F6BC61E13}"/>
              </a:ext>
            </a:extLst>
          </p:cNvPr>
          <p:cNvSpPr>
            <a:spLocks noGrp="1"/>
          </p:cNvSpPr>
          <p:nvPr>
            <p:ph type="sldNum" sz="quarter" idx="20"/>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2112554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og indhold A">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121" y="2051999"/>
            <a:ext cx="8748000" cy="3761995"/>
          </a:xfrm>
        </p:spPr>
        <p:txBody>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_DateCustomA" hidden="1"/>
          <p:cNvSpPr>
            <a:spLocks noGrp="1"/>
          </p:cNvSpPr>
          <p:nvPr>
            <p:ph type="dt" sz="half" idx="10"/>
          </p:nvPr>
        </p:nvSpPr>
        <p:spPr>
          <a:xfrm>
            <a:off x="0" y="7058361"/>
            <a:ext cx="0" cy="0"/>
          </a:xfrm>
        </p:spPr>
        <p:txBody>
          <a:bodyPr/>
          <a:lstStyle>
            <a:lvl1pPr>
              <a:defRPr sz="100">
                <a:solidFill>
                  <a:schemeClr val="bg1"/>
                </a:solidFill>
              </a:defRPr>
            </a:lvl1pPr>
          </a:lstStyle>
          <a:p>
            <a:endParaRPr lang="da-DK" dirty="0"/>
          </a:p>
        </p:txBody>
      </p:sp>
      <p:sp>
        <p:nvSpPr>
          <p:cNvPr id="5" name="FLD_PresentationTitle"/>
          <p:cNvSpPr>
            <a:spLocks noGrp="1"/>
          </p:cNvSpPr>
          <p:nvPr>
            <p:ph type="ftr" sz="quarter" idx="11"/>
          </p:nvPr>
        </p:nvSpPr>
        <p:spPr>
          <a:xfrm>
            <a:off x="9205279" y="6321067"/>
            <a:ext cx="2559600" cy="180000"/>
          </a:xfrm>
        </p:spPr>
        <p:txBody>
          <a:bodyPr/>
          <a:lstStyle/>
          <a:p>
            <a:r>
              <a:rPr lang="da-DK" noProof="0" dirty="0"/>
              <a:t>Præsentationstitel</a:t>
            </a:r>
          </a:p>
        </p:txBody>
      </p:sp>
      <p:sp>
        <p:nvSpPr>
          <p:cNvPr id="6" name="Slide Number Placeholder 5"/>
          <p:cNvSpPr>
            <a:spLocks noGrp="1"/>
          </p:cNvSpPr>
          <p:nvPr>
            <p:ph type="sldNum" sz="quarter" idx="12"/>
          </p:nvPr>
        </p:nvSpPr>
        <p:spPr>
          <a:xfrm>
            <a:off x="9205280" y="6434418"/>
            <a:ext cx="2559600" cy="180000"/>
          </a:xfrm>
        </p:spPr>
        <p:txBody>
          <a:bodyPr/>
          <a:lstStyle/>
          <a:p>
            <a:fld id="{859873C9-BF5D-4A9A-BB31-45BBB7BABAF7}" type="slidenum">
              <a:rPr lang="da-DK" noProof="0" smtClean="0"/>
              <a:t>‹nr.›</a:t>
            </a:fld>
            <a:endParaRPr lang="da-DK" noProof="0" dirty="0"/>
          </a:p>
        </p:txBody>
      </p:sp>
      <p:sp>
        <p:nvSpPr>
          <p:cNvPr id="18" name="Title Placeholder 1">
            <a:extLst>
              <a:ext uri="{FF2B5EF4-FFF2-40B4-BE49-F238E27FC236}">
                <a16:creationId xmlns:a16="http://schemas.microsoft.com/office/drawing/2014/main" id="{41DBED25-9FCF-4042-BE7C-9B92A9FF8C99}"/>
              </a:ext>
            </a:extLst>
          </p:cNvPr>
          <p:cNvSpPr>
            <a:spLocks noGrp="1"/>
          </p:cNvSpPr>
          <p:nvPr>
            <p:ph type="title"/>
            <p:custDataLst>
              <p:tags r:id="rId1"/>
            </p:custDataLst>
          </p:nvPr>
        </p:nvSpPr>
        <p:spPr>
          <a:xfrm>
            <a:off x="427121" y="617429"/>
            <a:ext cx="11332879" cy="352456"/>
          </a:xfrm>
          <a:prstGeom prst="rect">
            <a:avLst/>
          </a:prstGeom>
        </p:spPr>
        <p:txBody>
          <a:bodyPr vert="horz" lIns="0" tIns="0" rIns="0" bIns="0" rtlCol="0" anchor="t" anchorCtr="0">
            <a:noAutofit/>
          </a:bodyPr>
          <a:lstStyle/>
          <a:p>
            <a:r>
              <a:rPr lang="da-DK"/>
              <a:t>Klik for at redigere i master</a:t>
            </a:r>
            <a:endParaRPr lang="da-DK" dirty="0"/>
          </a:p>
        </p:txBody>
      </p:sp>
      <p:sp>
        <p:nvSpPr>
          <p:cNvPr id="8" name="Rectangle 7" hidden="1">
            <a:extLst>
              <a:ext uri="{FF2B5EF4-FFF2-40B4-BE49-F238E27FC236}">
                <a16:creationId xmlns:a16="http://schemas.microsoft.com/office/drawing/2014/main" id="{B47D0394-8450-48E0-A2F6-94FDD27F6829}"/>
              </a:ext>
            </a:extLst>
          </p:cNvPr>
          <p:cNvSpPr/>
          <p:nvPr userDrawn="1"/>
        </p:nvSpPr>
        <p:spPr>
          <a:xfrm>
            <a:off x="427121" y="2046514"/>
            <a:ext cx="11337758" cy="376199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Rectangle 8" hidden="1">
            <a:extLst>
              <a:ext uri="{FF2B5EF4-FFF2-40B4-BE49-F238E27FC236}">
                <a16:creationId xmlns:a16="http://schemas.microsoft.com/office/drawing/2014/main" id="{CE6BEE09-5A9E-4EAA-98FA-EDC36D17FA3D}"/>
              </a:ext>
            </a:extLst>
          </p:cNvPr>
          <p:cNvSpPr/>
          <p:nvPr userDrawn="1"/>
        </p:nvSpPr>
        <p:spPr>
          <a:xfrm>
            <a:off x="427121" y="617429"/>
            <a:ext cx="11337758" cy="61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 name="Subtitle 2">
            <a:extLst>
              <a:ext uri="{FF2B5EF4-FFF2-40B4-BE49-F238E27FC236}">
                <a16:creationId xmlns:a16="http://schemas.microsoft.com/office/drawing/2014/main" id="{F6953E9D-48F1-4357-9744-F7244863C59D}"/>
              </a:ext>
            </a:extLst>
          </p:cNvPr>
          <p:cNvSpPr>
            <a:spLocks noGrp="1"/>
          </p:cNvSpPr>
          <p:nvPr>
            <p:ph type="subTitle" idx="13"/>
          </p:nvPr>
        </p:nvSpPr>
        <p:spPr>
          <a:xfrm>
            <a:off x="427121" y="988154"/>
            <a:ext cx="11337758" cy="352454"/>
          </a:xfrm>
        </p:spPr>
        <p:txBody>
          <a:bodyPr/>
          <a:lstStyle>
            <a:lvl1pPr marL="0" indent="0" algn="l">
              <a:spcBef>
                <a:spcPts val="0"/>
              </a:spcBef>
              <a:buFont typeface="Arial" panose="020B0604020202020204" pitchFamily="34" charset="0"/>
              <a:buChar char="​"/>
              <a:defRPr sz="20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a:t>Klik for at redigere undertiteltypografien i masteren</a:t>
            </a:r>
            <a:endParaRPr lang="da-DK" dirty="0"/>
          </a:p>
        </p:txBody>
      </p:sp>
    </p:spTree>
    <p:extLst>
      <p:ext uri="{BB962C8B-B14F-4D97-AF65-F5344CB8AC3E}">
        <p14:creationId xmlns:p14="http://schemas.microsoft.com/office/powerpoint/2010/main" val="4097493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6739A66C-252B-41EE-9478-76488443F52B}" type="datetimeFigureOut">
              <a:rPr lang="da-DK" smtClean="0"/>
              <a:t>24-04-2026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1070411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6739A66C-252B-41EE-9478-76488443F52B}" type="datetimeFigureOut">
              <a:rPr lang="da-DK" smtClean="0"/>
              <a:t>24-04-2026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28588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6739A66C-252B-41EE-9478-76488443F52B}" type="datetimeFigureOut">
              <a:rPr lang="da-DK" smtClean="0"/>
              <a:t>24-04-2026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2142832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6739A66C-252B-41EE-9478-76488443F52B}" type="datetimeFigureOut">
              <a:rPr lang="da-DK" smtClean="0"/>
              <a:t>24-04-2026</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198488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6739A66C-252B-41EE-9478-76488443F52B}" type="datetimeFigureOut">
              <a:rPr lang="da-DK" smtClean="0"/>
              <a:t>24-04-2026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2212074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739A66C-252B-41EE-9478-76488443F52B}" type="datetimeFigureOut">
              <a:rPr lang="da-DK" smtClean="0"/>
              <a:t>24-04-2026</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404387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6739A66C-252B-41EE-9478-76488443F52B}" type="datetimeFigureOut">
              <a:rPr lang="da-DK" smtClean="0"/>
              <a:t>24-04-2026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386940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6739A66C-252B-41EE-9478-76488443F52B}" type="datetimeFigureOut">
              <a:rPr lang="da-DK" smtClean="0"/>
              <a:t>24-04-2026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92EA26C3-2547-4DF4-B72B-DA131440BE9C}" type="slidenum">
              <a:rPr lang="da-DK" smtClean="0"/>
              <a:t>‹nr.›</a:t>
            </a:fld>
            <a:endParaRPr lang="da-DK"/>
          </a:p>
        </p:txBody>
      </p:sp>
    </p:spTree>
    <p:extLst>
      <p:ext uri="{BB962C8B-B14F-4D97-AF65-F5344CB8AC3E}">
        <p14:creationId xmlns:p14="http://schemas.microsoft.com/office/powerpoint/2010/main" val="46418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9A66C-252B-41EE-9478-76488443F52B}" type="datetimeFigureOut">
              <a:rPr lang="da-DK" smtClean="0"/>
              <a:t>24-04-2026</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A26C3-2547-4DF4-B72B-DA131440BE9C}" type="slidenum">
              <a:rPr lang="da-DK" smtClean="0"/>
              <a:t>‹nr.›</a:t>
            </a:fld>
            <a:endParaRPr lang="da-DK"/>
          </a:p>
        </p:txBody>
      </p:sp>
    </p:spTree>
    <p:extLst>
      <p:ext uri="{BB962C8B-B14F-4D97-AF65-F5344CB8AC3E}">
        <p14:creationId xmlns:p14="http://schemas.microsoft.com/office/powerpoint/2010/main" val="4039761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tm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6.tmp"/><Relationship Id="rId4" Type="http://schemas.openxmlformats.org/officeDocument/2006/relationships/image" Target="../media/image35.tmp"/></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7.tmp"/></Relationships>
</file>

<file path=ppt/slides/_rels/slide22.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8" Type="http://schemas.openxmlformats.org/officeDocument/2006/relationships/hyperlink" Target="pmc.ncbi.nlm.nih.gov/articles/PMC9538841/pdf/INA-32-0.pdf" TargetMode="External"/><Relationship Id="rId3" Type="http://schemas.openxmlformats.org/officeDocument/2006/relationships/image" Target="../media/image52.tiff"/><Relationship Id="rId7" Type="http://schemas.openxmlformats.org/officeDocument/2006/relationships/hyperlink" Target="pmc.ncbi.nlm.nih.gov/articles/PMC10209435/pdf/ciad068.pdf"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www.sciencedirect.com/science/article/pii/S2950362026000111?via%3Dihub" TargetMode="External"/><Relationship Id="rId5" Type="http://schemas.openxmlformats.org/officeDocument/2006/relationships/hyperlink" Target="http://www.sst.dk/-/media/Udgivelser/2024/Miljoe-og-sundhed/Miljoe-og-sundhed-1-2024.ashx" TargetMode="External"/><Relationship Id="rId4" Type="http://schemas.openxmlformats.org/officeDocument/2006/relationships/hyperlink" Target="http://www.frontiersin.org/journals/public-health/articles/10.3389/fpubh.2024.1332078/ful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4.jpe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tmp"/><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8.png"/><Relationship Id="rId7"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4.tmp"/><Relationship Id="rId5" Type="http://schemas.openxmlformats.org/officeDocument/2006/relationships/image" Target="../media/image53.jpeg"/><Relationship Id="rId4" Type="http://schemas.openxmlformats.org/officeDocument/2006/relationships/image" Target="../media/image34.jpeg"/><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29779E9A-840C-BB81-5FEA-5E40FA617EA6}"/>
              </a:ext>
            </a:extLst>
          </p:cNvPr>
          <p:cNvSpPr>
            <a:spLocks noGrp="1"/>
          </p:cNvSpPr>
          <p:nvPr>
            <p:ph type="body" sz="quarter" idx="18"/>
          </p:nvPr>
        </p:nvSpPr>
        <p:spPr>
          <a:xfrm>
            <a:off x="405295" y="6185452"/>
            <a:ext cx="4064000" cy="406400"/>
          </a:xfrm>
        </p:spPr>
        <p:txBody>
          <a:bodyPr>
            <a:noAutofit/>
          </a:bodyPr>
          <a:lstStyle/>
          <a:p>
            <a:r>
              <a:rPr lang="da-DK" sz="2000" dirty="0"/>
              <a:t>Lars Andrup, seniorforsker, </a:t>
            </a:r>
            <a:r>
              <a:rPr lang="da-DK" sz="2000" dirty="0" err="1"/>
              <a:t>phd</a:t>
            </a:r>
            <a:r>
              <a:rPr lang="da-DK" sz="2000" dirty="0"/>
              <a:t>.</a:t>
            </a:r>
          </a:p>
        </p:txBody>
      </p:sp>
      <p:sp>
        <p:nvSpPr>
          <p:cNvPr id="2" name="Pladsholder til slidenummer 1">
            <a:extLst>
              <a:ext uri="{FF2B5EF4-FFF2-40B4-BE49-F238E27FC236}">
                <a16:creationId xmlns:a16="http://schemas.microsoft.com/office/drawing/2014/main" id="{C0930367-8C1A-E325-5277-B6BDD9A4E42D}"/>
              </a:ext>
            </a:extLst>
          </p:cNvPr>
          <p:cNvSpPr>
            <a:spLocks noGrp="1"/>
          </p:cNvSpPr>
          <p:nvPr>
            <p:ph type="sldNum" sz="quarter" idx="17"/>
          </p:nvPr>
        </p:nvSpPr>
        <p:spPr/>
        <p:txBody>
          <a:bodyPr/>
          <a:lstStyle/>
          <a:p>
            <a:fld id="{24C8C45C-947F-4981-8B3F-4F32E973C901}" type="slidenum">
              <a:rPr lang="da-DK" smtClean="0"/>
              <a:pPr/>
              <a:t>1</a:t>
            </a:fld>
            <a:endParaRPr lang="da-DK" dirty="0"/>
          </a:p>
        </p:txBody>
      </p:sp>
      <p:sp>
        <p:nvSpPr>
          <p:cNvPr id="3" name="Rektangel 2"/>
          <p:cNvSpPr/>
          <p:nvPr/>
        </p:nvSpPr>
        <p:spPr>
          <a:xfrm>
            <a:off x="8902353" y="400279"/>
            <a:ext cx="2923108" cy="369332"/>
          </a:xfrm>
          <a:prstGeom prst="rect">
            <a:avLst/>
          </a:prstGeom>
        </p:spPr>
        <p:txBody>
          <a:bodyPr wrap="none">
            <a:spAutoFit/>
          </a:bodyPr>
          <a:lstStyle/>
          <a:p>
            <a:r>
              <a:rPr lang="da-DK" b="1" dirty="0">
                <a:solidFill>
                  <a:srgbClr val="262626"/>
                </a:solidFill>
                <a:latin typeface="klavika-web"/>
              </a:rPr>
              <a:t>RÅDET FOR BEDRE HYGIEJNE</a:t>
            </a:r>
            <a:endParaRPr lang="da-DK" b="1" i="0" dirty="0">
              <a:solidFill>
                <a:srgbClr val="262626"/>
              </a:solidFill>
              <a:effectLst/>
              <a:latin typeface="klavika-web"/>
            </a:endParaRPr>
          </a:p>
        </p:txBody>
      </p:sp>
      <p:sp>
        <p:nvSpPr>
          <p:cNvPr id="12" name="Tekstfelt 11"/>
          <p:cNvSpPr txBox="1"/>
          <p:nvPr/>
        </p:nvSpPr>
        <p:spPr>
          <a:xfrm>
            <a:off x="335001" y="1485743"/>
            <a:ext cx="7301807" cy="584775"/>
          </a:xfrm>
          <a:prstGeom prst="rect">
            <a:avLst/>
          </a:prstGeom>
          <a:noFill/>
        </p:spPr>
        <p:txBody>
          <a:bodyPr wrap="none" rtlCol="0">
            <a:spAutoFit/>
          </a:bodyPr>
          <a:lstStyle/>
          <a:p>
            <a:pPr>
              <a:spcAft>
                <a:spcPts val="1200"/>
              </a:spcAft>
            </a:pPr>
            <a:r>
              <a:rPr lang="da-DK" sz="3200" i="1" dirty="0"/>
              <a:t>Luften vi indånder - smitte og forebyggelse</a:t>
            </a:r>
          </a:p>
        </p:txBody>
      </p:sp>
      <p:sp>
        <p:nvSpPr>
          <p:cNvPr id="4" name="Rektangel 3"/>
          <p:cNvSpPr/>
          <p:nvPr/>
        </p:nvSpPr>
        <p:spPr>
          <a:xfrm>
            <a:off x="10317061" y="6307406"/>
            <a:ext cx="1491114" cy="369332"/>
          </a:xfrm>
          <a:prstGeom prst="rect">
            <a:avLst/>
          </a:prstGeom>
        </p:spPr>
        <p:txBody>
          <a:bodyPr wrap="none">
            <a:spAutoFit/>
          </a:bodyPr>
          <a:lstStyle/>
          <a:p>
            <a:r>
              <a:rPr lang="da-DK" dirty="0"/>
              <a:t>29. April 2026</a:t>
            </a:r>
          </a:p>
        </p:txBody>
      </p:sp>
      <p:sp>
        <p:nvSpPr>
          <p:cNvPr id="6" name="Tekstfelt 5">
            <a:extLst>
              <a:ext uri="{FF2B5EF4-FFF2-40B4-BE49-F238E27FC236}">
                <a16:creationId xmlns:a16="http://schemas.microsoft.com/office/drawing/2014/main" id="{68A832BF-BD86-966B-5C58-45FCD37BC630}"/>
              </a:ext>
            </a:extLst>
          </p:cNvPr>
          <p:cNvSpPr txBox="1"/>
          <p:nvPr/>
        </p:nvSpPr>
        <p:spPr>
          <a:xfrm>
            <a:off x="815009" y="2117036"/>
            <a:ext cx="7654724" cy="2232021"/>
          </a:xfrm>
          <a:prstGeom prst="rect">
            <a:avLst/>
          </a:prstGeom>
          <a:noFill/>
        </p:spPr>
        <p:txBody>
          <a:bodyPr wrap="none" rtlCol="0">
            <a:spAutoFit/>
          </a:bodyPr>
          <a:lstStyle/>
          <a:p>
            <a:pPr marL="285750" indent="-285750">
              <a:lnSpc>
                <a:spcPct val="150000"/>
              </a:lnSpc>
              <a:buBlip>
                <a:blip r:embed="rId3"/>
              </a:buBlip>
            </a:pPr>
            <a:r>
              <a:rPr lang="da-DK" sz="3200" dirty="0"/>
              <a:t>Hvorfor er luftvejsinfektioner interessante?</a:t>
            </a:r>
          </a:p>
          <a:p>
            <a:pPr marL="285750" indent="-285750">
              <a:lnSpc>
                <a:spcPct val="150000"/>
              </a:lnSpc>
              <a:buBlip>
                <a:blip r:embed="rId3"/>
              </a:buBlip>
            </a:pPr>
            <a:r>
              <a:rPr lang="da-DK" sz="3200" dirty="0"/>
              <a:t>Lidt historie…</a:t>
            </a:r>
          </a:p>
          <a:p>
            <a:pPr marL="285750" indent="-285750">
              <a:lnSpc>
                <a:spcPct val="150000"/>
              </a:lnSpc>
              <a:buBlip>
                <a:blip r:embed="rId3"/>
              </a:buBlip>
            </a:pPr>
            <a:r>
              <a:rPr lang="da-DK" sz="3200" dirty="0"/>
              <a:t>Corona – hvad har vi lært?</a:t>
            </a:r>
          </a:p>
        </p:txBody>
      </p:sp>
      <p:pic>
        <p:nvPicPr>
          <p:cNvPr id="9" name="Graphic 13">
            <a:extLst>
              <a:ext uri="{FF2B5EF4-FFF2-40B4-BE49-F238E27FC236}">
                <a16:creationId xmlns:a16="http://schemas.microsoft.com/office/drawing/2014/main" id="{957CC80D-E46F-0D46-5C71-201D8FAA24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5537" y="1639407"/>
            <a:ext cx="3096381" cy="2070254"/>
          </a:xfrm>
          <a:prstGeom prst="rect">
            <a:avLst/>
          </a:prstGeom>
        </p:spPr>
      </p:pic>
    </p:spTree>
    <p:extLst>
      <p:ext uri="{BB962C8B-B14F-4D97-AF65-F5344CB8AC3E}">
        <p14:creationId xmlns:p14="http://schemas.microsoft.com/office/powerpoint/2010/main" val="312282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0930367-8C1A-E325-5277-B6BDD9A4E42D}"/>
              </a:ext>
            </a:extLst>
          </p:cNvPr>
          <p:cNvSpPr>
            <a:spLocks noGrp="1"/>
          </p:cNvSpPr>
          <p:nvPr>
            <p:ph type="sldNum" sz="quarter" idx="17"/>
          </p:nvPr>
        </p:nvSpPr>
        <p:spPr/>
        <p:txBody>
          <a:bodyPr/>
          <a:lstStyle/>
          <a:p>
            <a:pPr defTabSz="914395"/>
            <a:fld id="{24C8C45C-947F-4981-8B3F-4F32E973C901}" type="slidenum">
              <a:rPr lang="da-DK">
                <a:latin typeface="Arial"/>
              </a:rPr>
              <a:pPr defTabSz="914395"/>
              <a:t>10</a:t>
            </a:fld>
            <a:endParaRPr lang="da-DK" dirty="0">
              <a:latin typeface="Arial"/>
            </a:endParaRPr>
          </a:p>
        </p:txBody>
      </p:sp>
      <p:sp>
        <p:nvSpPr>
          <p:cNvPr id="10" name="Tekstfelt 9"/>
          <p:cNvSpPr txBox="1"/>
          <p:nvPr/>
        </p:nvSpPr>
        <p:spPr>
          <a:xfrm>
            <a:off x="262318" y="49340"/>
            <a:ext cx="1416594" cy="638629"/>
          </a:xfrm>
          <a:prstGeom prst="rect">
            <a:avLst/>
          </a:prstGeom>
          <a:noFill/>
        </p:spPr>
        <p:txBody>
          <a:bodyPr wrap="none" lIns="154286" tIns="154286" rIns="154286" bIns="154286" rtlCol="0">
            <a:noAutofit/>
          </a:bodyPr>
          <a:lstStyle/>
          <a:p>
            <a:pPr algn="l"/>
            <a:r>
              <a:rPr lang="da-DK" sz="2666" spc="-9" dirty="0">
                <a:solidFill>
                  <a:schemeClr val="accent1"/>
                </a:solidFill>
              </a:rPr>
              <a:t>Baggrund:</a:t>
            </a:r>
          </a:p>
        </p:txBody>
      </p:sp>
      <p:pic>
        <p:nvPicPr>
          <p:cNvPr id="4" name="Billede 3" descr="Skærmklip"/>
          <p:cNvPicPr>
            <a:picLocks noChangeAspect="1"/>
          </p:cNvPicPr>
          <p:nvPr/>
        </p:nvPicPr>
        <p:blipFill rotWithShape="1">
          <a:blip r:embed="rId3">
            <a:extLst>
              <a:ext uri="{28A0092B-C50C-407E-A947-70E740481C1C}">
                <a14:useLocalDpi xmlns:a14="http://schemas.microsoft.com/office/drawing/2010/main" val="0"/>
              </a:ext>
            </a:extLst>
          </a:blip>
          <a:srcRect l="3098"/>
          <a:stretch/>
        </p:blipFill>
        <p:spPr>
          <a:xfrm>
            <a:off x="262306" y="246851"/>
            <a:ext cx="11814279" cy="6469225"/>
          </a:xfrm>
          <a:prstGeom prst="rect">
            <a:avLst/>
          </a:prstGeom>
        </p:spPr>
      </p:pic>
      <p:sp>
        <p:nvSpPr>
          <p:cNvPr id="3" name="Tekstfelt 2"/>
          <p:cNvSpPr txBox="1"/>
          <p:nvPr/>
        </p:nvSpPr>
        <p:spPr>
          <a:xfrm rot="20832118">
            <a:off x="12169" y="367392"/>
            <a:ext cx="4844143" cy="653143"/>
          </a:xfrm>
          <a:prstGeom prst="rect">
            <a:avLst/>
          </a:prstGeom>
          <a:noFill/>
        </p:spPr>
        <p:txBody>
          <a:bodyPr wrap="none" lIns="115714" tIns="115714" rIns="115714" bIns="115714" rtlCol="0">
            <a:noAutofit/>
          </a:bodyPr>
          <a:lstStyle/>
          <a:p>
            <a:pPr algn="l"/>
            <a:r>
              <a:rPr lang="da-DK" sz="3429" spc="-7" dirty="0">
                <a:solidFill>
                  <a:schemeClr val="accent1"/>
                </a:solidFill>
              </a:rPr>
              <a:t>Et arbejdsmiljøproblem?</a:t>
            </a:r>
          </a:p>
        </p:txBody>
      </p:sp>
      <p:sp>
        <p:nvSpPr>
          <p:cNvPr id="5" name="Tekstfelt 4">
            <a:extLst>
              <a:ext uri="{FF2B5EF4-FFF2-40B4-BE49-F238E27FC236}">
                <a16:creationId xmlns:a16="http://schemas.microsoft.com/office/drawing/2014/main" id="{5A145632-84BB-4887-38EC-0B5D05DC49B8}"/>
              </a:ext>
            </a:extLst>
          </p:cNvPr>
          <p:cNvSpPr txBox="1"/>
          <p:nvPr/>
        </p:nvSpPr>
        <p:spPr>
          <a:xfrm>
            <a:off x="8304029" y="6304002"/>
            <a:ext cx="3887971" cy="553998"/>
          </a:xfrm>
          <a:prstGeom prst="rect">
            <a:avLst/>
          </a:prstGeom>
          <a:noFill/>
        </p:spPr>
        <p:txBody>
          <a:bodyPr wrap="square" rtlCol="0">
            <a:spAutoFit/>
          </a:bodyPr>
          <a:lstStyle/>
          <a:p>
            <a:pPr marR="0"/>
            <a:r>
              <a:rPr lang="en-US" sz="1000" b="1" dirty="0" err="1">
                <a:latin typeface="Times New Roman" panose="02020603050405020304" pitchFamily="18" charset="0"/>
                <a:cs typeface="Times New Roman" panose="02020603050405020304" pitchFamily="18" charset="0"/>
              </a:rPr>
              <a:t>Bonde</a:t>
            </a:r>
            <a:r>
              <a:rPr lang="en-US" sz="1000" b="1" dirty="0">
                <a:latin typeface="Times New Roman" panose="02020603050405020304" pitchFamily="18" charset="0"/>
                <a:cs typeface="Times New Roman" panose="02020603050405020304" pitchFamily="18" charset="0"/>
              </a:rPr>
              <a:t> et al. </a:t>
            </a:r>
            <a:r>
              <a:rPr lang="en-US" sz="1000" dirty="0">
                <a:latin typeface="Times New Roman" panose="02020603050405020304" pitchFamily="18" charset="0"/>
                <a:cs typeface="Times New Roman" panose="02020603050405020304" pitchFamily="18" charset="0"/>
              </a:rPr>
              <a:t>Occupational risk of SARS-CoV-2 infection: a nationwide register-based study of the Danish workforce during the COVID-19 pandemic, 2020-2021. </a:t>
            </a:r>
            <a:r>
              <a:rPr lang="da-DK" sz="1000" dirty="0" err="1">
                <a:latin typeface="Times New Roman" panose="02020603050405020304" pitchFamily="18" charset="0"/>
                <a:cs typeface="Times New Roman" panose="02020603050405020304" pitchFamily="18" charset="0"/>
              </a:rPr>
              <a:t>Occup</a:t>
            </a:r>
            <a:r>
              <a:rPr lang="da-DK" sz="1000" dirty="0">
                <a:latin typeface="Times New Roman" panose="02020603050405020304" pitchFamily="18" charset="0"/>
                <a:cs typeface="Times New Roman" panose="02020603050405020304" pitchFamily="18" charset="0"/>
              </a:rPr>
              <a:t> </a:t>
            </a:r>
            <a:r>
              <a:rPr lang="da-DK" sz="1000" dirty="0" err="1">
                <a:latin typeface="Times New Roman" panose="02020603050405020304" pitchFamily="18" charset="0"/>
                <a:cs typeface="Times New Roman" panose="02020603050405020304" pitchFamily="18" charset="0"/>
              </a:rPr>
              <a:t>Environ</a:t>
            </a:r>
            <a:r>
              <a:rPr lang="da-DK" sz="1000" dirty="0">
                <a:latin typeface="Times New Roman" panose="02020603050405020304" pitchFamily="18" charset="0"/>
                <a:cs typeface="Times New Roman" panose="02020603050405020304" pitchFamily="18" charset="0"/>
              </a:rPr>
              <a:t> Med 2023</a:t>
            </a:r>
          </a:p>
        </p:txBody>
      </p:sp>
    </p:spTree>
    <p:extLst>
      <p:ext uri="{BB962C8B-B14F-4D97-AF65-F5344CB8AC3E}">
        <p14:creationId xmlns:p14="http://schemas.microsoft.com/office/powerpoint/2010/main" val="25843582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47723" y="297712"/>
            <a:ext cx="9144000" cy="972026"/>
          </a:xfrm>
        </p:spPr>
        <p:txBody>
          <a:bodyPr/>
          <a:lstStyle/>
          <a:p>
            <a:r>
              <a:rPr lang="da-DK" dirty="0"/>
              <a:t>Luftvejsinfektioner</a:t>
            </a:r>
          </a:p>
        </p:txBody>
      </p:sp>
      <p:pic>
        <p:nvPicPr>
          <p:cNvPr id="4" name="Billede 3" descr="Et billede, der indeholder tegning, tegneserie, skitse, illustration/afbildning&#10;&#10;Indhold genereret af kunstig intelligens kan være forkert.">
            <a:extLst>
              <a:ext uri="{FF2B5EF4-FFF2-40B4-BE49-F238E27FC236}">
                <a16:creationId xmlns:a16="http://schemas.microsoft.com/office/drawing/2014/main" id="{EB92CE61-5E58-5012-D5C2-204B2493B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257" y="1639956"/>
            <a:ext cx="3488633" cy="2325755"/>
          </a:xfrm>
          <a:prstGeom prst="rect">
            <a:avLst/>
          </a:prstGeom>
        </p:spPr>
      </p:pic>
      <p:sp>
        <p:nvSpPr>
          <p:cNvPr id="7" name="Tekstfelt 6">
            <a:extLst>
              <a:ext uri="{FF2B5EF4-FFF2-40B4-BE49-F238E27FC236}">
                <a16:creationId xmlns:a16="http://schemas.microsoft.com/office/drawing/2014/main" id="{D4C7D074-8566-C4B3-67A9-2186B84BA0C5}"/>
              </a:ext>
            </a:extLst>
          </p:cNvPr>
          <p:cNvSpPr txBox="1"/>
          <p:nvPr/>
        </p:nvSpPr>
        <p:spPr>
          <a:xfrm>
            <a:off x="181566" y="1589212"/>
            <a:ext cx="8156726" cy="3739485"/>
          </a:xfrm>
          <a:prstGeom prst="rect">
            <a:avLst/>
          </a:prstGeom>
          <a:noFill/>
        </p:spPr>
        <p:txBody>
          <a:bodyPr wrap="square" rtlCol="0">
            <a:spAutoFit/>
          </a:bodyPr>
          <a:lstStyle/>
          <a:p>
            <a:pPr marL="447675" indent="-447675">
              <a:spcAft>
                <a:spcPts val="1800"/>
              </a:spcAft>
              <a:buBlip>
                <a:blip r:embed="rId4"/>
              </a:buBlip>
            </a:pPr>
            <a:r>
              <a:rPr lang="da-DK" sz="3200" dirty="0"/>
              <a:t>Luftvejsinfektioner er langt den største årsag til sygefravær – for både børn og voksne</a:t>
            </a:r>
          </a:p>
          <a:p>
            <a:pPr marL="447675" indent="-447675">
              <a:spcAft>
                <a:spcPts val="1800"/>
              </a:spcAft>
              <a:buBlip>
                <a:blip r:embed="rId4"/>
              </a:buBlip>
            </a:pPr>
            <a:r>
              <a:rPr lang="da-DK" sz="3200" dirty="0"/>
              <a:t>Luftvejsinfektioner smitter via luften</a:t>
            </a:r>
          </a:p>
          <a:p>
            <a:pPr marL="447675" indent="-447675">
              <a:spcAft>
                <a:spcPts val="1800"/>
              </a:spcAft>
              <a:buBlip>
                <a:blip r:embed="rId4"/>
              </a:buBlip>
            </a:pPr>
            <a:r>
              <a:rPr lang="da-DK" sz="3200" dirty="0"/>
              <a:t>Luftvejsinfektioner er også et arbejdsmiljøproblem</a:t>
            </a:r>
          </a:p>
          <a:p>
            <a:pPr marL="447675" indent="-447675">
              <a:spcAft>
                <a:spcPts val="1800"/>
              </a:spcAft>
              <a:buBlip>
                <a:blip r:embed="rId4"/>
              </a:buBlip>
            </a:pPr>
            <a:r>
              <a:rPr lang="da-DK" sz="3200" dirty="0"/>
              <a:t>Ny viden – nye muligheder for at forebygge</a:t>
            </a:r>
          </a:p>
        </p:txBody>
      </p:sp>
    </p:spTree>
    <p:extLst>
      <p:ext uri="{BB962C8B-B14F-4D97-AF65-F5344CB8AC3E}">
        <p14:creationId xmlns:p14="http://schemas.microsoft.com/office/powerpoint/2010/main" val="307578282"/>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p:cNvSpPr txBox="1"/>
          <p:nvPr/>
        </p:nvSpPr>
        <p:spPr>
          <a:xfrm>
            <a:off x="8568143" y="192343"/>
            <a:ext cx="3277439" cy="707886"/>
          </a:xfrm>
          <a:prstGeom prst="rect">
            <a:avLst/>
          </a:prstGeom>
          <a:solidFill>
            <a:schemeClr val="bg1"/>
          </a:solidFill>
        </p:spPr>
        <p:txBody>
          <a:bodyPr wrap="square" rtlCol="0">
            <a:spAutoFit/>
          </a:bodyPr>
          <a:lstStyle/>
          <a:p>
            <a:pPr marL="0" indent="0" algn="ctr">
              <a:buNone/>
            </a:pPr>
            <a:r>
              <a:rPr lang="da-DK" sz="4000" dirty="0">
                <a:solidFill>
                  <a:schemeClr val="accent1">
                    <a:lumMod val="75000"/>
                  </a:schemeClr>
                </a:solidFill>
              </a:rPr>
              <a:t>Coronavirus</a:t>
            </a:r>
          </a:p>
        </p:txBody>
      </p:sp>
      <p:sp>
        <p:nvSpPr>
          <p:cNvPr id="2" name="Pladsholder til slidenummer 1"/>
          <p:cNvSpPr>
            <a:spLocks noGrp="1"/>
          </p:cNvSpPr>
          <p:nvPr>
            <p:ph type="sldNum" sz="quarter" idx="12"/>
          </p:nvPr>
        </p:nvSpPr>
        <p:spPr/>
        <p:txBody>
          <a:bodyPr/>
          <a:lstStyle/>
          <a:p>
            <a:fld id="{24C8C45C-947F-4981-8B3F-4F32E973C901}" type="slidenum">
              <a:rPr lang="da-DK" smtClean="0"/>
              <a:pPr/>
              <a:t>12</a:t>
            </a:fld>
            <a:endParaRPr lang="da-DK" dirty="0"/>
          </a:p>
        </p:txBody>
      </p:sp>
      <p:pic>
        <p:nvPicPr>
          <p:cNvPr id="4" name="Billede 3"/>
          <p:cNvPicPr>
            <a:picLocks noChangeAspect="1"/>
          </p:cNvPicPr>
          <p:nvPr/>
        </p:nvPicPr>
        <p:blipFill rotWithShape="1">
          <a:blip r:embed="rId3"/>
          <a:srcRect l="936" t="945" r="1511" b="742"/>
          <a:stretch/>
        </p:blipFill>
        <p:spPr>
          <a:xfrm>
            <a:off x="3467100" y="1070692"/>
            <a:ext cx="6134100" cy="5177708"/>
          </a:xfrm>
          <a:prstGeom prst="rect">
            <a:avLst/>
          </a:prstGeom>
          <a:ln>
            <a:noFill/>
          </a:ln>
          <a:effectLst>
            <a:outerShdw blurRad="292100" dist="139700" dir="2700000" algn="tl" rotWithShape="0">
              <a:srgbClr val="333333">
                <a:alpha val="65000"/>
              </a:srgbClr>
            </a:outerShdw>
          </a:effectLst>
        </p:spPr>
      </p:pic>
      <p:pic>
        <p:nvPicPr>
          <p:cNvPr id="5" name="Billede 4" descr="Skærmklip"/>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6649" y="3241316"/>
            <a:ext cx="199811" cy="189027"/>
          </a:xfrm>
          <a:prstGeom prst="rect">
            <a:avLst/>
          </a:prstGeom>
        </p:spPr>
      </p:pic>
      <p:pic>
        <p:nvPicPr>
          <p:cNvPr id="6" name="Billede 5" descr="Skærmklip"/>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6854" y="3078498"/>
            <a:ext cx="199811" cy="189027"/>
          </a:xfrm>
          <a:prstGeom prst="rect">
            <a:avLst/>
          </a:prstGeom>
        </p:spPr>
      </p:pic>
      <p:pic>
        <p:nvPicPr>
          <p:cNvPr id="7" name="Billede 6" descr="Skærmklip"/>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3775" y="3893875"/>
            <a:ext cx="199811" cy="189027"/>
          </a:xfrm>
          <a:prstGeom prst="rect">
            <a:avLst/>
          </a:prstGeom>
        </p:spPr>
      </p:pic>
      <p:pic>
        <p:nvPicPr>
          <p:cNvPr id="8" name="Billede 7" descr="Skærmklip"/>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89520" y="3183523"/>
            <a:ext cx="199811" cy="189027"/>
          </a:xfrm>
          <a:prstGeom prst="rect">
            <a:avLst/>
          </a:prstGeom>
        </p:spPr>
      </p:pic>
      <p:pic>
        <p:nvPicPr>
          <p:cNvPr id="9" name="Picture 2" descr="https://upload.wikimedia.org/wikipedia/commons/7/78/Coronaviruses_004_lor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3291" y="838055"/>
            <a:ext cx="2754766" cy="1962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kstfelt 10"/>
          <p:cNvSpPr txBox="1"/>
          <p:nvPr/>
        </p:nvSpPr>
        <p:spPr>
          <a:xfrm>
            <a:off x="3404242" y="356498"/>
            <a:ext cx="3796658" cy="707886"/>
          </a:xfrm>
          <a:prstGeom prst="rect">
            <a:avLst/>
          </a:prstGeom>
          <a:solidFill>
            <a:schemeClr val="bg1"/>
          </a:solidFill>
        </p:spPr>
        <p:txBody>
          <a:bodyPr wrap="square" rtlCol="0">
            <a:spAutoFit/>
          </a:bodyPr>
          <a:lstStyle/>
          <a:p>
            <a:pPr marL="0" indent="0">
              <a:buNone/>
            </a:pPr>
            <a:r>
              <a:rPr lang="da-DK" sz="4000" i="1" dirty="0">
                <a:solidFill>
                  <a:schemeClr val="accent1">
                    <a:lumMod val="75000"/>
                  </a:schemeClr>
                </a:solidFill>
              </a:rPr>
              <a:t>Bacillus cereus</a:t>
            </a:r>
          </a:p>
        </p:txBody>
      </p:sp>
      <p:sp>
        <p:nvSpPr>
          <p:cNvPr id="12" name="Tekstfelt 11"/>
          <p:cNvSpPr txBox="1"/>
          <p:nvPr/>
        </p:nvSpPr>
        <p:spPr>
          <a:xfrm>
            <a:off x="244549" y="457200"/>
            <a:ext cx="2361544" cy="2277547"/>
          </a:xfrm>
          <a:prstGeom prst="rect">
            <a:avLst/>
          </a:prstGeom>
          <a:noFill/>
        </p:spPr>
        <p:txBody>
          <a:bodyPr wrap="none" lIns="0" tIns="0" rIns="0" bIns="0" rtlCol="0">
            <a:spAutoFit/>
          </a:bodyPr>
          <a:lstStyle/>
          <a:p>
            <a:pPr algn="l"/>
            <a:r>
              <a:rPr lang="da-DK" sz="2000" spc="-10" baseline="0" dirty="0">
                <a:solidFill>
                  <a:schemeClr val="accent1"/>
                </a:solidFill>
              </a:rPr>
              <a:t>Bakterier:</a:t>
            </a:r>
          </a:p>
          <a:p>
            <a:pPr marL="358775" indent="-184150" algn="l">
              <a:buFont typeface="Arial" panose="020B0604020202020204" pitchFamily="34" charset="0"/>
              <a:buChar char="•"/>
            </a:pPr>
            <a:r>
              <a:rPr lang="da-DK" sz="1600" i="1" spc="-10" dirty="0">
                <a:solidFill>
                  <a:schemeClr val="accent1"/>
                </a:solidFill>
              </a:rPr>
              <a:t>Rigtig halsbetændelse</a:t>
            </a:r>
          </a:p>
          <a:p>
            <a:pPr marL="358775" indent="-184150" algn="l">
              <a:buFont typeface="Arial" panose="020B0604020202020204" pitchFamily="34" charset="0"/>
              <a:buChar char="•"/>
            </a:pPr>
            <a:r>
              <a:rPr lang="da-DK" sz="1600" i="1" spc="-10" baseline="0" dirty="0">
                <a:solidFill>
                  <a:schemeClr val="accent1"/>
                </a:solidFill>
              </a:rPr>
              <a:t>Sår-infektioner</a:t>
            </a:r>
          </a:p>
          <a:p>
            <a:pPr marL="358775" indent="-184150" algn="l">
              <a:buFont typeface="Arial" panose="020B0604020202020204" pitchFamily="34" charset="0"/>
              <a:buChar char="•"/>
            </a:pPr>
            <a:r>
              <a:rPr lang="da-DK" sz="1600" i="1" spc="-10" dirty="0">
                <a:solidFill>
                  <a:schemeClr val="accent1"/>
                </a:solidFill>
              </a:rPr>
              <a:t>Tuberkulose</a:t>
            </a:r>
          </a:p>
          <a:p>
            <a:pPr marL="358775" indent="-184150" algn="l">
              <a:buFont typeface="Arial" panose="020B0604020202020204" pitchFamily="34" charset="0"/>
              <a:buChar char="•"/>
            </a:pPr>
            <a:r>
              <a:rPr lang="da-DK" sz="1600" i="1" spc="-10" dirty="0">
                <a:solidFill>
                  <a:schemeClr val="accent1"/>
                </a:solidFill>
              </a:rPr>
              <a:t>K</a:t>
            </a:r>
            <a:r>
              <a:rPr lang="da-DK" sz="1600" i="1" spc="-10" baseline="0" dirty="0">
                <a:solidFill>
                  <a:schemeClr val="accent1"/>
                </a:solidFill>
              </a:rPr>
              <a:t>olera</a:t>
            </a:r>
          </a:p>
          <a:p>
            <a:pPr marL="358775" indent="-184150" algn="l">
              <a:buFont typeface="Arial" panose="020B0604020202020204" pitchFamily="34" charset="0"/>
              <a:buChar char="•"/>
            </a:pPr>
            <a:r>
              <a:rPr lang="da-DK" sz="1600" i="1" spc="-10" dirty="0">
                <a:solidFill>
                  <a:schemeClr val="accent1"/>
                </a:solidFill>
              </a:rPr>
              <a:t>Salmonella</a:t>
            </a:r>
          </a:p>
          <a:p>
            <a:pPr marL="358775" indent="-184150" algn="l">
              <a:buFont typeface="Arial" panose="020B0604020202020204" pitchFamily="34" charset="0"/>
              <a:buChar char="•"/>
            </a:pPr>
            <a:r>
              <a:rPr lang="da-DK" sz="1600" i="1" spc="-10" baseline="0" dirty="0">
                <a:solidFill>
                  <a:schemeClr val="accent1"/>
                </a:solidFill>
              </a:rPr>
              <a:t>Klamydia</a:t>
            </a:r>
          </a:p>
          <a:p>
            <a:pPr marL="358775" indent="-184150" algn="l">
              <a:buFont typeface="Arial" panose="020B0604020202020204" pitchFamily="34" charset="0"/>
              <a:buChar char="•"/>
            </a:pPr>
            <a:r>
              <a:rPr lang="da-DK" sz="1600" i="1" spc="-10" dirty="0">
                <a:solidFill>
                  <a:schemeClr val="accent1"/>
                </a:solidFill>
              </a:rPr>
              <a:t>Blærebetændelse</a:t>
            </a:r>
          </a:p>
          <a:p>
            <a:pPr marL="358775" indent="-184150" algn="l">
              <a:buFont typeface="Arial" panose="020B0604020202020204" pitchFamily="34" charset="0"/>
              <a:buChar char="•"/>
            </a:pPr>
            <a:r>
              <a:rPr lang="da-DK" sz="1600" i="1" spc="-10" baseline="0" dirty="0">
                <a:solidFill>
                  <a:schemeClr val="accent1"/>
                </a:solidFill>
              </a:rPr>
              <a:t>Stivkrampe</a:t>
            </a:r>
          </a:p>
        </p:txBody>
      </p:sp>
      <p:sp>
        <p:nvSpPr>
          <p:cNvPr id="13" name="Tekstfelt 12"/>
          <p:cNvSpPr txBox="1"/>
          <p:nvPr/>
        </p:nvSpPr>
        <p:spPr>
          <a:xfrm>
            <a:off x="356309" y="3139440"/>
            <a:ext cx="1930593" cy="3508653"/>
          </a:xfrm>
          <a:prstGeom prst="rect">
            <a:avLst/>
          </a:prstGeom>
          <a:noFill/>
        </p:spPr>
        <p:txBody>
          <a:bodyPr wrap="none" lIns="0" tIns="0" rIns="0" bIns="0" rtlCol="0">
            <a:spAutoFit/>
          </a:bodyPr>
          <a:lstStyle/>
          <a:p>
            <a:pPr algn="l"/>
            <a:r>
              <a:rPr lang="da-DK" sz="2000" spc="-10" baseline="0" dirty="0">
                <a:solidFill>
                  <a:schemeClr val="accent1"/>
                </a:solidFill>
              </a:rPr>
              <a:t>Virus:</a:t>
            </a:r>
          </a:p>
          <a:p>
            <a:pPr marL="358775" indent="-184150" algn="l">
              <a:buFont typeface="Arial" panose="020B0604020202020204" pitchFamily="34" charset="0"/>
              <a:buChar char="•"/>
            </a:pPr>
            <a:r>
              <a:rPr lang="da-DK" sz="1600" i="1" spc="-10" dirty="0">
                <a:solidFill>
                  <a:schemeClr val="accent1"/>
                </a:solidFill>
              </a:rPr>
              <a:t>Luftvejsinfektioner:</a:t>
            </a:r>
          </a:p>
          <a:p>
            <a:pPr marL="815975" lvl="1" indent="-184150">
              <a:buFont typeface="Arial" panose="020B0604020202020204" pitchFamily="34" charset="0"/>
              <a:buChar char="•"/>
            </a:pPr>
            <a:r>
              <a:rPr lang="da-DK" sz="1600" i="1" spc="-10" dirty="0">
                <a:solidFill>
                  <a:schemeClr val="accent1"/>
                </a:solidFill>
              </a:rPr>
              <a:t>Forkølelse</a:t>
            </a:r>
          </a:p>
          <a:p>
            <a:pPr marL="815975" lvl="1" indent="-184150">
              <a:buFont typeface="Arial" panose="020B0604020202020204" pitchFamily="34" charset="0"/>
              <a:buChar char="•"/>
            </a:pPr>
            <a:r>
              <a:rPr lang="da-DK" sz="1600" i="1" spc="-10" dirty="0">
                <a:solidFill>
                  <a:schemeClr val="accent1"/>
                </a:solidFill>
              </a:rPr>
              <a:t>Influenza</a:t>
            </a:r>
          </a:p>
          <a:p>
            <a:pPr marL="815975" lvl="1" indent="-184150">
              <a:buFont typeface="Arial" panose="020B0604020202020204" pitchFamily="34" charset="0"/>
              <a:buChar char="•"/>
            </a:pPr>
            <a:r>
              <a:rPr lang="da-DK" sz="1600" i="1" spc="-10" dirty="0">
                <a:solidFill>
                  <a:schemeClr val="accent1"/>
                </a:solidFill>
              </a:rPr>
              <a:t>RS-virus</a:t>
            </a:r>
          </a:p>
          <a:p>
            <a:pPr marL="815975" lvl="1" indent="-184150">
              <a:buFont typeface="Arial" panose="020B0604020202020204" pitchFamily="34" charset="0"/>
              <a:buChar char="•"/>
            </a:pPr>
            <a:r>
              <a:rPr lang="da-DK" sz="1600" i="1" spc="-10" dirty="0" err="1">
                <a:solidFill>
                  <a:schemeClr val="accent1"/>
                </a:solidFill>
              </a:rPr>
              <a:t>Corona</a:t>
            </a:r>
            <a:endParaRPr lang="da-DK" sz="1600" i="1" spc="-10" dirty="0">
              <a:solidFill>
                <a:schemeClr val="accent1"/>
              </a:solidFill>
            </a:endParaRPr>
          </a:p>
          <a:p>
            <a:pPr marL="358775" indent="-184150" algn="l">
              <a:buFont typeface="Arial" panose="020B0604020202020204" pitchFamily="34" charset="0"/>
              <a:buChar char="•"/>
            </a:pPr>
            <a:r>
              <a:rPr lang="da-DK" sz="1600" i="1" spc="-10" baseline="0" dirty="0">
                <a:solidFill>
                  <a:schemeClr val="accent1"/>
                </a:solidFill>
              </a:rPr>
              <a:t>Roskildesyge</a:t>
            </a:r>
          </a:p>
          <a:p>
            <a:pPr marL="358775" indent="-184150" algn="l">
              <a:buFont typeface="Arial" panose="020B0604020202020204" pitchFamily="34" charset="0"/>
              <a:buChar char="•"/>
            </a:pPr>
            <a:r>
              <a:rPr lang="da-DK" sz="1600" i="1" spc="-10" baseline="0" dirty="0">
                <a:solidFill>
                  <a:schemeClr val="accent1"/>
                </a:solidFill>
              </a:rPr>
              <a:t>Forkølelsessår</a:t>
            </a:r>
          </a:p>
          <a:p>
            <a:pPr marL="358775" indent="-184150" algn="l">
              <a:buFont typeface="Arial" panose="020B0604020202020204" pitchFamily="34" charset="0"/>
              <a:buChar char="•"/>
            </a:pPr>
            <a:r>
              <a:rPr lang="da-DK" sz="1600" i="1" spc="-10" dirty="0">
                <a:solidFill>
                  <a:schemeClr val="accent1"/>
                </a:solidFill>
              </a:rPr>
              <a:t>Mæslinger </a:t>
            </a:r>
          </a:p>
          <a:p>
            <a:pPr marL="358775" indent="-184150" algn="l">
              <a:buFont typeface="Arial" panose="020B0604020202020204" pitchFamily="34" charset="0"/>
              <a:buChar char="•"/>
            </a:pPr>
            <a:r>
              <a:rPr lang="da-DK" sz="1600" i="1" spc="-10" dirty="0">
                <a:solidFill>
                  <a:schemeClr val="accent1"/>
                </a:solidFill>
              </a:rPr>
              <a:t>Fåresyge</a:t>
            </a:r>
          </a:p>
          <a:p>
            <a:pPr marL="358775" indent="-184150" algn="l">
              <a:buFont typeface="Arial" panose="020B0604020202020204" pitchFamily="34" charset="0"/>
              <a:buChar char="•"/>
            </a:pPr>
            <a:r>
              <a:rPr lang="da-DK" sz="1600" i="1" spc="-10" baseline="0" dirty="0">
                <a:solidFill>
                  <a:schemeClr val="accent1"/>
                </a:solidFill>
              </a:rPr>
              <a:t>Skoldkopper</a:t>
            </a:r>
          </a:p>
          <a:p>
            <a:pPr marL="358775" indent="-184150" algn="l">
              <a:buFont typeface="Arial" panose="020B0604020202020204" pitchFamily="34" charset="0"/>
              <a:buChar char="•"/>
            </a:pPr>
            <a:r>
              <a:rPr lang="da-DK" sz="1600" i="1" spc="-10" dirty="0">
                <a:solidFill>
                  <a:schemeClr val="accent1"/>
                </a:solidFill>
              </a:rPr>
              <a:t>AIDS</a:t>
            </a:r>
          </a:p>
          <a:p>
            <a:pPr marL="358775" indent="-184150" algn="l">
              <a:buFont typeface="Arial" panose="020B0604020202020204" pitchFamily="34" charset="0"/>
              <a:buChar char="•"/>
            </a:pPr>
            <a:r>
              <a:rPr lang="da-DK" sz="1600" i="1" spc="-10" dirty="0">
                <a:solidFill>
                  <a:schemeClr val="accent1"/>
                </a:solidFill>
              </a:rPr>
              <a:t>Polio</a:t>
            </a:r>
          </a:p>
          <a:p>
            <a:pPr marL="358775" indent="-184150" algn="l">
              <a:buFont typeface="Arial" panose="020B0604020202020204" pitchFamily="34" charset="0"/>
              <a:buChar char="•"/>
            </a:pPr>
            <a:endParaRPr lang="da-DK" sz="1600" i="1" spc="-10" baseline="0" dirty="0">
              <a:solidFill>
                <a:schemeClr val="accent1"/>
              </a:solidFill>
            </a:endParaRPr>
          </a:p>
        </p:txBody>
      </p:sp>
      <p:pic>
        <p:nvPicPr>
          <p:cNvPr id="1026" name="Picture 2" descr="Ed. Messter, Berlin, N.W. #31416. Universal Bacteria Microscope, c. 19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8275" y="3896591"/>
            <a:ext cx="1157337" cy="1655186"/>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5DAEBE53-30B1-2F01-DDF6-94D0679AD95A}"/>
              </a:ext>
            </a:extLst>
          </p:cNvPr>
          <p:cNvSpPr txBox="1"/>
          <p:nvPr/>
        </p:nvSpPr>
        <p:spPr>
          <a:xfrm>
            <a:off x="3508744" y="1105785"/>
            <a:ext cx="1709122" cy="584775"/>
          </a:xfrm>
          <a:prstGeom prst="rect">
            <a:avLst/>
          </a:prstGeom>
          <a:noFill/>
        </p:spPr>
        <p:txBody>
          <a:bodyPr wrap="none" rtlCol="0">
            <a:spAutoFit/>
          </a:bodyPr>
          <a:lstStyle/>
          <a:p>
            <a:r>
              <a:rPr lang="da-DK" sz="3200" dirty="0">
                <a:solidFill>
                  <a:schemeClr val="bg1"/>
                </a:solidFill>
              </a:rPr>
              <a:t>Bakterier</a:t>
            </a:r>
          </a:p>
        </p:txBody>
      </p:sp>
    </p:spTree>
    <p:extLst>
      <p:ext uri="{BB962C8B-B14F-4D97-AF65-F5344CB8AC3E}">
        <p14:creationId xmlns:p14="http://schemas.microsoft.com/office/powerpoint/2010/main" val="74700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09938" y="263951"/>
            <a:ext cx="9144000" cy="1095013"/>
          </a:xfrm>
        </p:spPr>
        <p:txBody>
          <a:bodyPr/>
          <a:lstStyle/>
          <a:p>
            <a:r>
              <a:rPr lang="da-DK" dirty="0"/>
              <a:t>Infektioner - Indeklima</a:t>
            </a:r>
          </a:p>
        </p:txBody>
      </p:sp>
      <p:pic>
        <p:nvPicPr>
          <p:cNvPr id="1026" name="Picture 2" descr="Genereret bille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275" y="2010304"/>
            <a:ext cx="7026275" cy="468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66614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09938" y="263951"/>
            <a:ext cx="9144000" cy="1095013"/>
          </a:xfrm>
        </p:spPr>
        <p:txBody>
          <a:bodyPr/>
          <a:lstStyle/>
          <a:p>
            <a:r>
              <a:rPr lang="da-DK" dirty="0"/>
              <a:t>Infektioner - Indeklima</a:t>
            </a:r>
          </a:p>
        </p:txBody>
      </p:sp>
      <p:grpSp>
        <p:nvGrpSpPr>
          <p:cNvPr id="3" name="Gruppe 2">
            <a:extLst>
              <a:ext uri="{FF2B5EF4-FFF2-40B4-BE49-F238E27FC236}">
                <a16:creationId xmlns:a16="http://schemas.microsoft.com/office/drawing/2014/main" id="{F10D0801-3EE9-12F0-74C2-D4E4EC304A44}"/>
              </a:ext>
            </a:extLst>
          </p:cNvPr>
          <p:cNvGrpSpPr/>
          <p:nvPr/>
        </p:nvGrpSpPr>
        <p:grpSpPr>
          <a:xfrm>
            <a:off x="556006" y="2239742"/>
            <a:ext cx="2386438" cy="1905086"/>
            <a:chOff x="3581400" y="2465293"/>
            <a:chExt cx="3541060" cy="3541060"/>
          </a:xfrm>
        </p:grpSpPr>
        <p:pic>
          <p:nvPicPr>
            <p:cNvPr id="4" name="Billede 3">
              <a:extLst>
                <a:ext uri="{FF2B5EF4-FFF2-40B4-BE49-F238E27FC236}">
                  <a16:creationId xmlns:a16="http://schemas.microsoft.com/office/drawing/2014/main" id="{B4B6143F-229B-59C0-378F-F4790B6370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2465293"/>
              <a:ext cx="3541060" cy="3541060"/>
            </a:xfrm>
            <a:prstGeom prst="rect">
              <a:avLst/>
            </a:prstGeom>
          </p:spPr>
        </p:pic>
        <p:sp>
          <p:nvSpPr>
            <p:cNvPr id="5" name="Tekstfelt 4">
              <a:extLst>
                <a:ext uri="{FF2B5EF4-FFF2-40B4-BE49-F238E27FC236}">
                  <a16:creationId xmlns:a16="http://schemas.microsoft.com/office/drawing/2014/main" id="{EB7606E9-D2F9-E328-1E1E-F0F24BCD64EB}"/>
                </a:ext>
              </a:extLst>
            </p:cNvPr>
            <p:cNvSpPr txBox="1"/>
            <p:nvPr/>
          </p:nvSpPr>
          <p:spPr>
            <a:xfrm>
              <a:off x="4831976" y="3921169"/>
              <a:ext cx="1274708" cy="369332"/>
            </a:xfrm>
            <a:prstGeom prst="rect">
              <a:avLst/>
            </a:prstGeom>
            <a:noFill/>
          </p:spPr>
          <p:txBody>
            <a:bodyPr wrap="none" rtlCol="0">
              <a:spAutoFit/>
            </a:bodyPr>
            <a:lstStyle/>
            <a:p>
              <a:r>
                <a:rPr lang="da-DK" dirty="0">
                  <a:solidFill>
                    <a:srgbClr val="FF0000"/>
                  </a:solidFill>
                </a:rPr>
                <a:t>. </a:t>
              </a:r>
              <a:r>
                <a:rPr lang="da-DK" baseline="30000" dirty="0">
                  <a:solidFill>
                    <a:srgbClr val="FF0000"/>
                  </a:solidFill>
                </a:rPr>
                <a:t>.</a:t>
              </a:r>
              <a:r>
                <a:rPr lang="da-DK" dirty="0">
                  <a:solidFill>
                    <a:srgbClr val="FF0000"/>
                  </a:solidFill>
                </a:rPr>
                <a:t>  .   </a:t>
              </a:r>
              <a:r>
                <a:rPr lang="da-DK" baseline="-25000" dirty="0">
                  <a:solidFill>
                    <a:srgbClr val="FF0000"/>
                  </a:solidFill>
                </a:rPr>
                <a:t>.</a:t>
              </a:r>
              <a:r>
                <a:rPr lang="da-DK" dirty="0">
                  <a:solidFill>
                    <a:srgbClr val="FF0000"/>
                  </a:solidFill>
                </a:rPr>
                <a:t>      .</a:t>
              </a:r>
            </a:p>
          </p:txBody>
        </p:sp>
        <p:sp>
          <p:nvSpPr>
            <p:cNvPr id="6" name="Tekstfelt 5">
              <a:extLst>
                <a:ext uri="{FF2B5EF4-FFF2-40B4-BE49-F238E27FC236}">
                  <a16:creationId xmlns:a16="http://schemas.microsoft.com/office/drawing/2014/main" id="{A9BD7099-B6F2-7C5B-500D-6415689D3807}"/>
                </a:ext>
              </a:extLst>
            </p:cNvPr>
            <p:cNvSpPr txBox="1"/>
            <p:nvPr/>
          </p:nvSpPr>
          <p:spPr>
            <a:xfrm rot="9309943">
              <a:off x="4669751" y="4051156"/>
              <a:ext cx="1274708" cy="369332"/>
            </a:xfrm>
            <a:prstGeom prst="rect">
              <a:avLst/>
            </a:prstGeom>
            <a:noFill/>
          </p:spPr>
          <p:txBody>
            <a:bodyPr wrap="none" rtlCol="0">
              <a:spAutoFit/>
            </a:bodyPr>
            <a:lstStyle/>
            <a:p>
              <a:r>
                <a:rPr lang="da-DK" dirty="0">
                  <a:solidFill>
                    <a:srgbClr val="FF0000"/>
                  </a:solidFill>
                </a:rPr>
                <a:t>. </a:t>
              </a:r>
              <a:r>
                <a:rPr lang="da-DK" baseline="30000" dirty="0">
                  <a:solidFill>
                    <a:srgbClr val="FF0000"/>
                  </a:solidFill>
                </a:rPr>
                <a:t>.</a:t>
              </a:r>
              <a:r>
                <a:rPr lang="da-DK" dirty="0">
                  <a:solidFill>
                    <a:srgbClr val="FF0000"/>
                  </a:solidFill>
                </a:rPr>
                <a:t>  .   </a:t>
              </a:r>
              <a:r>
                <a:rPr lang="da-DK" baseline="-25000" dirty="0">
                  <a:solidFill>
                    <a:srgbClr val="FF0000"/>
                  </a:solidFill>
                </a:rPr>
                <a:t>.</a:t>
              </a:r>
              <a:r>
                <a:rPr lang="da-DK" dirty="0">
                  <a:solidFill>
                    <a:srgbClr val="FF0000"/>
                  </a:solidFill>
                </a:rPr>
                <a:t>      .</a:t>
              </a:r>
            </a:p>
          </p:txBody>
        </p:sp>
      </p:grpSp>
      <p:grpSp>
        <p:nvGrpSpPr>
          <p:cNvPr id="7" name="Gruppe 6">
            <a:extLst>
              <a:ext uri="{FF2B5EF4-FFF2-40B4-BE49-F238E27FC236}">
                <a16:creationId xmlns:a16="http://schemas.microsoft.com/office/drawing/2014/main" id="{B14DD518-9E39-084D-A55D-377FE46D2AE2}"/>
              </a:ext>
            </a:extLst>
          </p:cNvPr>
          <p:cNvGrpSpPr/>
          <p:nvPr/>
        </p:nvGrpSpPr>
        <p:grpSpPr>
          <a:xfrm>
            <a:off x="5018567" y="3319093"/>
            <a:ext cx="2453293" cy="2103512"/>
            <a:chOff x="461685" y="376517"/>
            <a:chExt cx="2788023" cy="2788023"/>
          </a:xfrm>
        </p:grpSpPr>
        <p:pic>
          <p:nvPicPr>
            <p:cNvPr id="8" name="Billede 7">
              <a:extLst>
                <a:ext uri="{FF2B5EF4-FFF2-40B4-BE49-F238E27FC236}">
                  <a16:creationId xmlns:a16="http://schemas.microsoft.com/office/drawing/2014/main" id="{D6A415ED-9899-04B5-6BFB-B7919289B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85" y="376517"/>
              <a:ext cx="2788023" cy="2788023"/>
            </a:xfrm>
            <a:prstGeom prst="rect">
              <a:avLst/>
            </a:prstGeom>
          </p:spPr>
        </p:pic>
        <p:sp>
          <p:nvSpPr>
            <p:cNvPr id="9" name="Ellipse 8">
              <a:extLst>
                <a:ext uri="{FF2B5EF4-FFF2-40B4-BE49-F238E27FC236}">
                  <a16:creationId xmlns:a16="http://schemas.microsoft.com/office/drawing/2014/main" id="{CF7D8245-50CF-6C0A-AA15-BFADC38DA30A}"/>
                </a:ext>
              </a:extLst>
            </p:cNvPr>
            <p:cNvSpPr/>
            <p:nvPr/>
          </p:nvSpPr>
          <p:spPr>
            <a:xfrm>
              <a:off x="1801908" y="1470239"/>
              <a:ext cx="269801" cy="26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D7DD4A90-7023-9123-2F86-2ED6F341FB4F}"/>
              </a:ext>
            </a:extLst>
          </p:cNvPr>
          <p:cNvGrpSpPr/>
          <p:nvPr/>
        </p:nvGrpSpPr>
        <p:grpSpPr>
          <a:xfrm>
            <a:off x="8474150" y="2062717"/>
            <a:ext cx="3296091" cy="3072809"/>
            <a:chOff x="7454152" y="116541"/>
            <a:chExt cx="4614524" cy="3989294"/>
          </a:xfrm>
        </p:grpSpPr>
        <p:pic>
          <p:nvPicPr>
            <p:cNvPr id="11" name="Billede 10">
              <a:extLst>
                <a:ext uri="{FF2B5EF4-FFF2-40B4-BE49-F238E27FC236}">
                  <a16:creationId xmlns:a16="http://schemas.microsoft.com/office/drawing/2014/main" id="{9C85D4C0-E0C1-0783-270E-35107D5F5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4152" y="116541"/>
              <a:ext cx="4614524" cy="3989294"/>
            </a:xfrm>
            <a:prstGeom prst="rect">
              <a:avLst/>
            </a:prstGeom>
          </p:spPr>
        </p:pic>
        <p:sp>
          <p:nvSpPr>
            <p:cNvPr id="12" name="Tekstfelt 11">
              <a:extLst>
                <a:ext uri="{FF2B5EF4-FFF2-40B4-BE49-F238E27FC236}">
                  <a16:creationId xmlns:a16="http://schemas.microsoft.com/office/drawing/2014/main" id="{3C61CE0B-FDEB-301C-D089-9275B1FE9654}"/>
                </a:ext>
              </a:extLst>
            </p:cNvPr>
            <p:cNvSpPr txBox="1"/>
            <p:nvPr/>
          </p:nvSpPr>
          <p:spPr>
            <a:xfrm rot="9309943">
              <a:off x="7965266" y="992993"/>
              <a:ext cx="761747" cy="246221"/>
            </a:xfrm>
            <a:prstGeom prst="rect">
              <a:avLst/>
            </a:prstGeom>
            <a:noFill/>
          </p:spPr>
          <p:txBody>
            <a:bodyPr wrap="none" rtlCol="0">
              <a:spAutoFit/>
            </a:bodyPr>
            <a:lstStyle/>
            <a:p>
              <a:r>
                <a:rPr lang="da-DK" sz="1000" dirty="0">
                  <a:solidFill>
                    <a:srgbClr val="FF0000"/>
                  </a:solidFill>
                </a:rPr>
                <a:t>. </a:t>
              </a:r>
              <a:r>
                <a:rPr lang="da-DK" sz="1000" baseline="30000" dirty="0">
                  <a:solidFill>
                    <a:srgbClr val="FF0000"/>
                  </a:solidFill>
                </a:rPr>
                <a:t>.</a:t>
              </a:r>
              <a:r>
                <a:rPr lang="da-DK" sz="1000" dirty="0">
                  <a:solidFill>
                    <a:srgbClr val="FF0000"/>
                  </a:solidFill>
                </a:rPr>
                <a:t>  .   </a:t>
              </a:r>
              <a:r>
                <a:rPr lang="da-DK" sz="1000" baseline="-25000" dirty="0">
                  <a:solidFill>
                    <a:srgbClr val="FF0000"/>
                  </a:solidFill>
                </a:rPr>
                <a:t>.</a:t>
              </a:r>
              <a:r>
                <a:rPr lang="da-DK" sz="1000" dirty="0">
                  <a:solidFill>
                    <a:srgbClr val="FF0000"/>
                  </a:solidFill>
                </a:rPr>
                <a:t>      .</a:t>
              </a:r>
            </a:p>
          </p:txBody>
        </p:sp>
        <p:sp>
          <p:nvSpPr>
            <p:cNvPr id="13" name="Tekstfelt 12">
              <a:extLst>
                <a:ext uri="{FF2B5EF4-FFF2-40B4-BE49-F238E27FC236}">
                  <a16:creationId xmlns:a16="http://schemas.microsoft.com/office/drawing/2014/main" id="{9B6E37AD-4CE2-9B62-E362-E843B6B246C5}"/>
                </a:ext>
              </a:extLst>
            </p:cNvPr>
            <p:cNvSpPr txBox="1"/>
            <p:nvPr/>
          </p:nvSpPr>
          <p:spPr>
            <a:xfrm rot="11185774">
              <a:off x="10400169" y="525097"/>
              <a:ext cx="761747" cy="246221"/>
            </a:xfrm>
            <a:prstGeom prst="rect">
              <a:avLst/>
            </a:prstGeom>
            <a:noFill/>
          </p:spPr>
          <p:txBody>
            <a:bodyPr wrap="none" rtlCol="0">
              <a:spAutoFit/>
            </a:bodyPr>
            <a:lstStyle/>
            <a:p>
              <a:r>
                <a:rPr lang="da-DK" sz="1000" dirty="0">
                  <a:solidFill>
                    <a:srgbClr val="FF0000"/>
                  </a:solidFill>
                </a:rPr>
                <a:t>. </a:t>
              </a:r>
              <a:r>
                <a:rPr lang="da-DK" sz="1000" baseline="30000" dirty="0">
                  <a:solidFill>
                    <a:srgbClr val="FF0000"/>
                  </a:solidFill>
                </a:rPr>
                <a:t>.</a:t>
              </a:r>
              <a:r>
                <a:rPr lang="da-DK" sz="1000" dirty="0">
                  <a:solidFill>
                    <a:srgbClr val="FF0000"/>
                  </a:solidFill>
                </a:rPr>
                <a:t>  .   </a:t>
              </a:r>
              <a:r>
                <a:rPr lang="da-DK" sz="1000" baseline="-25000" dirty="0">
                  <a:solidFill>
                    <a:srgbClr val="FF0000"/>
                  </a:solidFill>
                </a:rPr>
                <a:t>.</a:t>
              </a:r>
              <a:r>
                <a:rPr lang="da-DK" sz="1000" dirty="0">
                  <a:solidFill>
                    <a:srgbClr val="FF0000"/>
                  </a:solidFill>
                </a:rPr>
                <a:t>      .</a:t>
              </a:r>
            </a:p>
          </p:txBody>
        </p:sp>
        <p:sp>
          <p:nvSpPr>
            <p:cNvPr id="14" name="Tekstfelt 13">
              <a:extLst>
                <a:ext uri="{FF2B5EF4-FFF2-40B4-BE49-F238E27FC236}">
                  <a16:creationId xmlns:a16="http://schemas.microsoft.com/office/drawing/2014/main" id="{7EA1A37F-698B-75A8-181D-8FB55D7D9AF7}"/>
                </a:ext>
              </a:extLst>
            </p:cNvPr>
            <p:cNvSpPr txBox="1"/>
            <p:nvPr/>
          </p:nvSpPr>
          <p:spPr>
            <a:xfrm rot="11185774">
              <a:off x="9772805" y="891777"/>
              <a:ext cx="761747" cy="246221"/>
            </a:xfrm>
            <a:prstGeom prst="rect">
              <a:avLst/>
            </a:prstGeom>
            <a:noFill/>
          </p:spPr>
          <p:txBody>
            <a:bodyPr wrap="none" rtlCol="0">
              <a:spAutoFit/>
            </a:bodyPr>
            <a:lstStyle/>
            <a:p>
              <a:r>
                <a:rPr lang="da-DK" sz="1000" dirty="0">
                  <a:solidFill>
                    <a:srgbClr val="FF0000"/>
                  </a:solidFill>
                </a:rPr>
                <a:t>. </a:t>
              </a:r>
              <a:r>
                <a:rPr lang="da-DK" sz="1000" baseline="30000" dirty="0">
                  <a:solidFill>
                    <a:srgbClr val="FF0000"/>
                  </a:solidFill>
                </a:rPr>
                <a:t>.</a:t>
              </a:r>
              <a:r>
                <a:rPr lang="da-DK" sz="1000" dirty="0">
                  <a:solidFill>
                    <a:srgbClr val="FF0000"/>
                  </a:solidFill>
                </a:rPr>
                <a:t>  .   </a:t>
              </a:r>
              <a:r>
                <a:rPr lang="da-DK" sz="1000" baseline="-25000" dirty="0">
                  <a:solidFill>
                    <a:srgbClr val="FF0000"/>
                  </a:solidFill>
                </a:rPr>
                <a:t>.</a:t>
              </a:r>
              <a:r>
                <a:rPr lang="da-DK" sz="1000" dirty="0">
                  <a:solidFill>
                    <a:srgbClr val="FF0000"/>
                  </a:solidFill>
                </a:rPr>
                <a:t>      .</a:t>
              </a:r>
            </a:p>
          </p:txBody>
        </p:sp>
        <p:sp>
          <p:nvSpPr>
            <p:cNvPr id="15" name="Tekstfelt 14">
              <a:extLst>
                <a:ext uri="{FF2B5EF4-FFF2-40B4-BE49-F238E27FC236}">
                  <a16:creationId xmlns:a16="http://schemas.microsoft.com/office/drawing/2014/main" id="{B4F6A976-F895-F152-3DDF-B3B3925FF08E}"/>
                </a:ext>
              </a:extLst>
            </p:cNvPr>
            <p:cNvSpPr txBox="1"/>
            <p:nvPr/>
          </p:nvSpPr>
          <p:spPr>
            <a:xfrm rot="8705959">
              <a:off x="9916404" y="1698630"/>
              <a:ext cx="761747" cy="246221"/>
            </a:xfrm>
            <a:prstGeom prst="rect">
              <a:avLst/>
            </a:prstGeom>
            <a:noFill/>
          </p:spPr>
          <p:txBody>
            <a:bodyPr wrap="none" rtlCol="0">
              <a:spAutoFit/>
            </a:bodyPr>
            <a:lstStyle/>
            <a:p>
              <a:r>
                <a:rPr lang="da-DK" sz="1000" dirty="0">
                  <a:solidFill>
                    <a:srgbClr val="FF0000"/>
                  </a:solidFill>
                </a:rPr>
                <a:t>. </a:t>
              </a:r>
              <a:r>
                <a:rPr lang="da-DK" sz="1000" baseline="30000" dirty="0">
                  <a:solidFill>
                    <a:srgbClr val="FF0000"/>
                  </a:solidFill>
                </a:rPr>
                <a:t>.</a:t>
              </a:r>
              <a:r>
                <a:rPr lang="da-DK" sz="1000" dirty="0">
                  <a:solidFill>
                    <a:srgbClr val="FF0000"/>
                  </a:solidFill>
                </a:rPr>
                <a:t>  .   </a:t>
              </a:r>
              <a:r>
                <a:rPr lang="da-DK" sz="1000" baseline="-25000" dirty="0">
                  <a:solidFill>
                    <a:srgbClr val="FF0000"/>
                  </a:solidFill>
                </a:rPr>
                <a:t>.</a:t>
              </a:r>
              <a:r>
                <a:rPr lang="da-DK" sz="1000" dirty="0">
                  <a:solidFill>
                    <a:srgbClr val="FF0000"/>
                  </a:solidFill>
                </a:rPr>
                <a:t>      .</a:t>
              </a:r>
            </a:p>
          </p:txBody>
        </p:sp>
        <p:sp>
          <p:nvSpPr>
            <p:cNvPr id="16" name="Tekstfelt 15">
              <a:extLst>
                <a:ext uri="{FF2B5EF4-FFF2-40B4-BE49-F238E27FC236}">
                  <a16:creationId xmlns:a16="http://schemas.microsoft.com/office/drawing/2014/main" id="{D51F6FD5-A73F-6FC2-5F2B-F7A76E4D7C0A}"/>
                </a:ext>
              </a:extLst>
            </p:cNvPr>
            <p:cNvSpPr txBox="1"/>
            <p:nvPr/>
          </p:nvSpPr>
          <p:spPr>
            <a:xfrm rot="8705959">
              <a:off x="8602128" y="2200858"/>
              <a:ext cx="761747" cy="246221"/>
            </a:xfrm>
            <a:prstGeom prst="rect">
              <a:avLst/>
            </a:prstGeom>
            <a:noFill/>
          </p:spPr>
          <p:txBody>
            <a:bodyPr wrap="none" rtlCol="0">
              <a:spAutoFit/>
            </a:bodyPr>
            <a:lstStyle/>
            <a:p>
              <a:r>
                <a:rPr lang="da-DK" sz="1000" dirty="0">
                  <a:solidFill>
                    <a:srgbClr val="FF0000"/>
                  </a:solidFill>
                </a:rPr>
                <a:t>. </a:t>
              </a:r>
              <a:r>
                <a:rPr lang="da-DK" sz="1000" baseline="30000" dirty="0">
                  <a:solidFill>
                    <a:srgbClr val="FF0000"/>
                  </a:solidFill>
                </a:rPr>
                <a:t>.</a:t>
              </a:r>
              <a:r>
                <a:rPr lang="da-DK" sz="1000" dirty="0">
                  <a:solidFill>
                    <a:srgbClr val="FF0000"/>
                  </a:solidFill>
                </a:rPr>
                <a:t>  .   </a:t>
              </a:r>
              <a:r>
                <a:rPr lang="da-DK" sz="1000" baseline="-25000" dirty="0">
                  <a:solidFill>
                    <a:srgbClr val="FF0000"/>
                  </a:solidFill>
                </a:rPr>
                <a:t>.</a:t>
              </a:r>
              <a:r>
                <a:rPr lang="da-DK" sz="1000" dirty="0">
                  <a:solidFill>
                    <a:srgbClr val="FF0000"/>
                  </a:solidFill>
                </a:rPr>
                <a:t>      .</a:t>
              </a:r>
            </a:p>
          </p:txBody>
        </p:sp>
        <p:sp>
          <p:nvSpPr>
            <p:cNvPr id="17" name="Tekstfelt 16">
              <a:extLst>
                <a:ext uri="{FF2B5EF4-FFF2-40B4-BE49-F238E27FC236}">
                  <a16:creationId xmlns:a16="http://schemas.microsoft.com/office/drawing/2014/main" id="{8D9669E8-3165-CFE0-B1F0-051E21F5FC85}"/>
                </a:ext>
              </a:extLst>
            </p:cNvPr>
            <p:cNvSpPr txBox="1"/>
            <p:nvPr/>
          </p:nvSpPr>
          <p:spPr>
            <a:xfrm rot="8705959">
              <a:off x="8219317" y="409771"/>
              <a:ext cx="761747" cy="246221"/>
            </a:xfrm>
            <a:prstGeom prst="rect">
              <a:avLst/>
            </a:prstGeom>
            <a:noFill/>
          </p:spPr>
          <p:txBody>
            <a:bodyPr wrap="none" rtlCol="0">
              <a:spAutoFit/>
            </a:bodyPr>
            <a:lstStyle/>
            <a:p>
              <a:r>
                <a:rPr lang="da-DK" sz="1000" dirty="0">
                  <a:solidFill>
                    <a:srgbClr val="FF0000"/>
                  </a:solidFill>
                </a:rPr>
                <a:t>. </a:t>
              </a:r>
              <a:r>
                <a:rPr lang="da-DK" sz="1000" baseline="30000" dirty="0">
                  <a:solidFill>
                    <a:srgbClr val="FF0000"/>
                  </a:solidFill>
                </a:rPr>
                <a:t>.</a:t>
              </a:r>
              <a:r>
                <a:rPr lang="da-DK" sz="1000" dirty="0">
                  <a:solidFill>
                    <a:srgbClr val="FF0000"/>
                  </a:solidFill>
                </a:rPr>
                <a:t>  .   </a:t>
              </a:r>
              <a:r>
                <a:rPr lang="da-DK" sz="1000" baseline="-25000" dirty="0">
                  <a:solidFill>
                    <a:srgbClr val="FF0000"/>
                  </a:solidFill>
                </a:rPr>
                <a:t>.</a:t>
              </a:r>
              <a:r>
                <a:rPr lang="da-DK" sz="1000" dirty="0">
                  <a:solidFill>
                    <a:srgbClr val="FF0000"/>
                  </a:solidFill>
                </a:rPr>
                <a:t>      .</a:t>
              </a:r>
            </a:p>
          </p:txBody>
        </p:sp>
        <p:sp>
          <p:nvSpPr>
            <p:cNvPr id="18" name="Tekstfelt 17">
              <a:extLst>
                <a:ext uri="{FF2B5EF4-FFF2-40B4-BE49-F238E27FC236}">
                  <a16:creationId xmlns:a16="http://schemas.microsoft.com/office/drawing/2014/main" id="{FBEFEF39-0FA4-9142-CA66-8809A3181AE1}"/>
                </a:ext>
              </a:extLst>
            </p:cNvPr>
            <p:cNvSpPr txBox="1"/>
            <p:nvPr/>
          </p:nvSpPr>
          <p:spPr>
            <a:xfrm rot="8705959">
              <a:off x="10946031" y="2932346"/>
              <a:ext cx="761747" cy="246221"/>
            </a:xfrm>
            <a:prstGeom prst="rect">
              <a:avLst/>
            </a:prstGeom>
            <a:noFill/>
          </p:spPr>
          <p:txBody>
            <a:bodyPr wrap="none" rtlCol="0">
              <a:spAutoFit/>
            </a:bodyPr>
            <a:lstStyle/>
            <a:p>
              <a:r>
                <a:rPr lang="da-DK" sz="1000" dirty="0">
                  <a:solidFill>
                    <a:srgbClr val="FF0000"/>
                  </a:solidFill>
                </a:rPr>
                <a:t>. </a:t>
              </a:r>
              <a:r>
                <a:rPr lang="da-DK" sz="1000" baseline="30000" dirty="0">
                  <a:solidFill>
                    <a:srgbClr val="FF0000"/>
                  </a:solidFill>
                </a:rPr>
                <a:t>.</a:t>
              </a:r>
              <a:r>
                <a:rPr lang="da-DK" sz="1000" dirty="0">
                  <a:solidFill>
                    <a:srgbClr val="FF0000"/>
                  </a:solidFill>
                </a:rPr>
                <a:t>  .   </a:t>
              </a:r>
              <a:r>
                <a:rPr lang="da-DK" sz="1000" baseline="-25000" dirty="0">
                  <a:solidFill>
                    <a:srgbClr val="FF0000"/>
                  </a:solidFill>
                </a:rPr>
                <a:t>.</a:t>
              </a:r>
              <a:r>
                <a:rPr lang="da-DK" sz="1000" dirty="0">
                  <a:solidFill>
                    <a:srgbClr val="FF0000"/>
                  </a:solidFill>
                </a:rPr>
                <a:t>      .</a:t>
              </a:r>
            </a:p>
          </p:txBody>
        </p:sp>
      </p:grpSp>
      <p:pic>
        <p:nvPicPr>
          <p:cNvPr id="20" name="Billede 19" descr="Et billede, der indeholder skitse, tegning, Stregtegning, clipart&#10;&#10;Indhold genereret af kunstig intelligens kan være forkert.">
            <a:extLst>
              <a:ext uri="{FF2B5EF4-FFF2-40B4-BE49-F238E27FC236}">
                <a16:creationId xmlns:a16="http://schemas.microsoft.com/office/drawing/2014/main" id="{2C66C8DA-A1AE-8EED-7899-60C2495F5F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5649" y="3413358"/>
            <a:ext cx="1794426" cy="2966175"/>
          </a:xfrm>
          <a:prstGeom prst="rect">
            <a:avLst/>
          </a:prstGeom>
        </p:spPr>
      </p:pic>
      <p:sp>
        <p:nvSpPr>
          <p:cNvPr id="21" name="Tekstfelt 20">
            <a:extLst>
              <a:ext uri="{FF2B5EF4-FFF2-40B4-BE49-F238E27FC236}">
                <a16:creationId xmlns:a16="http://schemas.microsoft.com/office/drawing/2014/main" id="{C143DE5A-481A-4620-E889-25955DCB43D1}"/>
              </a:ext>
            </a:extLst>
          </p:cNvPr>
          <p:cNvSpPr txBox="1"/>
          <p:nvPr/>
        </p:nvSpPr>
        <p:spPr>
          <a:xfrm>
            <a:off x="4944140" y="1382232"/>
            <a:ext cx="1754372" cy="523220"/>
          </a:xfrm>
          <a:prstGeom prst="rect">
            <a:avLst/>
          </a:prstGeom>
          <a:solidFill>
            <a:schemeClr val="accent2">
              <a:lumMod val="20000"/>
              <a:lumOff val="80000"/>
            </a:schemeClr>
          </a:solidFill>
        </p:spPr>
        <p:txBody>
          <a:bodyPr wrap="square" rtlCol="0">
            <a:spAutoFit/>
          </a:bodyPr>
          <a:lstStyle/>
          <a:p>
            <a:pPr algn="ctr"/>
            <a:r>
              <a:rPr lang="da-DK" sz="2800" dirty="0"/>
              <a:t>Smittevej</a:t>
            </a:r>
          </a:p>
        </p:txBody>
      </p:sp>
      <p:sp>
        <p:nvSpPr>
          <p:cNvPr id="22" name="Tekstfelt 21">
            <a:extLst>
              <a:ext uri="{FF2B5EF4-FFF2-40B4-BE49-F238E27FC236}">
                <a16:creationId xmlns:a16="http://schemas.microsoft.com/office/drawing/2014/main" id="{872D5E87-A7A3-5F37-76B6-CFFC6E560F31}"/>
              </a:ext>
            </a:extLst>
          </p:cNvPr>
          <p:cNvSpPr txBox="1"/>
          <p:nvPr/>
        </p:nvSpPr>
        <p:spPr>
          <a:xfrm>
            <a:off x="482010" y="1555898"/>
            <a:ext cx="3432863" cy="646331"/>
          </a:xfrm>
          <a:prstGeom prst="rect">
            <a:avLst/>
          </a:prstGeom>
          <a:noFill/>
        </p:spPr>
        <p:txBody>
          <a:bodyPr wrap="none" rtlCol="0">
            <a:spAutoFit/>
          </a:bodyPr>
          <a:lstStyle/>
          <a:p>
            <a:r>
              <a:rPr lang="da-DK" dirty="0"/>
              <a:t>Store aerosoler = dråbesmitte</a:t>
            </a:r>
          </a:p>
          <a:p>
            <a:r>
              <a:rPr lang="da-DK" dirty="0"/>
              <a:t>Host, nys – direkte på kort afstand.</a:t>
            </a:r>
          </a:p>
        </p:txBody>
      </p:sp>
      <p:sp>
        <p:nvSpPr>
          <p:cNvPr id="23" name="Tekstfelt 22">
            <a:extLst>
              <a:ext uri="{FF2B5EF4-FFF2-40B4-BE49-F238E27FC236}">
                <a16:creationId xmlns:a16="http://schemas.microsoft.com/office/drawing/2014/main" id="{E35526C0-0EC8-E35F-4EDE-9B3669C07AAB}"/>
              </a:ext>
            </a:extLst>
          </p:cNvPr>
          <p:cNvSpPr txBox="1"/>
          <p:nvPr/>
        </p:nvSpPr>
        <p:spPr>
          <a:xfrm>
            <a:off x="3792281" y="2739657"/>
            <a:ext cx="3863162" cy="646331"/>
          </a:xfrm>
          <a:prstGeom prst="rect">
            <a:avLst/>
          </a:prstGeom>
          <a:noFill/>
        </p:spPr>
        <p:txBody>
          <a:bodyPr wrap="square" rtlCol="0">
            <a:spAutoFit/>
          </a:bodyPr>
          <a:lstStyle/>
          <a:p>
            <a:r>
              <a:rPr lang="da-DK" dirty="0"/>
              <a:t>Kontaktsmitte – snavsede hænder – fra overflader eller andre personer</a:t>
            </a:r>
          </a:p>
        </p:txBody>
      </p:sp>
      <p:sp>
        <p:nvSpPr>
          <p:cNvPr id="24" name="Tekstfelt 23">
            <a:extLst>
              <a:ext uri="{FF2B5EF4-FFF2-40B4-BE49-F238E27FC236}">
                <a16:creationId xmlns:a16="http://schemas.microsoft.com/office/drawing/2014/main" id="{40AA82E2-AF9D-6122-214E-E1E637BC8B58}"/>
              </a:ext>
            </a:extLst>
          </p:cNvPr>
          <p:cNvSpPr txBox="1"/>
          <p:nvPr/>
        </p:nvSpPr>
        <p:spPr>
          <a:xfrm>
            <a:off x="8328838" y="1488559"/>
            <a:ext cx="3303181" cy="646331"/>
          </a:xfrm>
          <a:prstGeom prst="rect">
            <a:avLst/>
          </a:prstGeom>
          <a:noFill/>
        </p:spPr>
        <p:txBody>
          <a:bodyPr wrap="square" rtlCol="0">
            <a:spAutoFit/>
          </a:bodyPr>
          <a:lstStyle/>
          <a:p>
            <a:r>
              <a:rPr lang="da-DK" dirty="0"/>
              <a:t>Små aerosoler – luftbåren smitte – over større afstande</a:t>
            </a:r>
          </a:p>
        </p:txBody>
      </p:sp>
    </p:spTree>
    <p:extLst>
      <p:ext uri="{BB962C8B-B14F-4D97-AF65-F5344CB8AC3E}">
        <p14:creationId xmlns:p14="http://schemas.microsoft.com/office/powerpoint/2010/main" val="3546739753"/>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ladsholder til slidenummer 1">
            <a:extLst>
              <a:ext uri="{FF2B5EF4-FFF2-40B4-BE49-F238E27FC236}">
                <a16:creationId xmlns:a16="http://schemas.microsoft.com/office/drawing/2014/main" id="{C0930367-8C1A-E325-5277-B6BDD9A4E42D}"/>
              </a:ext>
            </a:extLst>
          </p:cNvPr>
          <p:cNvSpPr>
            <a:spLocks noGrp="1"/>
          </p:cNvSpPr>
          <p:nvPr>
            <p:ph type="sldNum" sz="quarter" idx="4294967295"/>
          </p:nvPr>
        </p:nvSpPr>
        <p:spPr>
          <a:xfrm>
            <a:off x="0" y="9601200"/>
            <a:ext cx="0" cy="0"/>
          </a:xfrm>
          <a:prstGeom prst="rect">
            <a:avLst/>
          </a:prstGeom>
        </p:spPr>
        <p:txBody>
          <a:bodyPr/>
          <a:lstStyle/>
          <a:p>
            <a:pPr defTabSz="1280128"/>
            <a:fld id="{24C8C45C-947F-4981-8B3F-4F32E973C901}" type="slidenum">
              <a:rPr lang="da-DK">
                <a:latin typeface="Arial"/>
              </a:rPr>
              <a:pPr defTabSz="1280128"/>
              <a:t>15</a:t>
            </a:fld>
            <a:endParaRPr lang="da-DK" dirty="0">
              <a:latin typeface="Arial"/>
            </a:endParaRPr>
          </a:p>
        </p:txBody>
      </p:sp>
      <p:sp>
        <p:nvSpPr>
          <p:cNvPr id="23" name="AutoShape 2" descr="http://mscarranzahistory.weebly.com/uploads/1/3/1/0/13109317/plague-doctor_1_orig.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4" name="AutoShape 4" descr="http://mscarranzahistory.weebly.com/uploads/1/3/1/0/13109317/plague-doctor_1_orig.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5" name="Billede 24"/>
          <p:cNvPicPr>
            <a:picLocks noChangeAspect="1"/>
          </p:cNvPicPr>
          <p:nvPr/>
        </p:nvPicPr>
        <p:blipFill rotWithShape="1">
          <a:blip r:embed="rId3">
            <a:extLst>
              <a:ext uri="{28A0092B-C50C-407E-A947-70E740481C1C}">
                <a14:useLocalDpi xmlns:a14="http://schemas.microsoft.com/office/drawing/2010/main" val="0"/>
              </a:ext>
            </a:extLst>
          </a:blip>
          <a:srcRect b="8314"/>
          <a:stretch/>
        </p:blipFill>
        <p:spPr>
          <a:xfrm>
            <a:off x="3653860" y="499567"/>
            <a:ext cx="4472516" cy="5805699"/>
          </a:xfrm>
          <a:prstGeom prst="rect">
            <a:avLst/>
          </a:prstGeom>
          <a:ln>
            <a:noFill/>
          </a:ln>
          <a:effectLst>
            <a:outerShdw blurRad="292100" dist="139700" dir="2700000" algn="tl" rotWithShape="0">
              <a:srgbClr val="333333">
                <a:alpha val="65000"/>
              </a:srgbClr>
            </a:outerShdw>
          </a:effectLst>
        </p:spPr>
      </p:pic>
      <p:sp>
        <p:nvSpPr>
          <p:cNvPr id="26" name="Tekstfelt 25"/>
          <p:cNvSpPr txBox="1"/>
          <p:nvPr/>
        </p:nvSpPr>
        <p:spPr>
          <a:xfrm>
            <a:off x="8414747" y="2092743"/>
            <a:ext cx="3643903" cy="2543155"/>
          </a:xfrm>
          <a:prstGeom prst="rect">
            <a:avLst/>
          </a:prstGeom>
          <a:noFill/>
        </p:spPr>
        <p:txBody>
          <a:bodyPr wrap="square" lIns="162000" tIns="162000" rIns="162000" bIns="162000" rtlCol="0">
            <a:spAutoFit/>
          </a:bodyPr>
          <a:lstStyle/>
          <a:p>
            <a:r>
              <a:rPr lang="nb-NO" sz="2400" b="1" i="1" spc="-10" dirty="0">
                <a:solidFill>
                  <a:schemeClr val="accent1"/>
                </a:solidFill>
              </a:rPr>
              <a:t>Den sorte død</a:t>
            </a:r>
            <a:r>
              <a:rPr lang="nb-NO" sz="2400" spc="-10" dirty="0">
                <a:solidFill>
                  <a:schemeClr val="accent1"/>
                </a:solidFill>
              </a:rPr>
              <a:t> </a:t>
            </a:r>
          </a:p>
          <a:p>
            <a:r>
              <a:rPr lang="nb-NO" sz="2400" spc="-10" dirty="0">
                <a:solidFill>
                  <a:schemeClr val="accent1"/>
                </a:solidFill>
              </a:rPr>
              <a:t>Pestepidemi i årene 1347-1352</a:t>
            </a:r>
          </a:p>
          <a:p>
            <a:endParaRPr lang="nb-NO" sz="2400" spc="-10" dirty="0">
              <a:solidFill>
                <a:schemeClr val="accent1"/>
              </a:solidFill>
            </a:endParaRPr>
          </a:p>
          <a:p>
            <a:r>
              <a:rPr lang="nb-NO" sz="2400" spc="-10" dirty="0">
                <a:solidFill>
                  <a:schemeClr val="accent1"/>
                </a:solidFill>
              </a:rPr>
              <a:t>30</a:t>
            </a:r>
            <a:r>
              <a:rPr lang="nb-NO" sz="2400" spc="-10" baseline="0" dirty="0">
                <a:solidFill>
                  <a:schemeClr val="accent1"/>
                </a:solidFill>
              </a:rPr>
              <a:t>-50% af befolkningen i Europa døde.</a:t>
            </a:r>
            <a:endParaRPr lang="da-DK" sz="2400" spc="-10" baseline="0" dirty="0" err="1">
              <a:solidFill>
                <a:schemeClr val="accent1"/>
              </a:solidFill>
            </a:endParaRPr>
          </a:p>
        </p:txBody>
      </p:sp>
      <p:grpSp>
        <p:nvGrpSpPr>
          <p:cNvPr id="3" name="Gruppe 2"/>
          <p:cNvGrpSpPr/>
          <p:nvPr/>
        </p:nvGrpSpPr>
        <p:grpSpPr>
          <a:xfrm>
            <a:off x="283916" y="1433990"/>
            <a:ext cx="3343464" cy="3274828"/>
            <a:chOff x="283916" y="1433990"/>
            <a:chExt cx="3343464" cy="3274828"/>
          </a:xfrm>
        </p:grpSpPr>
        <p:sp>
          <p:nvSpPr>
            <p:cNvPr id="28" name="Tekstfelt 27"/>
            <p:cNvSpPr txBox="1"/>
            <p:nvPr/>
          </p:nvSpPr>
          <p:spPr>
            <a:xfrm>
              <a:off x="361664" y="1433990"/>
              <a:ext cx="3265716" cy="2543155"/>
            </a:xfrm>
            <a:prstGeom prst="rect">
              <a:avLst/>
            </a:prstGeom>
            <a:noFill/>
          </p:spPr>
          <p:txBody>
            <a:bodyPr wrap="square" lIns="162000" tIns="162000" rIns="162000" bIns="162000" rtlCol="0">
              <a:spAutoFit/>
            </a:bodyPr>
            <a:lstStyle/>
            <a:p>
              <a:r>
                <a:rPr lang="da-DK" sz="2400" i="1" dirty="0"/>
                <a:t>”… sygdommen sprang fra menneske til menneske som en ild og slog raske folk ihjel i løbet af tre dage.”</a:t>
              </a:r>
              <a:endParaRPr lang="da-DK" sz="2400" i="1" spc="-10" baseline="0" dirty="0">
                <a:solidFill>
                  <a:schemeClr val="accent1"/>
                </a:solidFill>
              </a:endParaRPr>
            </a:p>
          </p:txBody>
        </p:sp>
        <p:sp>
          <p:nvSpPr>
            <p:cNvPr id="29" name="Tekstfelt 28"/>
            <p:cNvSpPr txBox="1"/>
            <p:nvPr/>
          </p:nvSpPr>
          <p:spPr>
            <a:xfrm>
              <a:off x="283916" y="3950767"/>
              <a:ext cx="2082094" cy="758051"/>
            </a:xfrm>
            <a:prstGeom prst="rect">
              <a:avLst/>
            </a:prstGeom>
            <a:noFill/>
          </p:spPr>
          <p:txBody>
            <a:bodyPr wrap="square" lIns="162000" tIns="162000" rIns="162000" bIns="162000" rtlCol="0">
              <a:spAutoFit/>
            </a:bodyPr>
            <a:lstStyle/>
            <a:p>
              <a:r>
                <a:rPr lang="da-DK" sz="1400" dirty="0"/>
                <a:t>Giovanni </a:t>
              </a:r>
              <a:r>
                <a:rPr lang="da-DK" sz="1400" dirty="0" err="1"/>
                <a:t>Boccacio</a:t>
              </a:r>
              <a:r>
                <a:rPr lang="da-DK" sz="1400" dirty="0"/>
                <a:t> i </a:t>
              </a:r>
              <a:r>
                <a:rPr lang="da-DK" sz="1400" i="1" dirty="0" err="1"/>
                <a:t>Dekameron</a:t>
              </a:r>
              <a:r>
                <a:rPr lang="da-DK" sz="1400" dirty="0"/>
                <a:t> fra ca. 1350</a:t>
              </a:r>
              <a:endParaRPr lang="da-DK" sz="1400" spc="-10" baseline="0" dirty="0">
                <a:solidFill>
                  <a:schemeClr val="accent1"/>
                </a:solidFill>
              </a:endParaRPr>
            </a:p>
          </p:txBody>
        </p:sp>
      </p:grpSp>
    </p:spTree>
    <p:extLst>
      <p:ext uri="{BB962C8B-B14F-4D97-AF65-F5344CB8AC3E}">
        <p14:creationId xmlns:p14="http://schemas.microsoft.com/office/powerpoint/2010/main" val="3578877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60284" y="1135059"/>
            <a:ext cx="6276753" cy="646331"/>
          </a:xfrm>
          <a:prstGeom prst="rect">
            <a:avLst/>
          </a:prstGeom>
        </p:spPr>
        <p:txBody>
          <a:bodyPr wrap="square">
            <a:spAutoFit/>
          </a:bodyPr>
          <a:lstStyle/>
          <a:p>
            <a:r>
              <a:rPr lang="en-US" dirty="0" err="1"/>
              <a:t>Kor-øvning</a:t>
            </a:r>
            <a:r>
              <a:rPr lang="en-US" dirty="0"/>
              <a:t> </a:t>
            </a:r>
            <a:r>
              <a:rPr lang="en-US" dirty="0" err="1"/>
              <a:t>i</a:t>
            </a:r>
            <a:r>
              <a:rPr lang="en-US" dirty="0"/>
              <a:t> “the Fellowship Hall” </a:t>
            </a:r>
            <a:r>
              <a:rPr lang="en-US" dirty="0" err="1"/>
              <a:t>i</a:t>
            </a:r>
            <a:r>
              <a:rPr lang="en-US" dirty="0"/>
              <a:t> </a:t>
            </a:r>
            <a:r>
              <a:rPr lang="en-US" dirty="0" err="1"/>
              <a:t>en</a:t>
            </a:r>
            <a:r>
              <a:rPr lang="en-US" dirty="0"/>
              <a:t> </a:t>
            </a:r>
            <a:r>
              <a:rPr lang="en-US" dirty="0" err="1"/>
              <a:t>kirke</a:t>
            </a:r>
            <a:r>
              <a:rPr lang="en-US" dirty="0"/>
              <a:t> </a:t>
            </a:r>
            <a:r>
              <a:rPr lang="en-US" dirty="0" err="1"/>
              <a:t>i</a:t>
            </a:r>
            <a:r>
              <a:rPr lang="en-US" dirty="0"/>
              <a:t> Mount Vernon, Skagit County </a:t>
            </a:r>
            <a:r>
              <a:rPr lang="en-US" dirty="0" err="1"/>
              <a:t>i</a:t>
            </a:r>
            <a:r>
              <a:rPr lang="en-US" dirty="0"/>
              <a:t> </a:t>
            </a:r>
            <a:r>
              <a:rPr lang="en-US" dirty="0" err="1"/>
              <a:t>staten</a:t>
            </a:r>
            <a:r>
              <a:rPr lang="en-US" dirty="0"/>
              <a:t> Washington.</a:t>
            </a:r>
          </a:p>
        </p:txBody>
      </p:sp>
      <p:sp>
        <p:nvSpPr>
          <p:cNvPr id="5" name="Rektangel 4"/>
          <p:cNvSpPr/>
          <p:nvPr/>
        </p:nvSpPr>
        <p:spPr>
          <a:xfrm>
            <a:off x="230139" y="1886718"/>
            <a:ext cx="6457507" cy="646331"/>
          </a:xfrm>
          <a:prstGeom prst="rect">
            <a:avLst/>
          </a:prstGeom>
        </p:spPr>
        <p:txBody>
          <a:bodyPr wrap="square">
            <a:spAutoFit/>
          </a:bodyPr>
          <a:lstStyle/>
          <a:p>
            <a:r>
              <a:rPr lang="en-US" dirty="0"/>
              <a:t>Der </a:t>
            </a:r>
            <a:r>
              <a:rPr lang="en-US" dirty="0" err="1"/>
              <a:t>var</a:t>
            </a:r>
            <a:r>
              <a:rPr lang="en-US" dirty="0"/>
              <a:t> </a:t>
            </a:r>
            <a:r>
              <a:rPr lang="en-US" dirty="0" err="1"/>
              <a:t>taget</a:t>
            </a:r>
            <a:r>
              <a:rPr lang="en-US" dirty="0"/>
              <a:t> </a:t>
            </a:r>
            <a:r>
              <a:rPr lang="en-US" dirty="0" err="1"/>
              <a:t>smitte-forebyggende</a:t>
            </a:r>
            <a:r>
              <a:rPr lang="en-US" dirty="0"/>
              <a:t> </a:t>
            </a:r>
            <a:r>
              <a:rPr lang="en-US" dirty="0" err="1"/>
              <a:t>forholdsregler</a:t>
            </a:r>
            <a:r>
              <a:rPr lang="en-US" dirty="0"/>
              <a:t> (</a:t>
            </a:r>
            <a:r>
              <a:rPr lang="en-US" dirty="0" err="1"/>
              <a:t>håndsprit</a:t>
            </a:r>
            <a:r>
              <a:rPr lang="en-US" dirty="0"/>
              <a:t>, </a:t>
            </a:r>
            <a:r>
              <a:rPr lang="en-US" dirty="0" err="1"/>
              <a:t>ingen</a:t>
            </a:r>
            <a:r>
              <a:rPr lang="en-US" dirty="0"/>
              <a:t> </a:t>
            </a:r>
            <a:r>
              <a:rPr lang="en-US" dirty="0" err="1"/>
              <a:t>kram</a:t>
            </a:r>
            <a:r>
              <a:rPr lang="en-US" dirty="0"/>
              <a:t> </a:t>
            </a:r>
            <a:r>
              <a:rPr lang="en-US" dirty="0" err="1"/>
              <a:t>og</a:t>
            </a:r>
            <a:r>
              <a:rPr lang="en-US" dirty="0"/>
              <a:t> </a:t>
            </a:r>
            <a:r>
              <a:rPr lang="en-US" dirty="0" err="1"/>
              <a:t>håndtryk</a:t>
            </a:r>
            <a:r>
              <a:rPr lang="en-US" dirty="0"/>
              <a:t> </a:t>
            </a:r>
            <a:r>
              <a:rPr lang="en-US" dirty="0" err="1"/>
              <a:t>og</a:t>
            </a:r>
            <a:r>
              <a:rPr lang="en-US" dirty="0"/>
              <a:t> 2 meters </a:t>
            </a:r>
            <a:r>
              <a:rPr lang="en-US" dirty="0" err="1"/>
              <a:t>afstand</a:t>
            </a:r>
            <a:r>
              <a:rPr lang="en-US" dirty="0"/>
              <a:t>).</a:t>
            </a:r>
          </a:p>
        </p:txBody>
      </p:sp>
      <p:sp>
        <p:nvSpPr>
          <p:cNvPr id="12" name="Rektangel 11"/>
          <p:cNvSpPr/>
          <p:nvPr/>
        </p:nvSpPr>
        <p:spPr>
          <a:xfrm>
            <a:off x="203713" y="313812"/>
            <a:ext cx="5477718" cy="830997"/>
          </a:xfrm>
          <a:prstGeom prst="rect">
            <a:avLst/>
          </a:prstGeom>
        </p:spPr>
        <p:txBody>
          <a:bodyPr wrap="none">
            <a:spAutoFit/>
          </a:bodyPr>
          <a:lstStyle/>
          <a:p>
            <a:r>
              <a:rPr lang="da-DK" sz="2400" b="1" dirty="0"/>
              <a:t>Kirkekor</a:t>
            </a:r>
          </a:p>
          <a:p>
            <a:r>
              <a:rPr lang="da-DK" sz="2400" b="1" dirty="0"/>
              <a:t>superspreder begivenhed March 10, 2020</a:t>
            </a:r>
          </a:p>
        </p:txBody>
      </p:sp>
      <p:grpSp>
        <p:nvGrpSpPr>
          <p:cNvPr id="15" name="Gruppe 14"/>
          <p:cNvGrpSpPr/>
          <p:nvPr/>
        </p:nvGrpSpPr>
        <p:grpSpPr>
          <a:xfrm>
            <a:off x="2823588" y="2883878"/>
            <a:ext cx="5170586" cy="3974121"/>
            <a:chOff x="3953022" y="4037428"/>
            <a:chExt cx="7238821" cy="5563769"/>
          </a:xfrm>
        </p:grpSpPr>
        <p:grpSp>
          <p:nvGrpSpPr>
            <p:cNvPr id="13" name="Gruppe 12"/>
            <p:cNvGrpSpPr/>
            <p:nvPr/>
          </p:nvGrpSpPr>
          <p:grpSpPr>
            <a:xfrm>
              <a:off x="4220308" y="4037428"/>
              <a:ext cx="6971535" cy="5563769"/>
              <a:chOff x="8008522" y="3253173"/>
              <a:chExt cx="3944703" cy="3676311"/>
            </a:xfrm>
          </p:grpSpPr>
          <p:pic>
            <p:nvPicPr>
              <p:cNvPr id="9" name="Billede 8"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522" y="3253173"/>
                <a:ext cx="3944703" cy="3267946"/>
              </a:xfrm>
              <a:prstGeom prst="rect">
                <a:avLst/>
              </a:prstGeom>
            </p:spPr>
          </p:pic>
          <p:sp>
            <p:nvSpPr>
              <p:cNvPr id="10" name="Rektangel 9"/>
              <p:cNvSpPr/>
              <p:nvPr/>
            </p:nvSpPr>
            <p:spPr>
              <a:xfrm>
                <a:off x="9253530" y="6587829"/>
                <a:ext cx="1285330" cy="341655"/>
              </a:xfrm>
              <a:prstGeom prst="rect">
                <a:avLst/>
              </a:prstGeom>
            </p:spPr>
            <p:txBody>
              <a:bodyPr wrap="none">
                <a:spAutoFit/>
              </a:bodyPr>
              <a:lstStyle/>
              <a:p>
                <a:r>
                  <a:rPr lang="da-DK" i="1" dirty="0" err="1">
                    <a:latin typeface="Segoe UI" panose="020B0502040204020203" pitchFamily="34" charset="0"/>
                  </a:rPr>
                  <a:t>Asadi</a:t>
                </a:r>
                <a:r>
                  <a:rPr lang="da-DK" i="1" dirty="0">
                    <a:latin typeface="Segoe UI" panose="020B0502040204020203" pitchFamily="34" charset="0"/>
                  </a:rPr>
                  <a:t>, S., et al.</a:t>
                </a:r>
                <a:endParaRPr lang="da-DK" i="1" dirty="0"/>
              </a:p>
            </p:txBody>
          </p:sp>
        </p:grpSp>
        <p:sp>
          <p:nvSpPr>
            <p:cNvPr id="14" name="Tekstfelt 13"/>
            <p:cNvSpPr txBox="1"/>
            <p:nvPr/>
          </p:nvSpPr>
          <p:spPr>
            <a:xfrm>
              <a:off x="3953022" y="4037428"/>
              <a:ext cx="872196" cy="576775"/>
            </a:xfrm>
            <a:prstGeom prst="rect">
              <a:avLst/>
            </a:prstGeom>
            <a:solidFill>
              <a:schemeClr val="bg1"/>
            </a:solidFill>
          </p:spPr>
          <p:txBody>
            <a:bodyPr wrap="square" lIns="115714" tIns="115714" rIns="115714" bIns="115714" rtlCol="0">
              <a:noAutofit/>
            </a:bodyPr>
            <a:lstStyle/>
            <a:p>
              <a:pPr algn="l"/>
              <a:endParaRPr lang="da-DK" sz="1143" spc="-7" dirty="0" err="1">
                <a:solidFill>
                  <a:schemeClr val="accent1"/>
                </a:solidFill>
              </a:endParaRPr>
            </a:p>
          </p:txBody>
        </p:sp>
      </p:grpSp>
      <p:pic>
        <p:nvPicPr>
          <p:cNvPr id="5122" name="Picture 2" descr="Mount Vernon Baptist Church: A Caring Community of Christlike Follow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5937" y="164720"/>
            <a:ext cx="4137288" cy="2763579"/>
          </a:xfrm>
          <a:prstGeom prst="rect">
            <a:avLst/>
          </a:prstGeom>
          <a:noFill/>
          <a:extLst>
            <a:ext uri="{909E8E84-426E-40DD-AFC4-6F175D3DCCD1}">
              <a14:hiddenFill xmlns:a14="http://schemas.microsoft.com/office/drawing/2010/main">
                <a:solidFill>
                  <a:srgbClr val="FFFFFF"/>
                </a:solidFill>
              </a14:hiddenFill>
            </a:ext>
          </a:extLst>
        </p:spPr>
      </p:pic>
      <p:pic>
        <p:nvPicPr>
          <p:cNvPr id="17" name="Billede 16" descr="Skærmkli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7763" y="3220655"/>
            <a:ext cx="4118659" cy="3141285"/>
          </a:xfrm>
          <a:prstGeom prst="rect">
            <a:avLst/>
          </a:prstGeom>
        </p:spPr>
      </p:pic>
      <p:grpSp>
        <p:nvGrpSpPr>
          <p:cNvPr id="11" name="Gruppe 10"/>
          <p:cNvGrpSpPr/>
          <p:nvPr/>
        </p:nvGrpSpPr>
        <p:grpSpPr>
          <a:xfrm>
            <a:off x="224664" y="2844817"/>
            <a:ext cx="2897588" cy="789349"/>
            <a:chOff x="260284" y="2844818"/>
            <a:chExt cx="2897588" cy="789349"/>
          </a:xfrm>
        </p:grpSpPr>
        <p:sp>
          <p:nvSpPr>
            <p:cNvPr id="4" name="Rektangel 3"/>
            <p:cNvSpPr/>
            <p:nvPr/>
          </p:nvSpPr>
          <p:spPr>
            <a:xfrm>
              <a:off x="260284" y="2844818"/>
              <a:ext cx="2897588" cy="369332"/>
            </a:xfrm>
            <a:prstGeom prst="rect">
              <a:avLst/>
            </a:prstGeom>
          </p:spPr>
          <p:txBody>
            <a:bodyPr wrap="none">
              <a:spAutoFit/>
            </a:bodyPr>
            <a:lstStyle/>
            <a:p>
              <a:r>
                <a:rPr lang="en-US" dirty="0"/>
                <a:t>61 </a:t>
              </a:r>
              <a:r>
                <a:rPr lang="en-US" dirty="0" err="1"/>
                <a:t>deltog</a:t>
              </a:r>
              <a:r>
                <a:rPr lang="en-US" dirty="0"/>
                <a:t> – sang I ca 2½ time</a:t>
              </a:r>
            </a:p>
          </p:txBody>
        </p:sp>
        <p:sp>
          <p:nvSpPr>
            <p:cNvPr id="6" name="Rektangel 5"/>
            <p:cNvSpPr/>
            <p:nvPr/>
          </p:nvSpPr>
          <p:spPr>
            <a:xfrm>
              <a:off x="260284" y="3264835"/>
              <a:ext cx="2339358" cy="369332"/>
            </a:xfrm>
            <a:prstGeom prst="rect">
              <a:avLst/>
            </a:prstGeom>
          </p:spPr>
          <p:txBody>
            <a:bodyPr wrap="none">
              <a:spAutoFit/>
            </a:bodyPr>
            <a:lstStyle/>
            <a:p>
              <a:r>
                <a:rPr lang="en-US" b="1" dirty="0"/>
                <a:t>53 </a:t>
              </a:r>
              <a:r>
                <a:rPr lang="en-US" b="1" dirty="0" err="1"/>
                <a:t>blev</a:t>
              </a:r>
              <a:r>
                <a:rPr lang="en-US" b="1" dirty="0"/>
                <a:t> </a:t>
              </a:r>
              <a:r>
                <a:rPr lang="en-US" b="1" dirty="0" err="1"/>
                <a:t>syge</a:t>
              </a:r>
              <a:r>
                <a:rPr lang="en-US" b="1" dirty="0"/>
                <a:t> </a:t>
              </a:r>
              <a:r>
                <a:rPr lang="en-US" b="1" dirty="0" err="1"/>
                <a:t>og</a:t>
              </a:r>
              <a:r>
                <a:rPr lang="en-US" b="1" dirty="0"/>
                <a:t> 2 </a:t>
              </a:r>
              <a:r>
                <a:rPr lang="en-US" b="1" dirty="0" err="1"/>
                <a:t>døde</a:t>
              </a:r>
              <a:endParaRPr lang="en-US" b="1" dirty="0"/>
            </a:p>
          </p:txBody>
        </p:sp>
      </p:grpSp>
    </p:spTree>
    <p:extLst>
      <p:ext uri="{BB962C8B-B14F-4D97-AF65-F5344CB8AC3E}">
        <p14:creationId xmlns:p14="http://schemas.microsoft.com/office/powerpoint/2010/main" val="33922459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20" y="388478"/>
            <a:ext cx="8117794" cy="3429479"/>
          </a:xfrm>
          <a:prstGeom prst="rect">
            <a:avLst/>
          </a:prstGeom>
          <a:ln>
            <a:noFill/>
          </a:ln>
          <a:effectLst>
            <a:outerShdw blurRad="292100" dist="139700" dir="2700000" algn="tl" rotWithShape="0">
              <a:srgbClr val="333333">
                <a:alpha val="65000"/>
              </a:srgbClr>
            </a:outerShdw>
          </a:effectLst>
        </p:spPr>
      </p:pic>
      <p:pic>
        <p:nvPicPr>
          <p:cNvPr id="6" name="Billede 5" descr="Skærmkli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1202" y="4136317"/>
            <a:ext cx="5117000" cy="2259101"/>
          </a:xfrm>
          <a:prstGeom prst="rect">
            <a:avLst/>
          </a:prstGeom>
        </p:spPr>
      </p:pic>
      <p:sp>
        <p:nvSpPr>
          <p:cNvPr id="7" name="Tekstfelt 6"/>
          <p:cNvSpPr txBox="1"/>
          <p:nvPr/>
        </p:nvSpPr>
        <p:spPr>
          <a:xfrm>
            <a:off x="86567" y="4152818"/>
            <a:ext cx="6482686" cy="1113416"/>
          </a:xfrm>
          <a:prstGeom prst="rect">
            <a:avLst/>
          </a:prstGeom>
          <a:noFill/>
        </p:spPr>
        <p:txBody>
          <a:bodyPr wrap="square" lIns="115714" tIns="115714" rIns="115714" bIns="115714" rtlCol="0">
            <a:spAutoFit/>
          </a:bodyPr>
          <a:lstStyle/>
          <a:p>
            <a:r>
              <a:rPr lang="da-DK" sz="1429" i="1" dirty="0"/>
              <a:t>”Aerosolsmittes afgørende betydning for forståelse af spredning af SARS-CoV-2 var en erkendelse, der kom gradvist og med betydelig tøven fra bl.a. WHO. Erkendelsen er et paradigmeskifte, der åbner for et større fokus på strukturel forebyggelse af smitte, især gennem forbedret luftskifte.”</a:t>
            </a:r>
            <a:endParaRPr lang="da-DK" sz="1429" i="1" spc="-7" dirty="0">
              <a:solidFill>
                <a:schemeClr val="accent1"/>
              </a:solidFill>
            </a:endParaRPr>
          </a:p>
        </p:txBody>
      </p:sp>
      <p:sp>
        <p:nvSpPr>
          <p:cNvPr id="8" name="Tekstfelt 7"/>
          <p:cNvSpPr txBox="1"/>
          <p:nvPr/>
        </p:nvSpPr>
        <p:spPr>
          <a:xfrm>
            <a:off x="244167" y="5745782"/>
            <a:ext cx="6482686" cy="893484"/>
          </a:xfrm>
          <a:prstGeom prst="rect">
            <a:avLst/>
          </a:prstGeom>
          <a:noFill/>
        </p:spPr>
        <p:txBody>
          <a:bodyPr wrap="square" lIns="115714" tIns="115714" rIns="115714" bIns="115714" rtlCol="0">
            <a:spAutoFit/>
          </a:bodyPr>
          <a:lstStyle/>
          <a:p>
            <a:r>
              <a:rPr lang="da-DK" sz="1429" i="1" dirty="0"/>
              <a:t>”COVID-19 har lært os, at det burde være muligt at forbedre forebyggelsen af en del af de plagsomme luftvejsinfektioner, der især spredes indendørs og derfor hyppigst om vinteren.”</a:t>
            </a:r>
            <a:endParaRPr lang="da-DK" sz="1429" i="1" spc="-7" dirty="0">
              <a:solidFill>
                <a:schemeClr val="accent1"/>
              </a:solidFill>
            </a:endParaRPr>
          </a:p>
        </p:txBody>
      </p:sp>
      <p:sp>
        <p:nvSpPr>
          <p:cNvPr id="9" name="Tekstfelt 8"/>
          <p:cNvSpPr txBox="1"/>
          <p:nvPr/>
        </p:nvSpPr>
        <p:spPr>
          <a:xfrm>
            <a:off x="6516640" y="388479"/>
            <a:ext cx="1879523" cy="585451"/>
          </a:xfrm>
          <a:prstGeom prst="rect">
            <a:avLst/>
          </a:prstGeom>
          <a:noFill/>
        </p:spPr>
        <p:txBody>
          <a:bodyPr wrap="none" lIns="115714" tIns="115714" rIns="115714" bIns="115714" rtlCol="0">
            <a:spAutoFit/>
          </a:bodyPr>
          <a:lstStyle/>
          <a:p>
            <a:pPr algn="l"/>
            <a:r>
              <a:rPr lang="da-DK" sz="2286" spc="-7" dirty="0">
                <a:solidFill>
                  <a:schemeClr val="accent1"/>
                </a:solidFill>
              </a:rPr>
              <a:t>6. Marts 2023</a:t>
            </a:r>
          </a:p>
        </p:txBody>
      </p:sp>
    </p:spTree>
    <p:extLst>
      <p:ext uri="{BB962C8B-B14F-4D97-AF65-F5344CB8AC3E}">
        <p14:creationId xmlns:p14="http://schemas.microsoft.com/office/powerpoint/2010/main" val="408561064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9CC9A-2F7D-446A-A36A-C6698F54DB41}"/>
              </a:ext>
            </a:extLst>
          </p:cNvPr>
          <p:cNvSpPr>
            <a:spLocks noGrp="1"/>
          </p:cNvSpPr>
          <p:nvPr>
            <p:ph type="dt" sz="half" idx="10"/>
          </p:nvPr>
        </p:nvSpPr>
        <p:spPr/>
        <p:txBody>
          <a:bodyPr/>
          <a:lstStyle/>
          <a:p>
            <a:endParaRPr lang="da-DK" noProof="0" dirty="0"/>
          </a:p>
        </p:txBody>
      </p:sp>
      <p:sp>
        <p:nvSpPr>
          <p:cNvPr id="20" name="Tekstfelt 19"/>
          <p:cNvSpPr txBox="1"/>
          <p:nvPr/>
        </p:nvSpPr>
        <p:spPr>
          <a:xfrm>
            <a:off x="316473" y="575958"/>
            <a:ext cx="3350752" cy="1292662"/>
          </a:xfrm>
          <a:prstGeom prst="rect">
            <a:avLst/>
          </a:prstGeom>
          <a:noFill/>
        </p:spPr>
        <p:txBody>
          <a:bodyPr wrap="square" lIns="0" tIns="0" rIns="0" bIns="0" rtlCol="0">
            <a:spAutoFit/>
          </a:bodyPr>
          <a:lstStyle/>
          <a:p>
            <a:pPr marL="0" indent="0">
              <a:buNone/>
            </a:pPr>
            <a:r>
              <a:rPr lang="da-DK" sz="2800" dirty="0"/>
              <a:t>Hvor længe overlever </a:t>
            </a:r>
            <a:r>
              <a:rPr lang="da-DK" sz="2800" dirty="0" err="1"/>
              <a:t>corona</a:t>
            </a:r>
            <a:r>
              <a:rPr lang="da-DK" sz="2800" dirty="0"/>
              <a:t>-virus – på overflader?</a:t>
            </a:r>
          </a:p>
        </p:txBody>
      </p:sp>
      <p:sp>
        <p:nvSpPr>
          <p:cNvPr id="21" name="Rektangel 20"/>
          <p:cNvSpPr/>
          <p:nvPr/>
        </p:nvSpPr>
        <p:spPr>
          <a:xfrm>
            <a:off x="9355959" y="6581001"/>
            <a:ext cx="3280368" cy="276999"/>
          </a:xfrm>
          <a:prstGeom prst="rect">
            <a:avLst/>
          </a:prstGeom>
        </p:spPr>
        <p:txBody>
          <a:bodyPr wrap="square">
            <a:spAutoFit/>
          </a:bodyPr>
          <a:lstStyle/>
          <a:p>
            <a:pPr marL="0" indent="0">
              <a:buNone/>
            </a:pPr>
            <a:r>
              <a:rPr lang="en-US" sz="1200" dirty="0">
                <a:solidFill>
                  <a:schemeClr val="tx1"/>
                </a:solidFill>
                <a:latin typeface="Segoe UI" panose="020B0502040204020203" pitchFamily="34" charset="0"/>
              </a:rPr>
              <a:t>Morris, D. H., et al. (2021). </a:t>
            </a:r>
            <a:r>
              <a:rPr lang="en-US" sz="1200" dirty="0" err="1">
                <a:solidFill>
                  <a:schemeClr val="tx1"/>
                </a:solidFill>
                <a:latin typeface="Segoe UI" panose="020B0502040204020203" pitchFamily="34" charset="0"/>
              </a:rPr>
              <a:t>Elife</a:t>
            </a:r>
            <a:r>
              <a:rPr lang="en-US" sz="1200" dirty="0">
                <a:solidFill>
                  <a:schemeClr val="tx1"/>
                </a:solidFill>
                <a:latin typeface="Segoe UI" panose="020B0502040204020203" pitchFamily="34" charset="0"/>
              </a:rPr>
              <a:t> 10</a:t>
            </a:r>
            <a:endParaRPr lang="da-DK" sz="1200" dirty="0">
              <a:solidFill>
                <a:schemeClr val="tx1"/>
              </a:solidFill>
            </a:endParaRPr>
          </a:p>
        </p:txBody>
      </p:sp>
      <p:pic>
        <p:nvPicPr>
          <p:cNvPr id="2" name="Billede 1"/>
          <p:cNvPicPr>
            <a:picLocks noChangeAspect="1"/>
          </p:cNvPicPr>
          <p:nvPr/>
        </p:nvPicPr>
        <p:blipFill>
          <a:blip r:embed="rId3"/>
          <a:stretch>
            <a:fillRect/>
          </a:stretch>
        </p:blipFill>
        <p:spPr>
          <a:xfrm>
            <a:off x="4192275" y="59104"/>
            <a:ext cx="4438650" cy="6534150"/>
          </a:xfrm>
          <a:prstGeom prst="rect">
            <a:avLst/>
          </a:prstGeom>
        </p:spPr>
      </p:pic>
      <p:sp>
        <p:nvSpPr>
          <p:cNvPr id="15" name="Tekstfelt 14"/>
          <p:cNvSpPr txBox="1"/>
          <p:nvPr/>
        </p:nvSpPr>
        <p:spPr>
          <a:xfrm>
            <a:off x="5902429" y="6506755"/>
            <a:ext cx="2068255" cy="307777"/>
          </a:xfrm>
          <a:prstGeom prst="rect">
            <a:avLst/>
          </a:prstGeom>
          <a:noFill/>
        </p:spPr>
        <p:txBody>
          <a:bodyPr wrap="square" lIns="0" tIns="0" rIns="0" bIns="0" rtlCol="0">
            <a:spAutoFit/>
          </a:bodyPr>
          <a:lstStyle/>
          <a:p>
            <a:pPr marL="0" indent="0">
              <a:buNone/>
            </a:pPr>
            <a:r>
              <a:rPr lang="da-DK" sz="2000" dirty="0"/>
              <a:t>Relativ </a:t>
            </a:r>
            <a:r>
              <a:rPr lang="da-DK" sz="2000" dirty="0" err="1"/>
              <a:t>Humidity</a:t>
            </a:r>
            <a:endParaRPr lang="da-DK" sz="2000" dirty="0"/>
          </a:p>
        </p:txBody>
      </p:sp>
      <p:sp>
        <p:nvSpPr>
          <p:cNvPr id="4" name="Rektangel 3"/>
          <p:cNvSpPr/>
          <p:nvPr/>
        </p:nvSpPr>
        <p:spPr>
          <a:xfrm>
            <a:off x="4244866" y="59104"/>
            <a:ext cx="520995" cy="466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6" name="Rektangel 15"/>
          <p:cNvSpPr/>
          <p:nvPr/>
        </p:nvSpPr>
        <p:spPr>
          <a:xfrm>
            <a:off x="8210394" y="6198086"/>
            <a:ext cx="432888" cy="35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grpSp>
        <p:nvGrpSpPr>
          <p:cNvPr id="10" name="Gruppe 9"/>
          <p:cNvGrpSpPr/>
          <p:nvPr/>
        </p:nvGrpSpPr>
        <p:grpSpPr>
          <a:xfrm>
            <a:off x="2573555" y="1587165"/>
            <a:ext cx="2672335" cy="3965005"/>
            <a:chOff x="2573555" y="1587165"/>
            <a:chExt cx="2672335" cy="3965005"/>
          </a:xfrm>
        </p:grpSpPr>
        <p:sp>
          <p:nvSpPr>
            <p:cNvPr id="7" name="Tekstfelt 6"/>
            <p:cNvSpPr txBox="1"/>
            <p:nvPr/>
          </p:nvSpPr>
          <p:spPr>
            <a:xfrm>
              <a:off x="2573555" y="4536507"/>
              <a:ext cx="2672335" cy="1015663"/>
            </a:xfrm>
            <a:prstGeom prst="rect">
              <a:avLst/>
            </a:prstGeom>
            <a:noFill/>
          </p:spPr>
          <p:txBody>
            <a:bodyPr wrap="none" rtlCol="0">
              <a:spAutoFit/>
            </a:bodyPr>
            <a:lstStyle/>
            <a:p>
              <a:r>
                <a:rPr lang="da-DK" sz="6000" dirty="0">
                  <a:solidFill>
                    <a:schemeClr val="accent6">
                      <a:lumMod val="75000"/>
                    </a:schemeClr>
                  </a:solidFill>
                  <a:sym typeface="Wingdings" panose="05000000000000000000" pitchFamily="2" charset="2"/>
                </a:rPr>
                <a:t></a:t>
              </a:r>
              <a:r>
                <a:rPr lang="da-DK" sz="2000" dirty="0">
                  <a:solidFill>
                    <a:schemeClr val="accent6">
                      <a:lumMod val="75000"/>
                    </a:schemeClr>
                  </a:solidFill>
                  <a:sym typeface="Wingdings" panose="05000000000000000000" pitchFamily="2" charset="2"/>
                </a:rPr>
                <a:t>Begrænset smitte</a:t>
              </a:r>
              <a:endParaRPr lang="da-DK" sz="2000" dirty="0">
                <a:solidFill>
                  <a:schemeClr val="accent6">
                    <a:lumMod val="75000"/>
                  </a:schemeClr>
                </a:solidFill>
              </a:endParaRPr>
            </a:p>
          </p:txBody>
        </p:sp>
        <p:sp>
          <p:nvSpPr>
            <p:cNvPr id="12" name="Tekstfelt 11"/>
            <p:cNvSpPr txBox="1"/>
            <p:nvPr/>
          </p:nvSpPr>
          <p:spPr>
            <a:xfrm>
              <a:off x="2954555" y="1587165"/>
              <a:ext cx="2223429" cy="923330"/>
            </a:xfrm>
            <a:prstGeom prst="rect">
              <a:avLst/>
            </a:prstGeom>
            <a:noFill/>
          </p:spPr>
          <p:txBody>
            <a:bodyPr wrap="none" rtlCol="0">
              <a:spAutoFit/>
            </a:bodyPr>
            <a:lstStyle/>
            <a:p>
              <a:r>
                <a:rPr lang="da-DK" sz="5400" dirty="0">
                  <a:solidFill>
                    <a:srgbClr val="FF0000"/>
                  </a:solidFill>
                  <a:sym typeface="Wingdings" panose="05000000000000000000" pitchFamily="2" charset="2"/>
                </a:rPr>
                <a:t></a:t>
              </a:r>
              <a:r>
                <a:rPr lang="da-DK" sz="2000" dirty="0">
                  <a:solidFill>
                    <a:srgbClr val="FF0000"/>
                  </a:solidFill>
                  <a:sym typeface="Wingdings" panose="05000000000000000000" pitchFamily="2" charset="2"/>
                </a:rPr>
                <a:t> Meget smitte</a:t>
              </a:r>
              <a:endParaRPr lang="da-DK" sz="2000" dirty="0">
                <a:solidFill>
                  <a:srgbClr val="FF0000"/>
                </a:solidFill>
              </a:endParaRPr>
            </a:p>
          </p:txBody>
        </p:sp>
      </p:grpSp>
      <p:grpSp>
        <p:nvGrpSpPr>
          <p:cNvPr id="11" name="Gruppe 10"/>
          <p:cNvGrpSpPr/>
          <p:nvPr/>
        </p:nvGrpSpPr>
        <p:grpSpPr>
          <a:xfrm>
            <a:off x="6391179" y="1191982"/>
            <a:ext cx="5800820" cy="4679429"/>
            <a:chOff x="6391179" y="1191982"/>
            <a:chExt cx="5800820" cy="4679429"/>
          </a:xfrm>
        </p:grpSpPr>
        <p:sp>
          <p:nvSpPr>
            <p:cNvPr id="6" name="Tekstfelt 5"/>
            <p:cNvSpPr txBox="1"/>
            <p:nvPr/>
          </p:nvSpPr>
          <p:spPr>
            <a:xfrm>
              <a:off x="8835656" y="1191982"/>
              <a:ext cx="3356343" cy="2842692"/>
            </a:xfrm>
            <a:prstGeom prst="rect">
              <a:avLst/>
            </a:prstGeom>
            <a:solidFill>
              <a:schemeClr val="tx2">
                <a:lumMod val="20000"/>
                <a:lumOff val="80000"/>
              </a:schemeClr>
            </a:solidFill>
          </p:spPr>
          <p:txBody>
            <a:bodyPr wrap="square" lIns="144000" tIns="72000" rIns="144000" bIns="0" rtlCol="0">
              <a:spAutoFit/>
            </a:bodyPr>
            <a:lstStyle/>
            <a:p>
              <a:r>
                <a:rPr lang="en-US" sz="3600" dirty="0">
                  <a:solidFill>
                    <a:schemeClr val="accent1">
                      <a:lumMod val="75000"/>
                    </a:schemeClr>
                  </a:solidFill>
                </a:rPr>
                <a:t>Corona </a:t>
              </a:r>
              <a:r>
                <a:rPr lang="en-US" sz="3600" dirty="0" err="1">
                  <a:solidFill>
                    <a:schemeClr val="accent1">
                      <a:lumMod val="75000"/>
                    </a:schemeClr>
                  </a:solidFill>
                </a:rPr>
                <a:t>kan</a:t>
              </a:r>
              <a:r>
                <a:rPr lang="en-US" sz="3600" dirty="0">
                  <a:solidFill>
                    <a:schemeClr val="accent1">
                      <a:lumMod val="75000"/>
                    </a:schemeClr>
                  </a:solidFill>
                </a:rPr>
                <a:t> li’ </a:t>
              </a:r>
              <a:r>
                <a:rPr lang="en-US" sz="3600" dirty="0" err="1">
                  <a:solidFill>
                    <a:schemeClr val="accent1">
                      <a:lumMod val="75000"/>
                    </a:schemeClr>
                  </a:solidFill>
                </a:rPr>
                <a:t>det</a:t>
              </a:r>
              <a:r>
                <a:rPr lang="en-US" sz="3600" dirty="0">
                  <a:solidFill>
                    <a:schemeClr val="accent1">
                      <a:lumMod val="75000"/>
                    </a:schemeClr>
                  </a:solidFill>
                </a:rPr>
                <a:t> </a:t>
              </a:r>
              <a:r>
                <a:rPr lang="en-US" sz="3600" dirty="0" err="1">
                  <a:solidFill>
                    <a:schemeClr val="accent1">
                      <a:lumMod val="75000"/>
                    </a:schemeClr>
                  </a:solidFill>
                </a:rPr>
                <a:t>koldt</a:t>
              </a:r>
              <a:r>
                <a:rPr lang="en-US" sz="3600" dirty="0">
                  <a:solidFill>
                    <a:schemeClr val="accent1">
                      <a:lumMod val="75000"/>
                    </a:schemeClr>
                  </a:solidFill>
                </a:rPr>
                <a:t>…</a:t>
              </a:r>
            </a:p>
            <a:p>
              <a:endParaRPr lang="en-US" sz="3600" dirty="0">
                <a:solidFill>
                  <a:schemeClr val="accent1">
                    <a:lumMod val="75000"/>
                  </a:schemeClr>
                </a:solidFill>
              </a:endParaRPr>
            </a:p>
            <a:p>
              <a:r>
                <a:rPr lang="en-US" sz="3600" dirty="0" err="1">
                  <a:solidFill>
                    <a:schemeClr val="accent1">
                      <a:lumMod val="75000"/>
                    </a:schemeClr>
                  </a:solidFill>
                </a:rPr>
                <a:t>og</a:t>
              </a:r>
              <a:r>
                <a:rPr lang="en-US" sz="3600" dirty="0">
                  <a:solidFill>
                    <a:schemeClr val="accent1">
                      <a:lumMod val="75000"/>
                    </a:schemeClr>
                  </a:solidFill>
                </a:rPr>
                <a:t> </a:t>
              </a:r>
              <a:r>
                <a:rPr lang="en-US" sz="3600" dirty="0" err="1">
                  <a:solidFill>
                    <a:schemeClr val="accent1">
                      <a:lumMod val="75000"/>
                    </a:schemeClr>
                  </a:solidFill>
                </a:rPr>
                <a:t>tørt</a:t>
              </a:r>
              <a:r>
                <a:rPr lang="en-US" sz="3600" dirty="0">
                  <a:solidFill>
                    <a:schemeClr val="accent1">
                      <a:lumMod val="75000"/>
                    </a:schemeClr>
                  </a:solidFill>
                </a:rPr>
                <a:t> </a:t>
              </a:r>
              <a:r>
                <a:rPr lang="en-US" sz="3600" dirty="0" err="1">
                  <a:solidFill>
                    <a:schemeClr val="accent1">
                      <a:lumMod val="75000"/>
                    </a:schemeClr>
                  </a:solidFill>
                </a:rPr>
                <a:t>eller</a:t>
              </a:r>
              <a:r>
                <a:rPr lang="en-US" sz="3600" dirty="0">
                  <a:solidFill>
                    <a:schemeClr val="accent1">
                      <a:lumMod val="75000"/>
                    </a:schemeClr>
                  </a:solidFill>
                </a:rPr>
                <a:t> </a:t>
              </a:r>
              <a:r>
                <a:rPr lang="en-US" sz="3600" dirty="0" err="1">
                  <a:solidFill>
                    <a:schemeClr val="accent1">
                      <a:lumMod val="75000"/>
                    </a:schemeClr>
                  </a:solidFill>
                </a:rPr>
                <a:t>meget</a:t>
              </a:r>
              <a:r>
                <a:rPr lang="en-US" sz="3600" dirty="0">
                  <a:solidFill>
                    <a:schemeClr val="accent1">
                      <a:lumMod val="75000"/>
                    </a:schemeClr>
                  </a:solidFill>
                </a:rPr>
                <a:t> </a:t>
              </a:r>
              <a:r>
                <a:rPr lang="en-US" sz="3600" dirty="0" err="1">
                  <a:solidFill>
                    <a:schemeClr val="accent1">
                      <a:lumMod val="75000"/>
                    </a:schemeClr>
                  </a:solidFill>
                </a:rPr>
                <a:t>fugtigt</a:t>
              </a:r>
              <a:r>
                <a:rPr lang="en-US" sz="3600" dirty="0">
                  <a:solidFill>
                    <a:schemeClr val="accent1">
                      <a:lumMod val="75000"/>
                    </a:schemeClr>
                  </a:solidFill>
                </a:rPr>
                <a:t>!</a:t>
              </a:r>
            </a:p>
          </p:txBody>
        </p:sp>
        <p:sp>
          <p:nvSpPr>
            <p:cNvPr id="8" name="Ellipse 7"/>
            <p:cNvSpPr/>
            <p:nvPr/>
          </p:nvSpPr>
          <p:spPr>
            <a:xfrm>
              <a:off x="6391179" y="3965609"/>
              <a:ext cx="1039528" cy="190580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 name="Rektangel 8"/>
          <p:cNvSpPr/>
          <p:nvPr/>
        </p:nvSpPr>
        <p:spPr>
          <a:xfrm>
            <a:off x="5284269" y="5601904"/>
            <a:ext cx="914400" cy="47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Tør luft</a:t>
            </a:r>
          </a:p>
        </p:txBody>
      </p:sp>
      <p:sp>
        <p:nvSpPr>
          <p:cNvPr id="17" name="Rektangel 16"/>
          <p:cNvSpPr/>
          <p:nvPr/>
        </p:nvSpPr>
        <p:spPr>
          <a:xfrm>
            <a:off x="7313596" y="5563402"/>
            <a:ext cx="944880" cy="518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Fugtig luft</a:t>
            </a:r>
          </a:p>
        </p:txBody>
      </p:sp>
    </p:spTree>
    <p:extLst>
      <p:ext uri="{BB962C8B-B14F-4D97-AF65-F5344CB8AC3E}">
        <p14:creationId xmlns:p14="http://schemas.microsoft.com/office/powerpoint/2010/main" val="30936117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173224" y="104529"/>
            <a:ext cx="2795637" cy="410562"/>
          </a:xfrm>
          <a:prstGeom prst="rect">
            <a:avLst/>
          </a:prstGeom>
          <a:noFill/>
        </p:spPr>
        <p:txBody>
          <a:bodyPr wrap="none" lIns="0" tIns="0" rIns="0" bIns="0" rtlCol="0">
            <a:spAutoFit/>
          </a:bodyPr>
          <a:lstStyle/>
          <a:p>
            <a:r>
              <a:rPr lang="da-DK" sz="2800" dirty="0" err="1"/>
              <a:t>Corona</a:t>
            </a:r>
            <a:r>
              <a:rPr lang="da-DK" sz="2800" dirty="0"/>
              <a:t>-smitte</a:t>
            </a:r>
          </a:p>
        </p:txBody>
      </p:sp>
      <p:pic>
        <p:nvPicPr>
          <p:cNvPr id="4" name="Billede 3" descr="Skærmklip"/>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255" y="299601"/>
            <a:ext cx="11031489" cy="6258798"/>
          </a:xfrm>
          <a:prstGeom prst="rect">
            <a:avLst/>
          </a:prstGeom>
        </p:spPr>
      </p:pic>
      <p:sp>
        <p:nvSpPr>
          <p:cNvPr id="6" name="Rektangel 5"/>
          <p:cNvSpPr/>
          <p:nvPr/>
        </p:nvSpPr>
        <p:spPr>
          <a:xfrm>
            <a:off x="7351919" y="6184831"/>
            <a:ext cx="4729744" cy="348429"/>
          </a:xfrm>
          <a:prstGeom prst="rect">
            <a:avLst/>
          </a:prstGeom>
        </p:spPr>
        <p:txBody>
          <a:bodyPr wrap="square">
            <a:spAutoFit/>
          </a:bodyPr>
          <a:lstStyle/>
          <a:p>
            <a:pPr marL="0" indent="0">
              <a:buNone/>
            </a:pPr>
            <a:r>
              <a:rPr lang="en-US" dirty="0">
                <a:solidFill>
                  <a:schemeClr val="tx1"/>
                </a:solidFill>
                <a:latin typeface="Segoe UI" panose="020B0502040204020203" pitchFamily="34" charset="0"/>
              </a:rPr>
              <a:t>Choi et al. (2021). Environmental Chemistry Letters</a:t>
            </a:r>
            <a:endParaRPr lang="da-DK" dirty="0">
              <a:solidFill>
                <a:schemeClr val="tx1"/>
              </a:solidFill>
            </a:endParaRPr>
          </a:p>
        </p:txBody>
      </p:sp>
      <p:sp>
        <p:nvSpPr>
          <p:cNvPr id="5" name="Rektangel 4"/>
          <p:cNvSpPr/>
          <p:nvPr/>
        </p:nvSpPr>
        <p:spPr>
          <a:xfrm>
            <a:off x="1391523" y="3305908"/>
            <a:ext cx="10613228" cy="2934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 name="Rektangel 7"/>
          <p:cNvSpPr/>
          <p:nvPr/>
        </p:nvSpPr>
        <p:spPr>
          <a:xfrm>
            <a:off x="7275007" y="1181100"/>
            <a:ext cx="3993068"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Rektangel 8"/>
          <p:cNvSpPr/>
          <p:nvPr/>
        </p:nvSpPr>
        <p:spPr>
          <a:xfrm>
            <a:off x="2552699" y="3142518"/>
            <a:ext cx="2311609" cy="109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ekstfelt 1">
            <a:extLst>
              <a:ext uri="{FF2B5EF4-FFF2-40B4-BE49-F238E27FC236}">
                <a16:creationId xmlns:a16="http://schemas.microsoft.com/office/drawing/2014/main" id="{07DB2B41-4D03-08AD-DE52-A1D7AD336D00}"/>
              </a:ext>
            </a:extLst>
          </p:cNvPr>
          <p:cNvSpPr txBox="1"/>
          <p:nvPr/>
        </p:nvSpPr>
        <p:spPr>
          <a:xfrm>
            <a:off x="846033" y="4238714"/>
            <a:ext cx="10505505" cy="646331"/>
          </a:xfrm>
          <a:prstGeom prst="rect">
            <a:avLst/>
          </a:prstGeom>
          <a:noFill/>
        </p:spPr>
        <p:txBody>
          <a:bodyPr wrap="none" rtlCol="0">
            <a:spAutoFit/>
          </a:bodyPr>
          <a:lstStyle/>
          <a:p>
            <a:r>
              <a:rPr lang="da-DK" sz="3600" dirty="0">
                <a:solidFill>
                  <a:srgbClr val="FF0000"/>
                </a:solidFill>
              </a:rPr>
              <a:t>Hvad med de andre luftvejs-virus? Hvordan smitter de?</a:t>
            </a:r>
          </a:p>
        </p:txBody>
      </p:sp>
    </p:spTree>
    <p:extLst>
      <p:ext uri="{BB962C8B-B14F-4D97-AF65-F5344CB8AC3E}">
        <p14:creationId xmlns:p14="http://schemas.microsoft.com/office/powerpoint/2010/main" val="277181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0930367-8C1A-E325-5277-B6BDD9A4E42D}"/>
              </a:ext>
            </a:extLst>
          </p:cNvPr>
          <p:cNvSpPr>
            <a:spLocks noGrp="1"/>
          </p:cNvSpPr>
          <p:nvPr>
            <p:ph type="sldNum" sz="quarter" idx="17"/>
          </p:nvPr>
        </p:nvSpPr>
        <p:spPr/>
        <p:txBody>
          <a:bodyPr/>
          <a:lstStyle/>
          <a:p>
            <a:fld id="{24C8C45C-947F-4981-8B3F-4F32E973C901}" type="slidenum">
              <a:rPr lang="da-DK" smtClean="0"/>
              <a:pPr/>
              <a:t>2</a:t>
            </a:fld>
            <a:endParaRPr lang="da-DK" dirty="0"/>
          </a:p>
        </p:txBody>
      </p:sp>
      <p:sp>
        <p:nvSpPr>
          <p:cNvPr id="5" name="Tekstfelt 4"/>
          <p:cNvSpPr txBox="1"/>
          <p:nvPr/>
        </p:nvSpPr>
        <p:spPr>
          <a:xfrm>
            <a:off x="1473315" y="2525830"/>
            <a:ext cx="7598257" cy="2431435"/>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da-DK" sz="2800" dirty="0">
                <a:solidFill>
                  <a:schemeClr val="accent1">
                    <a:lumMod val="75000"/>
                  </a:schemeClr>
                </a:solidFill>
              </a:rPr>
              <a:t>Vi opholder os indendørs 80-90% af vores levetid</a:t>
            </a:r>
          </a:p>
          <a:p>
            <a:pPr marL="285750" indent="-285750">
              <a:spcAft>
                <a:spcPts val="2400"/>
              </a:spcAft>
              <a:buFont typeface="Arial" panose="020B0604020202020204" pitchFamily="34" charset="0"/>
              <a:buChar char="•"/>
            </a:pPr>
            <a:r>
              <a:rPr lang="da-DK" sz="2800" dirty="0">
                <a:solidFill>
                  <a:schemeClr val="accent1">
                    <a:lumMod val="75000"/>
                  </a:schemeClr>
                </a:solidFill>
              </a:rPr>
              <a:t>Vi indånder 10-20.000 liter luft per døgn</a:t>
            </a:r>
          </a:p>
          <a:p>
            <a:pPr marL="285750" indent="-285750">
              <a:spcAft>
                <a:spcPts val="2400"/>
              </a:spcAft>
              <a:buFont typeface="Arial" panose="020B0604020202020204" pitchFamily="34" charset="0"/>
              <a:buChar char="•"/>
            </a:pPr>
            <a:r>
              <a:rPr lang="da-DK" sz="2800" dirty="0">
                <a:solidFill>
                  <a:schemeClr val="accent1">
                    <a:lumMod val="75000"/>
                  </a:schemeClr>
                </a:solidFill>
              </a:rPr>
              <a:t>Luftvejsvirus er den største årsag til sygdom og de smitter primært via luften</a:t>
            </a:r>
          </a:p>
        </p:txBody>
      </p:sp>
      <p:sp>
        <p:nvSpPr>
          <p:cNvPr id="10" name="Tekstfelt 9">
            <a:extLst>
              <a:ext uri="{FF2B5EF4-FFF2-40B4-BE49-F238E27FC236}">
                <a16:creationId xmlns:a16="http://schemas.microsoft.com/office/drawing/2014/main" id="{CC46DB56-A1C0-3B15-80AD-0C877C2299C6}"/>
              </a:ext>
            </a:extLst>
          </p:cNvPr>
          <p:cNvSpPr txBox="1"/>
          <p:nvPr/>
        </p:nvSpPr>
        <p:spPr>
          <a:xfrm>
            <a:off x="335001" y="1485743"/>
            <a:ext cx="3466398" cy="584775"/>
          </a:xfrm>
          <a:prstGeom prst="rect">
            <a:avLst/>
          </a:prstGeom>
          <a:noFill/>
        </p:spPr>
        <p:txBody>
          <a:bodyPr wrap="none" rtlCol="0">
            <a:spAutoFit/>
          </a:bodyPr>
          <a:lstStyle/>
          <a:p>
            <a:pPr>
              <a:spcAft>
                <a:spcPts val="1200"/>
              </a:spcAft>
            </a:pPr>
            <a:r>
              <a:rPr lang="da-DK" sz="3200" i="1" dirty="0"/>
              <a:t>Luften vi indånder…</a:t>
            </a:r>
          </a:p>
        </p:txBody>
      </p:sp>
      <p:pic>
        <p:nvPicPr>
          <p:cNvPr id="11" name="Billede 10">
            <a:extLst>
              <a:ext uri="{FF2B5EF4-FFF2-40B4-BE49-F238E27FC236}">
                <a16:creationId xmlns:a16="http://schemas.microsoft.com/office/drawing/2014/main" id="{4D2D6C6C-6435-C632-EC15-BBF3F74982E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9377" y="-165755"/>
            <a:ext cx="3148173" cy="3148173"/>
          </a:xfrm>
          <a:prstGeom prst="rect">
            <a:avLst/>
          </a:prstGeom>
        </p:spPr>
      </p:pic>
    </p:spTree>
    <p:extLst>
      <p:ext uri="{BB962C8B-B14F-4D97-AF65-F5344CB8AC3E}">
        <p14:creationId xmlns:p14="http://schemas.microsoft.com/office/powerpoint/2010/main" val="106978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79620" y="115502"/>
            <a:ext cx="9144000" cy="1941045"/>
          </a:xfrm>
        </p:spPr>
        <p:txBody>
          <a:bodyPr/>
          <a:lstStyle/>
          <a:p>
            <a:r>
              <a:rPr lang="da-DK" dirty="0"/>
              <a:t>Luftvejsinfektioner - Indeklima</a:t>
            </a:r>
          </a:p>
        </p:txBody>
      </p:sp>
      <p:pic>
        <p:nvPicPr>
          <p:cNvPr id="9" name="Billede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95" t="17980" r="15517" b="18719"/>
          <a:stretch/>
        </p:blipFill>
        <p:spPr>
          <a:xfrm>
            <a:off x="9702800" y="67734"/>
            <a:ext cx="2319866" cy="2175933"/>
          </a:xfrm>
          <a:prstGeom prst="rect">
            <a:avLst/>
          </a:prstGeom>
        </p:spPr>
      </p:pic>
      <p:pic>
        <p:nvPicPr>
          <p:cNvPr id="3" name="Billede 2" descr="Skærmkli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9040">
            <a:off x="6805109" y="2351314"/>
            <a:ext cx="4838456" cy="3890865"/>
          </a:xfrm>
          <a:prstGeom prst="rect">
            <a:avLst/>
          </a:prstGeom>
          <a:ln>
            <a:noFill/>
          </a:ln>
          <a:effectLst>
            <a:outerShdw blurRad="292100" dist="139700" dir="2700000" algn="tl" rotWithShape="0">
              <a:srgbClr val="333333">
                <a:alpha val="65000"/>
              </a:srgbClr>
            </a:outerShdw>
          </a:effectLst>
        </p:spPr>
      </p:pic>
      <p:pic>
        <p:nvPicPr>
          <p:cNvPr id="4" name="Billede 3" descr="Skærmkli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5733">
            <a:off x="572907" y="2540285"/>
            <a:ext cx="5166340" cy="4288660"/>
          </a:xfrm>
          <a:prstGeom prst="rect">
            <a:avLst/>
          </a:prstGeom>
        </p:spPr>
      </p:pic>
    </p:spTree>
    <p:extLst>
      <p:ext uri="{BB962C8B-B14F-4D97-AF65-F5344CB8AC3E}">
        <p14:creationId xmlns:p14="http://schemas.microsoft.com/office/powerpoint/2010/main" val="131144637"/>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75843949-FB0F-0C43-1D2A-724A348C18CE}"/>
              </a:ext>
            </a:extLst>
          </p:cNvPr>
          <p:cNvSpPr>
            <a:spLocks noGrp="1"/>
          </p:cNvSpPr>
          <p:nvPr>
            <p:ph type="sldNum" sz="quarter" idx="20"/>
          </p:nvPr>
        </p:nvSpPr>
        <p:spPr/>
        <p:txBody>
          <a:bodyPr/>
          <a:lstStyle/>
          <a:p>
            <a:fld id="{24C8C45C-947F-4981-8B3F-4F32E973C901}" type="slidenum">
              <a:rPr lang="da-DK" smtClean="0"/>
              <a:pPr/>
              <a:t>21</a:t>
            </a:fld>
            <a:endParaRPr lang="da-DK" dirty="0"/>
          </a:p>
        </p:txBody>
      </p:sp>
      <p:sp>
        <p:nvSpPr>
          <p:cNvPr id="6" name="Tekstfelt 5"/>
          <p:cNvSpPr txBox="1"/>
          <p:nvPr/>
        </p:nvSpPr>
        <p:spPr>
          <a:xfrm>
            <a:off x="494740" y="4430497"/>
            <a:ext cx="7757687" cy="984885"/>
          </a:xfrm>
          <a:prstGeom prst="rect">
            <a:avLst/>
          </a:prstGeom>
          <a:noFill/>
        </p:spPr>
        <p:txBody>
          <a:bodyPr wrap="square" lIns="0" tIns="0" rIns="0" bIns="0" rtlCol="0">
            <a:spAutoFit/>
          </a:bodyPr>
          <a:lstStyle>
            <a:defPPr>
              <a:defRPr lang="da-DK"/>
            </a:defPPr>
            <a:lvl1pPr marL="457200" indent="-457200">
              <a:buBlip>
                <a:blip r:embed="rId3"/>
              </a:buBlip>
              <a:defRPr sz="3200" spc="-10">
                <a:solidFill>
                  <a:schemeClr val="accent1"/>
                </a:solidFill>
              </a:defRPr>
            </a:lvl1pPr>
          </a:lstStyle>
          <a:p>
            <a:r>
              <a:rPr lang="da-DK" dirty="0"/>
              <a:t>Poker-forsøg viste, at den </a:t>
            </a:r>
            <a:r>
              <a:rPr lang="da-DK" u="sng" dirty="0"/>
              <a:t>ikke</a:t>
            </a:r>
            <a:r>
              <a:rPr lang="da-DK" dirty="0"/>
              <a:t> smitter via jetoner, overflader og kort</a:t>
            </a:r>
          </a:p>
        </p:txBody>
      </p:sp>
      <p:sp>
        <p:nvSpPr>
          <p:cNvPr id="7" name="Tekstfelt 6"/>
          <p:cNvSpPr txBox="1"/>
          <p:nvPr/>
        </p:nvSpPr>
        <p:spPr>
          <a:xfrm>
            <a:off x="507235" y="676352"/>
            <a:ext cx="5767755" cy="653143"/>
          </a:xfrm>
          <a:prstGeom prst="rect">
            <a:avLst/>
          </a:prstGeom>
          <a:solidFill>
            <a:schemeClr val="tx1">
              <a:lumMod val="10000"/>
              <a:lumOff val="90000"/>
            </a:schemeClr>
          </a:solidFill>
          <a:effectLst>
            <a:outerShdw blurRad="50800" dist="38100" dir="2700000" algn="tl" rotWithShape="0">
              <a:prstClr val="black">
                <a:alpha val="40000"/>
              </a:prstClr>
            </a:outerShdw>
          </a:effectLst>
        </p:spPr>
        <p:txBody>
          <a:bodyPr wrap="none" lIns="115714" tIns="115714" rIns="115714" bIns="115714" rtlCol="0">
            <a:noAutofit/>
          </a:bodyPr>
          <a:lstStyle/>
          <a:p>
            <a:pPr algn="l"/>
            <a:r>
              <a:rPr lang="da-DK" sz="3429" spc="-7" dirty="0"/>
              <a:t>Forkølelsesvirus (</a:t>
            </a:r>
            <a:r>
              <a:rPr lang="da-DK" sz="3429" i="1" spc="-7" dirty="0" err="1"/>
              <a:t>rhinovirus</a:t>
            </a:r>
            <a:r>
              <a:rPr lang="da-DK" sz="3429" spc="-7" dirty="0"/>
              <a:t>)</a:t>
            </a:r>
          </a:p>
        </p:txBody>
      </p:sp>
      <p:grpSp>
        <p:nvGrpSpPr>
          <p:cNvPr id="14" name="Gruppe 13"/>
          <p:cNvGrpSpPr/>
          <p:nvPr/>
        </p:nvGrpSpPr>
        <p:grpSpPr>
          <a:xfrm>
            <a:off x="565782" y="1891475"/>
            <a:ext cx="10915724" cy="492443"/>
            <a:chOff x="565782" y="1891475"/>
            <a:chExt cx="10915724" cy="492443"/>
          </a:xfrm>
        </p:grpSpPr>
        <p:sp>
          <p:nvSpPr>
            <p:cNvPr id="2" name="Tekstfelt 1"/>
            <p:cNvSpPr txBox="1"/>
            <p:nvPr/>
          </p:nvSpPr>
          <p:spPr>
            <a:xfrm>
              <a:off x="565782" y="1891475"/>
              <a:ext cx="10915724" cy="492443"/>
            </a:xfrm>
            <a:prstGeom prst="rect">
              <a:avLst/>
            </a:prstGeom>
            <a:noFill/>
          </p:spPr>
          <p:txBody>
            <a:bodyPr wrap="square" lIns="0" tIns="0" rIns="0" bIns="0" rtlCol="0">
              <a:spAutoFit/>
            </a:bodyPr>
            <a:lstStyle/>
            <a:p>
              <a:pPr marL="457200" indent="-457200" algn="l">
                <a:buBlip>
                  <a:blip r:embed="rId3"/>
                </a:buBlip>
              </a:pPr>
              <a:r>
                <a:rPr lang="da-DK" sz="3200" spc="-10" dirty="0">
                  <a:solidFill>
                    <a:schemeClr val="accent1"/>
                  </a:solidFill>
                </a:rPr>
                <a:t>F</a:t>
              </a:r>
              <a:r>
                <a:rPr lang="da-DK" sz="3200" spc="-10" baseline="0" dirty="0">
                  <a:solidFill>
                    <a:schemeClr val="accent1"/>
                  </a:solidFill>
                </a:rPr>
                <a:t>risk, vådt snot – gnedet ind i øjet!        smitter </a:t>
              </a:r>
              <a:r>
                <a:rPr lang="da-DK" sz="3200" spc="-10" baseline="0" dirty="0" err="1">
                  <a:solidFill>
                    <a:schemeClr val="accent1"/>
                  </a:solidFill>
                </a:rPr>
                <a:t>ca</a:t>
              </a:r>
              <a:r>
                <a:rPr lang="da-DK" sz="3200" spc="-10" baseline="0" dirty="0">
                  <a:solidFill>
                    <a:schemeClr val="accent1"/>
                  </a:solidFill>
                </a:rPr>
                <a:t> hver 3.</a:t>
              </a:r>
            </a:p>
          </p:txBody>
        </p:sp>
        <p:cxnSp>
          <p:nvCxnSpPr>
            <p:cNvPr id="9" name="Lige pilforbindelse 8"/>
            <p:cNvCxnSpPr/>
            <p:nvPr/>
          </p:nvCxnSpPr>
          <p:spPr>
            <a:xfrm flipV="1">
              <a:off x="6795697" y="2161309"/>
              <a:ext cx="442839" cy="19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12" name="Billede 11" descr="Skærmkli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0668" y="3136573"/>
            <a:ext cx="3268379" cy="3573015"/>
          </a:xfrm>
          <a:prstGeom prst="rect">
            <a:avLst/>
          </a:prstGeom>
        </p:spPr>
      </p:pic>
      <p:sp>
        <p:nvSpPr>
          <p:cNvPr id="13" name="Tekstfelt 12"/>
          <p:cNvSpPr txBox="1"/>
          <p:nvPr/>
        </p:nvSpPr>
        <p:spPr>
          <a:xfrm>
            <a:off x="2639766" y="5572458"/>
            <a:ext cx="5149781" cy="732064"/>
          </a:xfrm>
          <a:prstGeom prst="rect">
            <a:avLst/>
          </a:prstGeom>
          <a:noFill/>
        </p:spPr>
        <p:txBody>
          <a:bodyPr wrap="none" lIns="115714" tIns="115714" rIns="115714" bIns="115714" rtlCol="0">
            <a:noAutofit/>
          </a:bodyPr>
          <a:lstStyle/>
          <a:p>
            <a:pPr algn="l"/>
            <a:r>
              <a:rPr lang="da-DK" sz="5143" spc="-7" dirty="0">
                <a:solidFill>
                  <a:schemeClr val="accent1"/>
                </a:solidFill>
              </a:rPr>
              <a:t>≈ 90% via luften</a:t>
            </a:r>
          </a:p>
        </p:txBody>
      </p:sp>
      <p:sp>
        <p:nvSpPr>
          <p:cNvPr id="4" name="Tekstfelt 3">
            <a:extLst>
              <a:ext uri="{FF2B5EF4-FFF2-40B4-BE49-F238E27FC236}">
                <a16:creationId xmlns:a16="http://schemas.microsoft.com/office/drawing/2014/main" id="{D5A9C554-A96B-1642-0544-211B41A34368}"/>
              </a:ext>
            </a:extLst>
          </p:cNvPr>
          <p:cNvSpPr txBox="1"/>
          <p:nvPr/>
        </p:nvSpPr>
        <p:spPr>
          <a:xfrm>
            <a:off x="478700" y="3030823"/>
            <a:ext cx="7757687" cy="984885"/>
          </a:xfrm>
          <a:prstGeom prst="rect">
            <a:avLst/>
          </a:prstGeom>
          <a:noFill/>
        </p:spPr>
        <p:txBody>
          <a:bodyPr wrap="square" lIns="0" tIns="0" rIns="0" bIns="0" rtlCol="0">
            <a:spAutoFit/>
          </a:bodyPr>
          <a:lstStyle>
            <a:defPPr>
              <a:defRPr lang="da-DK"/>
            </a:defPPr>
            <a:lvl1pPr marL="457200" indent="-457200">
              <a:buBlip>
                <a:blip r:embed="rId3"/>
              </a:buBlip>
              <a:defRPr sz="3200" spc="-10">
                <a:solidFill>
                  <a:schemeClr val="accent1"/>
                </a:solidFill>
              </a:defRPr>
            </a:lvl1pPr>
          </a:lstStyle>
          <a:p>
            <a:r>
              <a:rPr lang="da-DK" dirty="0"/>
              <a:t>Ved grundige kys (2 x 45 sekunder) smittes kun én ud af 16</a:t>
            </a:r>
          </a:p>
        </p:txBody>
      </p:sp>
    </p:spTree>
    <p:extLst>
      <p:ext uri="{BB962C8B-B14F-4D97-AF65-F5344CB8AC3E}">
        <p14:creationId xmlns:p14="http://schemas.microsoft.com/office/powerpoint/2010/main" val="31159578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00" y="1351535"/>
            <a:ext cx="11645205" cy="5394170"/>
          </a:xfrm>
          <a:prstGeom prst="rect">
            <a:avLst/>
          </a:prstGeom>
        </p:spPr>
      </p:pic>
      <p:sp>
        <p:nvSpPr>
          <p:cNvPr id="10" name="Tekstfelt 9"/>
          <p:cNvSpPr txBox="1"/>
          <p:nvPr/>
        </p:nvSpPr>
        <p:spPr>
          <a:xfrm>
            <a:off x="2541726" y="8467"/>
            <a:ext cx="7108549" cy="1323439"/>
          </a:xfrm>
          <a:prstGeom prst="rect">
            <a:avLst/>
          </a:prstGeom>
          <a:noFill/>
        </p:spPr>
        <p:txBody>
          <a:bodyPr wrap="none" rtlCol="0">
            <a:spAutoFit/>
          </a:bodyPr>
          <a:lstStyle>
            <a:defPPr>
              <a:defRPr lang="da-DK"/>
            </a:defPPr>
            <a:lvl1pPr>
              <a:defRPr sz="4000"/>
            </a:lvl1pPr>
          </a:lstStyle>
          <a:p>
            <a:pPr algn="ctr"/>
            <a:r>
              <a:rPr lang="da-DK" dirty="0"/>
              <a:t>Smitte via små dråber (aerosoler)</a:t>
            </a:r>
          </a:p>
          <a:p>
            <a:pPr algn="ctr"/>
            <a:r>
              <a:rPr lang="da-DK" dirty="0"/>
              <a:t> </a:t>
            </a:r>
            <a:r>
              <a:rPr lang="da-DK" sz="2400" i="1" dirty="0"/>
              <a:t>Influenza, RS-virus, corona, </a:t>
            </a:r>
            <a:r>
              <a:rPr lang="da-DK" sz="2400" i="1" dirty="0" err="1"/>
              <a:t>rhinovirus</a:t>
            </a:r>
            <a:r>
              <a:rPr lang="da-DK" sz="2400" i="1" dirty="0"/>
              <a:t> etc.</a:t>
            </a:r>
          </a:p>
        </p:txBody>
      </p:sp>
    </p:spTree>
    <p:extLst>
      <p:ext uri="{BB962C8B-B14F-4D97-AF65-F5344CB8AC3E}">
        <p14:creationId xmlns:p14="http://schemas.microsoft.com/office/powerpoint/2010/main" val="536724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b="8311"/>
          <a:stretch/>
        </p:blipFill>
        <p:spPr>
          <a:xfrm>
            <a:off x="2743200" y="1950904"/>
            <a:ext cx="6267795" cy="3976195"/>
          </a:xfrm>
          <a:prstGeom prst="rect">
            <a:avLst/>
          </a:prstGeom>
        </p:spPr>
      </p:pic>
      <p:sp>
        <p:nvSpPr>
          <p:cNvPr id="5" name="Tekstfelt 4"/>
          <p:cNvSpPr txBox="1"/>
          <p:nvPr/>
        </p:nvSpPr>
        <p:spPr>
          <a:xfrm>
            <a:off x="1992961" y="388223"/>
            <a:ext cx="7904408" cy="1107996"/>
          </a:xfrm>
          <a:prstGeom prst="rect">
            <a:avLst/>
          </a:prstGeom>
          <a:noFill/>
        </p:spPr>
        <p:txBody>
          <a:bodyPr wrap="none" rtlCol="0">
            <a:spAutoFit/>
          </a:bodyPr>
          <a:lstStyle/>
          <a:p>
            <a:r>
              <a:rPr lang="da-DK" sz="6600" dirty="0"/>
              <a:t>Forebyggelse af smitte</a:t>
            </a:r>
          </a:p>
        </p:txBody>
      </p:sp>
    </p:spTree>
    <p:extLst>
      <p:ext uri="{BB962C8B-B14F-4D97-AF65-F5344CB8AC3E}">
        <p14:creationId xmlns:p14="http://schemas.microsoft.com/office/powerpoint/2010/main" val="167331395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descr="4a4dad1e-9c33-4ae8-ae87-e61e128b4fd4@SIT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57" y="1322981"/>
            <a:ext cx="2232724" cy="233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felt 7"/>
          <p:cNvSpPr txBox="1"/>
          <p:nvPr/>
        </p:nvSpPr>
        <p:spPr>
          <a:xfrm>
            <a:off x="3308706" y="105070"/>
            <a:ext cx="4859472" cy="707886"/>
          </a:xfrm>
          <a:prstGeom prst="rect">
            <a:avLst/>
          </a:prstGeom>
          <a:noFill/>
        </p:spPr>
        <p:txBody>
          <a:bodyPr wrap="none" rtlCol="0">
            <a:spAutoFit/>
          </a:bodyPr>
          <a:lstStyle/>
          <a:p>
            <a:r>
              <a:rPr lang="da-DK" sz="4000" dirty="0"/>
              <a:t>Forebyggelse af smitte</a:t>
            </a:r>
          </a:p>
        </p:txBody>
      </p:sp>
      <p:pic>
        <p:nvPicPr>
          <p:cNvPr id="1026" name="Picture 2" descr="https://arts3science.wordpress.com/wp-content/uploads/2019/12/breatheinout_oxygencarbondioxide.jpg?w=460&amp;h=4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1795" y="1345247"/>
            <a:ext cx="4381500" cy="4276726"/>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1554480" y="6000750"/>
            <a:ext cx="9022983" cy="553998"/>
          </a:xfrm>
          <a:prstGeom prst="rect">
            <a:avLst/>
          </a:prstGeom>
          <a:noFill/>
        </p:spPr>
        <p:txBody>
          <a:bodyPr wrap="none" lIns="0" tIns="0" rIns="0" bIns="0" rtlCol="0">
            <a:spAutoFit/>
          </a:bodyPr>
          <a:lstStyle/>
          <a:p>
            <a:pPr algn="l"/>
            <a:r>
              <a:rPr lang="da-DK" sz="3600" spc="-10" baseline="0" dirty="0">
                <a:solidFill>
                  <a:schemeClr val="accent1"/>
                </a:solidFill>
              </a:rPr>
              <a:t>CO</a:t>
            </a:r>
            <a:r>
              <a:rPr lang="da-DK" sz="3600" spc="-10" baseline="-25000" dirty="0">
                <a:solidFill>
                  <a:schemeClr val="accent1"/>
                </a:solidFill>
              </a:rPr>
              <a:t>2</a:t>
            </a:r>
            <a:r>
              <a:rPr lang="da-DK" sz="3600" spc="-10" baseline="0" dirty="0">
                <a:solidFill>
                  <a:schemeClr val="accent1"/>
                </a:solidFill>
              </a:rPr>
              <a:t> som mål for smitterisiko og god </a:t>
            </a:r>
            <a:r>
              <a:rPr lang="da-DK" sz="3600" spc="-10" baseline="0" dirty="0" err="1">
                <a:solidFill>
                  <a:schemeClr val="accent1"/>
                </a:solidFill>
              </a:rPr>
              <a:t>indeluft</a:t>
            </a:r>
            <a:endParaRPr lang="da-DK" sz="3600" spc="-10" baseline="0" dirty="0">
              <a:solidFill>
                <a:schemeClr val="accent1"/>
              </a:solidFill>
            </a:endParaRPr>
          </a:p>
        </p:txBody>
      </p:sp>
      <p:grpSp>
        <p:nvGrpSpPr>
          <p:cNvPr id="4" name="Gruppe 3"/>
          <p:cNvGrpSpPr/>
          <p:nvPr/>
        </p:nvGrpSpPr>
        <p:grpSpPr>
          <a:xfrm>
            <a:off x="1006366" y="3541986"/>
            <a:ext cx="5121165" cy="1408385"/>
            <a:chOff x="1006366" y="3541986"/>
            <a:chExt cx="5121165" cy="1408385"/>
          </a:xfrm>
        </p:grpSpPr>
        <p:pic>
          <p:nvPicPr>
            <p:cNvPr id="2" name="Billed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4283" y="3954518"/>
              <a:ext cx="633248" cy="633248"/>
            </a:xfrm>
            <a:prstGeom prst="rect">
              <a:avLst/>
            </a:prstGeom>
          </p:spPr>
        </p:pic>
        <p:pic>
          <p:nvPicPr>
            <p:cNvPr id="7" name="Billed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6145" y="3846785"/>
              <a:ext cx="325821" cy="325821"/>
            </a:xfrm>
            <a:prstGeom prst="rect">
              <a:avLst/>
            </a:prstGeom>
          </p:spPr>
        </p:pic>
        <p:pic>
          <p:nvPicPr>
            <p:cNvPr id="9" name="Billed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17124" y="3804745"/>
              <a:ext cx="383628" cy="383628"/>
            </a:xfrm>
            <a:prstGeom prst="rect">
              <a:avLst/>
            </a:prstGeom>
          </p:spPr>
        </p:pic>
        <p:pic>
          <p:nvPicPr>
            <p:cNvPr id="10" name="Billede 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6972" y="4403834"/>
              <a:ext cx="525518" cy="525518"/>
            </a:xfrm>
            <a:prstGeom prst="rect">
              <a:avLst/>
            </a:prstGeom>
          </p:spPr>
        </p:pic>
        <p:pic>
          <p:nvPicPr>
            <p:cNvPr id="11" name="Billede 10"/>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2337" y="3541986"/>
              <a:ext cx="488731" cy="488731"/>
            </a:xfrm>
            <a:prstGeom prst="rect">
              <a:avLst/>
            </a:prstGeom>
          </p:spPr>
        </p:pic>
        <p:pic>
          <p:nvPicPr>
            <p:cNvPr id="12" name="Billed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366" y="4577253"/>
              <a:ext cx="325821" cy="325821"/>
            </a:xfrm>
            <a:prstGeom prst="rect">
              <a:avLst/>
            </a:prstGeom>
          </p:spPr>
        </p:pic>
        <p:pic>
          <p:nvPicPr>
            <p:cNvPr id="13" name="Billede 1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7249" y="4088523"/>
              <a:ext cx="325821" cy="325821"/>
            </a:xfrm>
            <a:prstGeom prst="rect">
              <a:avLst/>
            </a:prstGeom>
          </p:spPr>
        </p:pic>
        <p:pic>
          <p:nvPicPr>
            <p:cNvPr id="14" name="Billede 1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7414" y="4230412"/>
              <a:ext cx="325821" cy="325821"/>
            </a:xfrm>
            <a:prstGeom prst="rect">
              <a:avLst/>
            </a:prstGeom>
          </p:spPr>
        </p:pic>
        <p:pic>
          <p:nvPicPr>
            <p:cNvPr id="15" name="Billed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86352" y="4204137"/>
              <a:ext cx="325821" cy="325821"/>
            </a:xfrm>
            <a:prstGeom prst="rect">
              <a:avLst/>
            </a:prstGeom>
          </p:spPr>
        </p:pic>
        <p:pic>
          <p:nvPicPr>
            <p:cNvPr id="16" name="Billede 1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9566" y="4619295"/>
              <a:ext cx="325821" cy="325821"/>
            </a:xfrm>
            <a:prstGeom prst="rect">
              <a:avLst/>
            </a:prstGeom>
          </p:spPr>
        </p:pic>
        <p:pic>
          <p:nvPicPr>
            <p:cNvPr id="17" name="Billede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4091" y="4624550"/>
              <a:ext cx="325821" cy="325821"/>
            </a:xfrm>
            <a:prstGeom prst="rect">
              <a:avLst/>
            </a:prstGeom>
          </p:spPr>
        </p:pic>
      </p:grpSp>
    </p:spTree>
    <p:extLst>
      <p:ext uri="{BB962C8B-B14F-4D97-AF65-F5344CB8AC3E}">
        <p14:creationId xmlns:p14="http://schemas.microsoft.com/office/powerpoint/2010/main" val="21296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kstfelt 39"/>
          <p:cNvSpPr txBox="1"/>
          <p:nvPr/>
        </p:nvSpPr>
        <p:spPr>
          <a:xfrm>
            <a:off x="9217819" y="3728463"/>
            <a:ext cx="1492273" cy="444717"/>
          </a:xfrm>
          <a:prstGeom prst="rect">
            <a:avLst/>
          </a:prstGeom>
          <a:noFill/>
        </p:spPr>
        <p:txBody>
          <a:bodyPr wrap="none" rtlCol="0">
            <a:spAutoFit/>
          </a:bodyPr>
          <a:lstStyle/>
          <a:p>
            <a:r>
              <a:rPr lang="da-DK" sz="3600" dirty="0"/>
              <a:t>CO</a:t>
            </a:r>
            <a:r>
              <a:rPr lang="da-DK" sz="3600" baseline="-25000" dirty="0"/>
              <a:t>2</a:t>
            </a:r>
            <a:r>
              <a:rPr lang="da-DK" sz="3600" dirty="0"/>
              <a:t> logger</a:t>
            </a:r>
          </a:p>
        </p:txBody>
      </p:sp>
      <p:pic>
        <p:nvPicPr>
          <p:cNvPr id="2" name="Billede 1"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057" y="1376313"/>
            <a:ext cx="10013598" cy="5343163"/>
          </a:xfrm>
          <a:prstGeom prst="rect">
            <a:avLst/>
          </a:prstGeom>
        </p:spPr>
      </p:pic>
      <p:pic>
        <p:nvPicPr>
          <p:cNvPr id="42" name="Picture 2" descr="4a4dad1e-9c33-4ae8-ae87-e61e128b4fd4@SIT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3587" y="3860441"/>
            <a:ext cx="2232724" cy="233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felt 7"/>
          <p:cNvSpPr txBox="1"/>
          <p:nvPr/>
        </p:nvSpPr>
        <p:spPr>
          <a:xfrm>
            <a:off x="1864370" y="1161"/>
            <a:ext cx="8550226" cy="707886"/>
          </a:xfrm>
          <a:prstGeom prst="rect">
            <a:avLst/>
          </a:prstGeom>
          <a:noFill/>
        </p:spPr>
        <p:txBody>
          <a:bodyPr wrap="none" rtlCol="0">
            <a:spAutoFit/>
          </a:bodyPr>
          <a:lstStyle/>
          <a:p>
            <a:r>
              <a:rPr lang="da-DK" sz="4000" dirty="0"/>
              <a:t>Forebyggelse af smitte i daginstitutioner</a:t>
            </a:r>
          </a:p>
        </p:txBody>
      </p:sp>
    </p:spTree>
    <p:extLst>
      <p:ext uri="{BB962C8B-B14F-4D97-AF65-F5344CB8AC3E}">
        <p14:creationId xmlns:p14="http://schemas.microsoft.com/office/powerpoint/2010/main" val="1928513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259" y="1278048"/>
            <a:ext cx="9135486" cy="5482971"/>
          </a:xfrm>
          <a:prstGeom prst="rect">
            <a:avLst/>
          </a:prstGeom>
        </p:spPr>
      </p:pic>
      <p:pic>
        <p:nvPicPr>
          <p:cNvPr id="42" name="Picture 2" descr="4a4dad1e-9c33-4ae8-ae87-e61e128b4fd4@SIT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0931" y="1495932"/>
            <a:ext cx="2232724" cy="233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6"/>
          <p:cNvSpPr txBox="1"/>
          <p:nvPr/>
        </p:nvSpPr>
        <p:spPr>
          <a:xfrm>
            <a:off x="1864370" y="1161"/>
            <a:ext cx="8550226" cy="707886"/>
          </a:xfrm>
          <a:prstGeom prst="rect">
            <a:avLst/>
          </a:prstGeom>
          <a:noFill/>
        </p:spPr>
        <p:txBody>
          <a:bodyPr wrap="none" rtlCol="0">
            <a:spAutoFit/>
          </a:bodyPr>
          <a:lstStyle/>
          <a:p>
            <a:r>
              <a:rPr lang="da-DK" sz="4000" dirty="0"/>
              <a:t>Forebyggelse af smitte i daginstitutioner</a:t>
            </a:r>
          </a:p>
        </p:txBody>
      </p:sp>
      <p:grpSp>
        <p:nvGrpSpPr>
          <p:cNvPr id="11" name="Gruppe 10"/>
          <p:cNvGrpSpPr/>
          <p:nvPr/>
        </p:nvGrpSpPr>
        <p:grpSpPr>
          <a:xfrm>
            <a:off x="2044931" y="4495761"/>
            <a:ext cx="10147069" cy="923330"/>
            <a:chOff x="2044931" y="4495761"/>
            <a:chExt cx="10147069" cy="923330"/>
          </a:xfrm>
        </p:grpSpPr>
        <p:cxnSp>
          <p:nvCxnSpPr>
            <p:cNvPr id="9" name="Lige forbindelse 8"/>
            <p:cNvCxnSpPr/>
            <p:nvPr/>
          </p:nvCxnSpPr>
          <p:spPr>
            <a:xfrm>
              <a:off x="2044931" y="5012575"/>
              <a:ext cx="8661862" cy="0"/>
            </a:xfrm>
            <a:prstGeom prst="line">
              <a:avLst/>
            </a:prstGeom>
            <a:ln w="28575">
              <a:solidFill>
                <a:schemeClr val="accent2">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10" name="Tekstfelt 9"/>
            <p:cNvSpPr txBox="1"/>
            <p:nvPr/>
          </p:nvSpPr>
          <p:spPr>
            <a:xfrm>
              <a:off x="10242549" y="4495761"/>
              <a:ext cx="1949451" cy="923330"/>
            </a:xfrm>
            <a:prstGeom prst="rect">
              <a:avLst/>
            </a:prstGeom>
            <a:solidFill>
              <a:schemeClr val="bg1"/>
            </a:solidFill>
          </p:spPr>
          <p:txBody>
            <a:bodyPr wrap="square" rtlCol="0">
              <a:spAutoFit/>
            </a:bodyPr>
            <a:lstStyle/>
            <a:p>
              <a:r>
                <a:rPr lang="da-DK" dirty="0">
                  <a:solidFill>
                    <a:schemeClr val="accent2">
                      <a:lumMod val="75000"/>
                    </a:schemeClr>
                  </a:solidFill>
                </a:rPr>
                <a:t>Arbejdstilsynets indeklima anbefaling</a:t>
              </a:r>
            </a:p>
          </p:txBody>
        </p:sp>
      </p:grpSp>
    </p:spTree>
    <p:extLst>
      <p:ext uri="{BB962C8B-B14F-4D97-AF65-F5344CB8AC3E}">
        <p14:creationId xmlns:p14="http://schemas.microsoft.com/office/powerpoint/2010/main" val="396229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417070"/>
            <a:ext cx="11355770" cy="6243482"/>
          </a:xfrm>
          <a:prstGeom prst="rect">
            <a:avLst/>
          </a:prstGeom>
        </p:spPr>
      </p:pic>
      <p:sp>
        <p:nvSpPr>
          <p:cNvPr id="2" name="Rektangel 1"/>
          <p:cNvSpPr/>
          <p:nvPr/>
        </p:nvSpPr>
        <p:spPr>
          <a:xfrm>
            <a:off x="9564329" y="4645744"/>
            <a:ext cx="597310" cy="4571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
        <p:nvSpPr>
          <p:cNvPr id="4" name="Rektangel 3"/>
          <p:cNvSpPr/>
          <p:nvPr/>
        </p:nvSpPr>
        <p:spPr>
          <a:xfrm>
            <a:off x="255639" y="1179871"/>
            <a:ext cx="3224980" cy="538807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
        <p:nvSpPr>
          <p:cNvPr id="6" name="Rektangel 5"/>
          <p:cNvSpPr/>
          <p:nvPr/>
        </p:nvSpPr>
        <p:spPr>
          <a:xfrm>
            <a:off x="8647471" y="1194620"/>
            <a:ext cx="3224980" cy="538807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
        <p:nvSpPr>
          <p:cNvPr id="7" name="Rektangel 6"/>
          <p:cNvSpPr/>
          <p:nvPr/>
        </p:nvSpPr>
        <p:spPr>
          <a:xfrm>
            <a:off x="3383281" y="5364480"/>
            <a:ext cx="4947920" cy="113792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Tree>
    <p:extLst>
      <p:ext uri="{BB962C8B-B14F-4D97-AF65-F5344CB8AC3E}">
        <p14:creationId xmlns:p14="http://schemas.microsoft.com/office/powerpoint/2010/main" val="2227552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417070"/>
            <a:ext cx="11355770" cy="6243482"/>
          </a:xfrm>
          <a:prstGeom prst="rect">
            <a:avLst/>
          </a:prstGeom>
        </p:spPr>
      </p:pic>
      <p:sp>
        <p:nvSpPr>
          <p:cNvPr id="2" name="Rektangel 1"/>
          <p:cNvSpPr/>
          <p:nvPr/>
        </p:nvSpPr>
        <p:spPr>
          <a:xfrm>
            <a:off x="9564329" y="4645744"/>
            <a:ext cx="597310" cy="4571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
        <p:nvSpPr>
          <p:cNvPr id="6" name="Rektangel 5"/>
          <p:cNvSpPr/>
          <p:nvPr/>
        </p:nvSpPr>
        <p:spPr>
          <a:xfrm>
            <a:off x="8647471" y="1194620"/>
            <a:ext cx="3224980" cy="538807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
        <p:nvSpPr>
          <p:cNvPr id="7" name="Rektangel 6"/>
          <p:cNvSpPr/>
          <p:nvPr/>
        </p:nvSpPr>
        <p:spPr>
          <a:xfrm>
            <a:off x="3383281" y="5364480"/>
            <a:ext cx="4947920" cy="113792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Tree>
    <p:extLst>
      <p:ext uri="{BB962C8B-B14F-4D97-AF65-F5344CB8AC3E}">
        <p14:creationId xmlns:p14="http://schemas.microsoft.com/office/powerpoint/2010/main" val="685396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417070"/>
            <a:ext cx="11355770" cy="6243482"/>
          </a:xfrm>
          <a:prstGeom prst="rect">
            <a:avLst/>
          </a:prstGeom>
        </p:spPr>
      </p:pic>
      <p:sp>
        <p:nvSpPr>
          <p:cNvPr id="2" name="Rektangel 1"/>
          <p:cNvSpPr/>
          <p:nvPr/>
        </p:nvSpPr>
        <p:spPr>
          <a:xfrm>
            <a:off x="9564329" y="4645744"/>
            <a:ext cx="597310" cy="4571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
        <p:nvSpPr>
          <p:cNvPr id="7" name="Rektangel 6"/>
          <p:cNvSpPr/>
          <p:nvPr/>
        </p:nvSpPr>
        <p:spPr>
          <a:xfrm>
            <a:off x="3383281" y="5364480"/>
            <a:ext cx="4947920" cy="113792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Tree>
    <p:extLst>
      <p:ext uri="{BB962C8B-B14F-4D97-AF65-F5344CB8AC3E}">
        <p14:creationId xmlns:p14="http://schemas.microsoft.com/office/powerpoint/2010/main" val="242028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ffice Room Icon Vector Style Flat Stock Vector (Royalty Free) 477518287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6518"/>
          <a:stretch/>
        </p:blipFill>
        <p:spPr bwMode="auto">
          <a:xfrm>
            <a:off x="4857750" y="2253385"/>
            <a:ext cx="2476500" cy="2493182"/>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p:cNvSpPr txBox="1"/>
          <p:nvPr/>
        </p:nvSpPr>
        <p:spPr>
          <a:xfrm>
            <a:off x="4843962" y="191909"/>
            <a:ext cx="2026517"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effectLst>
            <a:outerShdw blurRad="50800" dist="38100" dir="5400000" algn="t" rotWithShape="0">
              <a:prstClr val="black">
                <a:alpha val="40000"/>
              </a:prstClr>
            </a:outerShdw>
          </a:effectLst>
        </p:spPr>
        <p:txBody>
          <a:bodyPr wrap="none" rtlCol="0">
            <a:spAutoFit/>
          </a:bodyPr>
          <a:lstStyle/>
          <a:p>
            <a:r>
              <a:rPr lang="da-DK" sz="3600" dirty="0"/>
              <a:t>Indeklima</a:t>
            </a:r>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978" y="631097"/>
            <a:ext cx="4361169" cy="3169116"/>
          </a:xfrm>
          <a:prstGeom prst="rect">
            <a:avLst/>
          </a:prstGeom>
        </p:spPr>
      </p:pic>
      <p:pic>
        <p:nvPicPr>
          <p:cNvPr id="3" name="Picture 2" descr="30 Interesting Photographs of Old Offices in the 1920s ~ vintage every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133" y="496126"/>
            <a:ext cx="4030531" cy="3111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ntage Classroom Photo Reprint Black Americana Teacher Schoolhous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455" y="4019668"/>
            <a:ext cx="3926619" cy="25405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ntage Children's Birthday Circa 1920s 8x10 Reprint Of Old Photo | Old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7336" y="4057060"/>
            <a:ext cx="3196014" cy="255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31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417070"/>
            <a:ext cx="11355770" cy="6243482"/>
          </a:xfrm>
          <a:prstGeom prst="rect">
            <a:avLst/>
          </a:prstGeom>
        </p:spPr>
      </p:pic>
      <p:sp>
        <p:nvSpPr>
          <p:cNvPr id="2" name="Rektangel 1"/>
          <p:cNvSpPr/>
          <p:nvPr/>
        </p:nvSpPr>
        <p:spPr>
          <a:xfrm>
            <a:off x="9564329" y="4645744"/>
            <a:ext cx="597310" cy="4571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
        <p:nvSpPr>
          <p:cNvPr id="5" name="Højrepil 4"/>
          <p:cNvSpPr/>
          <p:nvPr/>
        </p:nvSpPr>
        <p:spPr>
          <a:xfrm rot="20353430">
            <a:off x="2205871" y="5750351"/>
            <a:ext cx="2111605" cy="829559"/>
          </a:xfrm>
          <a:prstGeom prst="rightArrow">
            <a:avLst/>
          </a:prstGeom>
          <a:solidFill>
            <a:schemeClr val="accent2">
              <a:lumMod val="60000"/>
              <a:lumOff val="40000"/>
            </a:schemeClr>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oAutofit/>
          </a:bodyPr>
          <a:lstStyle/>
          <a:p>
            <a:pPr algn="l"/>
            <a:endParaRPr lang="da-DK" sz="1600" spc="-10" baseline="0" dirty="0" err="1">
              <a:solidFill>
                <a:schemeClr val="accent1"/>
              </a:solidFill>
            </a:endParaRPr>
          </a:p>
        </p:txBody>
      </p:sp>
    </p:spTree>
    <p:extLst>
      <p:ext uri="{BB962C8B-B14F-4D97-AF65-F5344CB8AC3E}">
        <p14:creationId xmlns:p14="http://schemas.microsoft.com/office/powerpoint/2010/main" val="330096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24C8C45C-947F-4981-8B3F-4F32E973C901}" type="slidenum">
              <a:rPr lang="da-DK" smtClean="0"/>
              <a:pPr/>
              <a:t>31</a:t>
            </a:fld>
            <a:endParaRPr lang="da-DK" dirty="0"/>
          </a:p>
        </p:txBody>
      </p:sp>
      <p:pic>
        <p:nvPicPr>
          <p:cNvPr id="4" name="Billede 3" descr="undefined">
            <a:extLst>
              <a:ext uri="{FF2B5EF4-FFF2-40B4-BE49-F238E27FC236}">
                <a16:creationId xmlns:a16="http://schemas.microsoft.com/office/drawing/2014/main" id="{9445A928-F38F-8BE3-9622-3A7B0D5C6C3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36835" y="399880"/>
            <a:ext cx="3742547" cy="5604465"/>
          </a:xfrm>
          <a:prstGeom prst="rect">
            <a:avLst/>
          </a:prstGeom>
          <a:noFill/>
          <a:ln>
            <a:noFill/>
          </a:ln>
        </p:spPr>
      </p:pic>
      <p:pic>
        <p:nvPicPr>
          <p:cNvPr id="6" name="Billede 5" descr="Notes on Nursing First Edition - Florence Nightingale - Bauman Rare Books">
            <a:extLst>
              <a:ext uri="{FF2B5EF4-FFF2-40B4-BE49-F238E27FC236}">
                <a16:creationId xmlns:a16="http://schemas.microsoft.com/office/drawing/2014/main" id="{FD1293A0-C28D-79E8-1762-CE8EA942E09D}"/>
              </a:ext>
            </a:extLst>
          </p:cNvPr>
          <p:cNvPicPr/>
          <p:nvPr/>
        </p:nvPicPr>
        <p:blipFill rotWithShape="1">
          <a:blip r:embed="rId4" cstate="print">
            <a:clrChange>
              <a:clrFrom>
                <a:srgbClr val="C2BBBF"/>
              </a:clrFrom>
              <a:clrTo>
                <a:srgbClr val="C2BBBF">
                  <a:alpha val="0"/>
                </a:srgbClr>
              </a:clrTo>
            </a:clrChange>
            <a:extLst>
              <a:ext uri="{28A0092B-C50C-407E-A947-70E740481C1C}">
                <a14:useLocalDpi xmlns:a14="http://schemas.microsoft.com/office/drawing/2010/main" val="0"/>
              </a:ext>
            </a:extLst>
          </a:blip>
          <a:srcRect l="21520" t="9406" r="22805" b="8035"/>
          <a:stretch/>
        </p:blipFill>
        <p:spPr bwMode="auto">
          <a:xfrm rot="20372937">
            <a:off x="8068886" y="3816715"/>
            <a:ext cx="964707" cy="1920057"/>
          </a:xfrm>
          <a:prstGeom prst="rect">
            <a:avLst/>
          </a:prstGeom>
          <a:ln>
            <a:noFill/>
          </a:ln>
          <a:effectLst>
            <a:outerShdw blurRad="190500" algn="tl" rotWithShape="0">
              <a:srgbClr val="000000">
                <a:alpha val="70000"/>
              </a:srgbClr>
            </a:outerShdw>
          </a:effectLst>
        </p:spPr>
      </p:pic>
      <p:sp>
        <p:nvSpPr>
          <p:cNvPr id="7" name="Tekstfelt 6">
            <a:extLst>
              <a:ext uri="{FF2B5EF4-FFF2-40B4-BE49-F238E27FC236}">
                <a16:creationId xmlns:a16="http://schemas.microsoft.com/office/drawing/2014/main" id="{F329308D-BC52-706B-3A21-63E39D6FF446}"/>
              </a:ext>
            </a:extLst>
          </p:cNvPr>
          <p:cNvSpPr txBox="1"/>
          <p:nvPr/>
        </p:nvSpPr>
        <p:spPr>
          <a:xfrm>
            <a:off x="7762874" y="432089"/>
            <a:ext cx="2000251" cy="584775"/>
          </a:xfrm>
          <a:prstGeom prst="rect">
            <a:avLst/>
          </a:prstGeom>
          <a:noFill/>
        </p:spPr>
        <p:txBody>
          <a:bodyPr wrap="square" rtlCol="0">
            <a:spAutoFit/>
          </a:bodyPr>
          <a:lstStyle/>
          <a:p>
            <a:r>
              <a:rPr lang="en-US" sz="1600" b="1" dirty="0">
                <a:solidFill>
                  <a:schemeClr val="accent2">
                    <a:lumMod val="50000"/>
                  </a:schemeClr>
                </a:solidFill>
              </a:rPr>
              <a:t>Florence Nightingale</a:t>
            </a:r>
          </a:p>
          <a:p>
            <a:r>
              <a:rPr lang="en-US" sz="1600" dirty="0">
                <a:solidFill>
                  <a:schemeClr val="accent2">
                    <a:lumMod val="50000"/>
                  </a:schemeClr>
                </a:solidFill>
              </a:rPr>
              <a:t>12. May 1820</a:t>
            </a:r>
            <a:endParaRPr lang="da-DK" sz="1600" dirty="0">
              <a:solidFill>
                <a:schemeClr val="accent2">
                  <a:lumMod val="50000"/>
                </a:schemeClr>
              </a:solidFill>
            </a:endParaRPr>
          </a:p>
        </p:txBody>
      </p:sp>
      <p:sp>
        <p:nvSpPr>
          <p:cNvPr id="8" name="Tekstfelt 7">
            <a:extLst>
              <a:ext uri="{FF2B5EF4-FFF2-40B4-BE49-F238E27FC236}">
                <a16:creationId xmlns:a16="http://schemas.microsoft.com/office/drawing/2014/main" id="{02074E17-76A4-637B-06CF-133CBC3FA653}"/>
              </a:ext>
            </a:extLst>
          </p:cNvPr>
          <p:cNvSpPr txBox="1"/>
          <p:nvPr/>
        </p:nvSpPr>
        <p:spPr>
          <a:xfrm>
            <a:off x="9048749" y="3384839"/>
            <a:ext cx="2000251" cy="830997"/>
          </a:xfrm>
          <a:prstGeom prst="rect">
            <a:avLst/>
          </a:prstGeom>
          <a:noFill/>
        </p:spPr>
        <p:txBody>
          <a:bodyPr wrap="square" rtlCol="0">
            <a:spAutoFit/>
          </a:bodyPr>
          <a:lstStyle/>
          <a:p>
            <a:r>
              <a:rPr lang="en-US" sz="1600" b="1" i="1" dirty="0">
                <a:solidFill>
                  <a:schemeClr val="bg1"/>
                </a:solidFill>
              </a:rPr>
              <a:t>“…keep the air within as pure as the air without.”</a:t>
            </a:r>
            <a:endParaRPr lang="da-DK" sz="1600" i="1" dirty="0">
              <a:solidFill>
                <a:schemeClr val="bg1"/>
              </a:solidFill>
            </a:endParaRPr>
          </a:p>
        </p:txBody>
      </p:sp>
      <p:sp>
        <p:nvSpPr>
          <p:cNvPr id="10" name="Tekstfelt 9">
            <a:extLst>
              <a:ext uri="{FF2B5EF4-FFF2-40B4-BE49-F238E27FC236}">
                <a16:creationId xmlns:a16="http://schemas.microsoft.com/office/drawing/2014/main" id="{AB9B7880-873F-B0A0-62C2-DCFB326FEB93}"/>
              </a:ext>
            </a:extLst>
          </p:cNvPr>
          <p:cNvSpPr txBox="1"/>
          <p:nvPr/>
        </p:nvSpPr>
        <p:spPr>
          <a:xfrm>
            <a:off x="1384588" y="1211270"/>
            <a:ext cx="4870739" cy="4524315"/>
          </a:xfrm>
          <a:prstGeom prst="rect">
            <a:avLst/>
          </a:prstGeom>
          <a:noFill/>
        </p:spPr>
        <p:txBody>
          <a:bodyPr wrap="square">
            <a:spAutoFit/>
          </a:bodyPr>
          <a:lstStyle/>
          <a:p>
            <a:r>
              <a:rPr lang="da-DK" sz="3200" i="1" dirty="0"/>
              <a:t>”Frisk luft er essentiel for patientens helbred og restitution…  </a:t>
            </a:r>
          </a:p>
          <a:p>
            <a:endParaRPr lang="da-DK" sz="3200" i="1" dirty="0"/>
          </a:p>
          <a:p>
            <a:r>
              <a:rPr lang="da-DK" sz="3200" i="1" dirty="0"/>
              <a:t>…luft der har været indåndet mange gange, eller som er stillestående – kan være skadelig og føre til sygdom.”</a:t>
            </a:r>
          </a:p>
        </p:txBody>
      </p:sp>
    </p:spTree>
    <p:extLst>
      <p:ext uri="{BB962C8B-B14F-4D97-AF65-F5344CB8AC3E}">
        <p14:creationId xmlns:p14="http://schemas.microsoft.com/office/powerpoint/2010/main" val="2775779715"/>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24C8C45C-947F-4981-8B3F-4F32E973C901}" type="slidenum">
              <a:rPr lang="da-DK" smtClean="0"/>
              <a:pPr/>
              <a:t>32</a:t>
            </a:fld>
            <a:endParaRPr lang="da-DK" dirty="0"/>
          </a:p>
        </p:txBody>
      </p:sp>
      <p:sp>
        <p:nvSpPr>
          <p:cNvPr id="4" name="Tekstfelt 3"/>
          <p:cNvSpPr txBox="1"/>
          <p:nvPr/>
        </p:nvSpPr>
        <p:spPr>
          <a:xfrm>
            <a:off x="361042" y="421351"/>
            <a:ext cx="4132347" cy="1816557"/>
          </a:xfrm>
          <a:prstGeom prst="rect">
            <a:avLst/>
          </a:prstGeom>
          <a:noFill/>
        </p:spPr>
        <p:txBody>
          <a:bodyPr wrap="square" lIns="115714" tIns="115714" rIns="115714" bIns="115714" rtlCol="0">
            <a:spAutoFit/>
          </a:bodyPr>
          <a:lstStyle/>
          <a:p>
            <a:pPr algn="l"/>
            <a:r>
              <a:rPr lang="da-DK" sz="5143" spc="-7" dirty="0">
                <a:solidFill>
                  <a:schemeClr val="accent1"/>
                </a:solidFill>
              </a:rPr>
              <a:t>Tusinde tak for jeres tid </a:t>
            </a:r>
            <a:r>
              <a:rPr lang="da-DK" sz="5143" spc="-7" dirty="0">
                <a:solidFill>
                  <a:schemeClr val="accent1"/>
                </a:solidFill>
                <a:sym typeface="Wingdings" panose="05000000000000000000" pitchFamily="2" charset="2"/>
              </a:rPr>
              <a:t></a:t>
            </a:r>
            <a:endParaRPr lang="da-DK" sz="5143" spc="-7" dirty="0">
              <a:solidFill>
                <a:schemeClr val="accent1"/>
              </a:solidFill>
            </a:endParaRPr>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8003" y="203749"/>
            <a:ext cx="4201668" cy="5578978"/>
          </a:xfrm>
          <a:prstGeom prst="rect">
            <a:avLst/>
          </a:prstGeom>
          <a:ln>
            <a:noFill/>
          </a:ln>
          <a:effectLst>
            <a:outerShdw blurRad="292100" dist="139700" dir="2700000" algn="tl" rotWithShape="0">
              <a:srgbClr val="333333">
                <a:alpha val="65000"/>
              </a:srgbClr>
            </a:outerShdw>
          </a:effectLst>
        </p:spPr>
      </p:pic>
      <p:sp>
        <p:nvSpPr>
          <p:cNvPr id="5" name="Tekstfelt 4"/>
          <p:cNvSpPr txBox="1"/>
          <p:nvPr/>
        </p:nvSpPr>
        <p:spPr>
          <a:xfrm>
            <a:off x="64655" y="2564691"/>
            <a:ext cx="3466462" cy="369332"/>
          </a:xfrm>
          <a:prstGeom prst="rect">
            <a:avLst/>
          </a:prstGeom>
          <a:noFill/>
        </p:spPr>
        <p:txBody>
          <a:bodyPr wrap="none" rtlCol="0">
            <a:spAutoFit/>
          </a:bodyPr>
          <a:lstStyle/>
          <a:p>
            <a:r>
              <a:rPr lang="da-DK" dirty="0"/>
              <a:t>Litteratur for særligt interesserede:</a:t>
            </a:r>
          </a:p>
        </p:txBody>
      </p:sp>
      <p:sp>
        <p:nvSpPr>
          <p:cNvPr id="6" name="Tekstfelt 5"/>
          <p:cNvSpPr txBox="1"/>
          <p:nvPr/>
        </p:nvSpPr>
        <p:spPr>
          <a:xfrm>
            <a:off x="208230" y="3031402"/>
            <a:ext cx="7523429" cy="3447098"/>
          </a:xfrm>
          <a:prstGeom prst="rect">
            <a:avLst/>
          </a:prstGeom>
          <a:noFill/>
        </p:spPr>
        <p:txBody>
          <a:bodyPr wrap="square" rtlCol="0">
            <a:spAutoFit/>
          </a:bodyPr>
          <a:lstStyle/>
          <a:p>
            <a:r>
              <a:rPr lang="da-DK" sz="1400" b="1" dirty="0"/>
              <a:t>Luftvejsinfektioner i daginstitutioner – hvordan smitter de og hvilke forebyggelsestiltag er der dokumentation for virker:</a:t>
            </a:r>
          </a:p>
          <a:p>
            <a:pPr marL="285750" indent="-285750">
              <a:buFont typeface="Arial" panose="020B0604020202020204" pitchFamily="34" charset="0"/>
              <a:buChar char="•"/>
            </a:pPr>
            <a:r>
              <a:rPr lang="da-DK" sz="1400" dirty="0"/>
              <a:t>Videnskabelig artikel: </a:t>
            </a:r>
            <a:r>
              <a:rPr lang="da-DK" sz="1200" dirty="0">
                <a:hlinkClick r:id="rId4"/>
              </a:rPr>
              <a:t>www.frontiersin.org/journals/public-health/articles/10.3389/fpubh.2024.1332078/full</a:t>
            </a:r>
            <a:endParaRPr lang="da-DK" sz="1200" dirty="0"/>
          </a:p>
          <a:p>
            <a:pPr marL="285750" indent="-285750">
              <a:buFont typeface="Arial" panose="020B0604020202020204" pitchFamily="34" charset="0"/>
              <a:buChar char="•"/>
            </a:pPr>
            <a:r>
              <a:rPr lang="da-DK" sz="1400" dirty="0"/>
              <a:t>Kort dansk version (fra side 33): </a:t>
            </a:r>
            <a:r>
              <a:rPr lang="da-DK" sz="1200" dirty="0">
                <a:hlinkClick r:id="rId5"/>
              </a:rPr>
              <a:t>www.sst.dk/-/media/Udgivelser/2024/Miljoe-og-sundhed/Miljoe-og-sundhed-1-2024.ashx</a:t>
            </a:r>
            <a:endParaRPr lang="da-DK" sz="1200" dirty="0"/>
          </a:p>
          <a:p>
            <a:pPr marL="285750" indent="-285750">
              <a:buFont typeface="Arial" panose="020B0604020202020204" pitchFamily="34" charset="0"/>
              <a:buChar char="•"/>
            </a:pPr>
            <a:endParaRPr lang="da-DK" sz="1200" dirty="0"/>
          </a:p>
          <a:p>
            <a:r>
              <a:rPr lang="da-DK" sz="1400" b="1" dirty="0"/>
              <a:t>Burde luftvejsinfektioner ikke betragtes som en del af det forebyggende arbejdsmiljøarbejde?</a:t>
            </a:r>
          </a:p>
          <a:p>
            <a:pPr marL="285750" indent="-285750">
              <a:buFont typeface="Arial" panose="020B0604020202020204" pitchFamily="34" charset="0"/>
              <a:buChar char="•"/>
            </a:pPr>
            <a:r>
              <a:rPr lang="da-DK" sz="1400" dirty="0"/>
              <a:t>Videnskabelig leder (</a:t>
            </a:r>
            <a:r>
              <a:rPr lang="da-DK" sz="1200" dirty="0" err="1"/>
              <a:t>editorial</a:t>
            </a:r>
            <a:r>
              <a:rPr lang="da-DK" sz="1200" dirty="0"/>
              <a:t>: </a:t>
            </a:r>
            <a:r>
              <a:rPr lang="en-US" sz="1200" b="0" i="1" dirty="0">
                <a:solidFill>
                  <a:srgbClr val="1F1F1F"/>
                </a:solidFill>
                <a:effectLst/>
              </a:rPr>
              <a:t>Common respiratory infections in the workplace: An often-neglected occupational health priority</a:t>
            </a:r>
            <a:r>
              <a:rPr lang="da-DK" sz="1400" dirty="0"/>
              <a:t>): </a:t>
            </a:r>
            <a:r>
              <a:rPr lang="da-DK" sz="1400" dirty="0">
                <a:hlinkClick r:id="rId6"/>
              </a:rPr>
              <a:t>www.sciencedirect.com/science/article/pii/S2950362026000111?via%3Dihub</a:t>
            </a:r>
            <a:endParaRPr lang="da-DK" sz="1400" dirty="0"/>
          </a:p>
          <a:p>
            <a:pPr marL="285750" indent="-285750">
              <a:buFont typeface="Arial" panose="020B0604020202020204" pitchFamily="34" charset="0"/>
              <a:buChar char="•"/>
            </a:pPr>
            <a:endParaRPr lang="da-DK" sz="1400" dirty="0"/>
          </a:p>
          <a:p>
            <a:r>
              <a:rPr lang="da-DK" sz="1400" b="1" dirty="0"/>
              <a:t>Om hvorfor det tog så lang tid at acceptere, at </a:t>
            </a:r>
            <a:r>
              <a:rPr lang="da-DK" sz="1400" b="1" dirty="0" err="1"/>
              <a:t>corona</a:t>
            </a:r>
            <a:r>
              <a:rPr lang="da-DK" sz="1400" b="1" dirty="0"/>
              <a:t> smitter via luften:</a:t>
            </a:r>
          </a:p>
          <a:p>
            <a:pPr marL="285750" indent="-285750">
              <a:buFont typeface="Arial" panose="020B0604020202020204" pitchFamily="34" charset="0"/>
              <a:buChar char="•"/>
            </a:pPr>
            <a:r>
              <a:rPr lang="da-DK" sz="1400" dirty="0"/>
              <a:t>Videnskabelig artikel (</a:t>
            </a:r>
            <a:r>
              <a:rPr lang="en-US" sz="1200" i="1" dirty="0"/>
              <a:t>Coronavirus Disease 2019 and Airborne Transmission: Science Rejected, Lives Lost. Can Society Do Better?)</a:t>
            </a:r>
            <a:r>
              <a:rPr lang="da-DK" sz="1400" dirty="0"/>
              <a:t>: </a:t>
            </a:r>
            <a:r>
              <a:rPr lang="da-DK" sz="1200" dirty="0">
                <a:hlinkClick r:id="rId7" action="ppaction://hlinkfile"/>
              </a:rPr>
              <a:t>pmc.ncbi.nlm.nih.gov/</a:t>
            </a:r>
            <a:r>
              <a:rPr lang="da-DK" sz="1200" dirty="0" err="1">
                <a:hlinkClick r:id="rId7" action="ppaction://hlinkfile"/>
              </a:rPr>
              <a:t>articles</a:t>
            </a:r>
            <a:r>
              <a:rPr lang="da-DK" sz="1200" dirty="0">
                <a:hlinkClick r:id="rId7" action="ppaction://hlinkfile"/>
              </a:rPr>
              <a:t>/PMC10209435/pdf/ciad068.pdf</a:t>
            </a:r>
            <a:endParaRPr lang="da-DK" sz="1200" dirty="0"/>
          </a:p>
          <a:p>
            <a:pPr marL="285750" indent="-285750">
              <a:buFont typeface="Arial" panose="020B0604020202020204" pitchFamily="34" charset="0"/>
              <a:buChar char="•"/>
            </a:pPr>
            <a:r>
              <a:rPr lang="da-DK" sz="1400" dirty="0"/>
              <a:t>Videnskabelig artikel </a:t>
            </a:r>
            <a:r>
              <a:rPr lang="da-DK" sz="1200" i="1" dirty="0"/>
              <a:t>(</a:t>
            </a:r>
            <a:r>
              <a:rPr lang="en-US" sz="1200" i="1" dirty="0"/>
              <a:t>What were the historical reasons for the resistance to recognizing airborne transmission during the COVID-19 pandemic?): </a:t>
            </a:r>
            <a:r>
              <a:rPr lang="da-DK" sz="1200" dirty="0">
                <a:hlinkClick r:id="rId8" action="ppaction://hlinkfile"/>
              </a:rPr>
              <a:t>pmc.ncbi.nlm.nih.gov/</a:t>
            </a:r>
            <a:r>
              <a:rPr lang="da-DK" sz="1200" dirty="0" err="1">
                <a:hlinkClick r:id="rId8" action="ppaction://hlinkfile"/>
              </a:rPr>
              <a:t>articles</a:t>
            </a:r>
            <a:r>
              <a:rPr lang="da-DK" sz="1200" dirty="0">
                <a:hlinkClick r:id="rId8" action="ppaction://hlinkfile"/>
              </a:rPr>
              <a:t>/PMC9538841/pdf/INA-32-0.pdf</a:t>
            </a:r>
            <a:endParaRPr lang="da-DK" sz="1200" dirty="0"/>
          </a:p>
        </p:txBody>
      </p:sp>
    </p:spTree>
    <p:extLst>
      <p:ext uri="{BB962C8B-B14F-4D97-AF65-F5344CB8AC3E}">
        <p14:creationId xmlns:p14="http://schemas.microsoft.com/office/powerpoint/2010/main" val="2871708423"/>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CC1D9681-1E21-5763-8399-51BD71DDEB32}"/>
              </a:ext>
            </a:extLst>
          </p:cNvPr>
          <p:cNvSpPr txBox="1"/>
          <p:nvPr/>
        </p:nvSpPr>
        <p:spPr>
          <a:xfrm>
            <a:off x="2596896" y="3182112"/>
            <a:ext cx="2717219" cy="707886"/>
          </a:xfrm>
          <a:prstGeom prst="rect">
            <a:avLst/>
          </a:prstGeom>
          <a:noFill/>
        </p:spPr>
        <p:txBody>
          <a:bodyPr wrap="none" rtlCol="0">
            <a:spAutoFit/>
          </a:bodyPr>
          <a:lstStyle/>
          <a:p>
            <a:r>
              <a:rPr lang="da-DK" sz="4000" dirty="0"/>
              <a:t>Ekstra slides</a:t>
            </a:r>
          </a:p>
        </p:txBody>
      </p:sp>
    </p:spTree>
    <p:extLst>
      <p:ext uri="{BB962C8B-B14F-4D97-AF65-F5344CB8AC3E}">
        <p14:creationId xmlns:p14="http://schemas.microsoft.com/office/powerpoint/2010/main" val="2662553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19986" y="79513"/>
            <a:ext cx="9144000" cy="983121"/>
          </a:xfrm>
        </p:spPr>
        <p:txBody>
          <a:bodyPr/>
          <a:lstStyle/>
          <a:p>
            <a:r>
              <a:rPr lang="da-DK" dirty="0"/>
              <a:t>Luftvejsinfektioner</a:t>
            </a:r>
          </a:p>
        </p:txBody>
      </p:sp>
      <p:sp>
        <p:nvSpPr>
          <p:cNvPr id="4" name="Tekstfelt 3"/>
          <p:cNvSpPr txBox="1"/>
          <p:nvPr/>
        </p:nvSpPr>
        <p:spPr>
          <a:xfrm>
            <a:off x="522733" y="2080225"/>
            <a:ext cx="5433429" cy="4524315"/>
          </a:xfrm>
          <a:prstGeom prst="rect">
            <a:avLst/>
          </a:prstGeom>
          <a:solidFill>
            <a:schemeClr val="accent2">
              <a:lumMod val="75000"/>
            </a:schemeClr>
          </a:solidFill>
        </p:spPr>
        <p:txBody>
          <a:bodyPr wrap="square" rtlCol="0">
            <a:spAutoFit/>
          </a:bodyPr>
          <a:lstStyle/>
          <a:p>
            <a:pPr marL="285750" indent="-285750">
              <a:lnSpc>
                <a:spcPct val="150000"/>
              </a:lnSpc>
              <a:buFont typeface="Arial" panose="020B0604020202020204" pitchFamily="34" charset="0"/>
              <a:buChar char="•"/>
            </a:pPr>
            <a:r>
              <a:rPr lang="da-DK" sz="3200" dirty="0">
                <a:solidFill>
                  <a:schemeClr val="bg1"/>
                </a:solidFill>
              </a:rPr>
              <a:t>Forkølelsesvirus (rhinovirus)</a:t>
            </a:r>
          </a:p>
          <a:p>
            <a:pPr marL="285750" indent="-285750">
              <a:lnSpc>
                <a:spcPct val="150000"/>
              </a:lnSpc>
              <a:buFont typeface="Arial" panose="020B0604020202020204" pitchFamily="34" charset="0"/>
              <a:buChar char="•"/>
            </a:pPr>
            <a:r>
              <a:rPr lang="da-DK" sz="3200" dirty="0">
                <a:solidFill>
                  <a:schemeClr val="bg1"/>
                </a:solidFill>
              </a:rPr>
              <a:t>RS-virus</a:t>
            </a:r>
          </a:p>
          <a:p>
            <a:pPr marL="285750" indent="-285750">
              <a:lnSpc>
                <a:spcPct val="150000"/>
              </a:lnSpc>
              <a:buFont typeface="Arial" panose="020B0604020202020204" pitchFamily="34" charset="0"/>
              <a:buChar char="•"/>
            </a:pPr>
            <a:r>
              <a:rPr lang="da-DK" sz="3200" dirty="0">
                <a:solidFill>
                  <a:schemeClr val="bg1"/>
                </a:solidFill>
              </a:rPr>
              <a:t>Influenza</a:t>
            </a:r>
          </a:p>
          <a:p>
            <a:pPr marL="285750" indent="-285750">
              <a:lnSpc>
                <a:spcPct val="150000"/>
              </a:lnSpc>
              <a:buFont typeface="Arial" panose="020B0604020202020204" pitchFamily="34" charset="0"/>
              <a:buChar char="•"/>
            </a:pPr>
            <a:r>
              <a:rPr lang="da-DK" sz="3200" dirty="0">
                <a:solidFill>
                  <a:schemeClr val="bg1"/>
                </a:solidFill>
              </a:rPr>
              <a:t>Corona (SARS-CoV-2)</a:t>
            </a:r>
          </a:p>
          <a:p>
            <a:pPr marL="285750" indent="-285750">
              <a:lnSpc>
                <a:spcPct val="150000"/>
              </a:lnSpc>
              <a:buFont typeface="Arial" panose="020B0604020202020204" pitchFamily="34" charset="0"/>
              <a:buChar char="•"/>
            </a:pPr>
            <a:r>
              <a:rPr lang="da-DK" sz="3200" dirty="0" err="1">
                <a:solidFill>
                  <a:schemeClr val="bg1"/>
                </a:solidFill>
              </a:rPr>
              <a:t>Corona-klassic</a:t>
            </a:r>
            <a:endParaRPr lang="da-DK" sz="3200" dirty="0">
              <a:solidFill>
                <a:schemeClr val="bg1"/>
              </a:solidFill>
            </a:endParaRPr>
          </a:p>
          <a:p>
            <a:pPr marL="285750" indent="-285750">
              <a:lnSpc>
                <a:spcPct val="150000"/>
              </a:lnSpc>
              <a:buFont typeface="Arial" panose="020B0604020202020204" pitchFamily="34" charset="0"/>
              <a:buChar char="•"/>
            </a:pPr>
            <a:r>
              <a:rPr lang="da-DK" sz="3200" dirty="0" err="1">
                <a:solidFill>
                  <a:schemeClr val="bg1"/>
                </a:solidFill>
              </a:rPr>
              <a:t>Adenovirus</a:t>
            </a:r>
            <a:endParaRPr lang="da-DK" sz="3200" dirty="0">
              <a:solidFill>
                <a:schemeClr val="bg1"/>
              </a:solidFill>
            </a:endParaRPr>
          </a:p>
        </p:txBody>
      </p:sp>
      <p:pic>
        <p:nvPicPr>
          <p:cNvPr id="9" name="Billede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95" t="17980" r="15517" b="18719"/>
          <a:stretch/>
        </p:blipFill>
        <p:spPr>
          <a:xfrm>
            <a:off x="9702800" y="67734"/>
            <a:ext cx="2319866" cy="2175933"/>
          </a:xfrm>
          <a:prstGeom prst="rect">
            <a:avLst/>
          </a:prstGeom>
        </p:spPr>
      </p:pic>
      <p:sp>
        <p:nvSpPr>
          <p:cNvPr id="3" name="Tekstfelt 2"/>
          <p:cNvSpPr txBox="1"/>
          <p:nvPr/>
        </p:nvSpPr>
        <p:spPr>
          <a:xfrm>
            <a:off x="6430297" y="3392129"/>
            <a:ext cx="4542503" cy="1077218"/>
          </a:xfrm>
          <a:prstGeom prst="rect">
            <a:avLst/>
          </a:prstGeom>
          <a:noFill/>
        </p:spPr>
        <p:txBody>
          <a:bodyPr wrap="square" rtlCol="0">
            <a:spAutoFit/>
          </a:bodyPr>
          <a:lstStyle/>
          <a:p>
            <a:r>
              <a:rPr lang="da-DK" sz="3200" dirty="0"/>
              <a:t>Ansvarlige for &gt;90% af alle luftvejsinfektioner</a:t>
            </a:r>
          </a:p>
        </p:txBody>
      </p:sp>
      <p:pic>
        <p:nvPicPr>
          <p:cNvPr id="10" name="Picture 2" descr="https://upload.wikimedia.org/wikipedia/commons/7/78/Coronaviruses_004_lo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1665" y="4497275"/>
            <a:ext cx="2070735" cy="1475398"/>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descr="Skærmkli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150" y="1455034"/>
            <a:ext cx="838317" cy="819264"/>
          </a:xfrm>
          <a:prstGeom prst="rect">
            <a:avLst/>
          </a:prstGeom>
        </p:spPr>
      </p:pic>
      <p:pic>
        <p:nvPicPr>
          <p:cNvPr id="12" name="Picture 2" descr="https://upload.wikimedia.org/wikipedia/commons/8/8f/Respiratory_Syncytial_Virus_%28RSV%29_EM_PHIL_2175_lore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385" t="14502" r="36203" b="17434"/>
          <a:stretch/>
        </p:blipFill>
        <p:spPr bwMode="auto">
          <a:xfrm>
            <a:off x="4949622" y="2816041"/>
            <a:ext cx="842683" cy="922026"/>
          </a:xfrm>
          <a:prstGeom prst="rect">
            <a:avLst/>
          </a:prstGeom>
          <a:noFill/>
          <a:extLst>
            <a:ext uri="{909E8E84-426E-40DD-AFC4-6F175D3DCCD1}">
              <a14:hiddenFill xmlns:a14="http://schemas.microsoft.com/office/drawing/2010/main">
                <a:solidFill>
                  <a:srgbClr val="FFFFFF"/>
                </a:solidFill>
              </a14:hiddenFill>
            </a:ext>
          </a:extLst>
        </p:spPr>
      </p:pic>
      <p:pic>
        <p:nvPicPr>
          <p:cNvPr id="13" name="Billede 12" descr="Skærmkli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8198" y="5924712"/>
            <a:ext cx="740630" cy="787904"/>
          </a:xfrm>
          <a:prstGeom prst="rect">
            <a:avLst/>
          </a:prstGeom>
        </p:spPr>
      </p:pic>
      <p:pic>
        <p:nvPicPr>
          <p:cNvPr id="14" name="Billede 13"/>
          <p:cNvPicPr>
            <a:picLocks noChangeAspect="1"/>
          </p:cNvPicPr>
          <p:nvPr/>
        </p:nvPicPr>
        <p:blipFill rotWithShape="1">
          <a:blip r:embed="rId8"/>
          <a:srcRect l="18917" t="43499" r="47808" b="20834"/>
          <a:stretch/>
        </p:blipFill>
        <p:spPr>
          <a:xfrm>
            <a:off x="3116580" y="3547140"/>
            <a:ext cx="1001709" cy="870671"/>
          </a:xfrm>
          <a:prstGeom prst="rect">
            <a:avLst/>
          </a:prstGeom>
        </p:spPr>
      </p:pic>
    </p:spTree>
    <p:extLst>
      <p:ext uri="{BB962C8B-B14F-4D97-AF65-F5344CB8AC3E}">
        <p14:creationId xmlns:p14="http://schemas.microsoft.com/office/powerpoint/2010/main" val="1332975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tekst, cirkel, Font/skrifttype, design&#10;&#10;Indhold genereret af kunstig intelligens kan være forkert.">
            <a:extLst>
              <a:ext uri="{FF2B5EF4-FFF2-40B4-BE49-F238E27FC236}">
                <a16:creationId xmlns:a16="http://schemas.microsoft.com/office/drawing/2014/main" id="{1BA4252C-1A32-339F-6C56-C5A06F887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5368" y="1711737"/>
            <a:ext cx="4871833" cy="3247889"/>
          </a:xfrm>
          <a:prstGeom prst="rect">
            <a:avLst/>
          </a:prstGeom>
        </p:spPr>
      </p:pic>
      <p:sp>
        <p:nvSpPr>
          <p:cNvPr id="2" name="Titel 1"/>
          <p:cNvSpPr>
            <a:spLocks noGrp="1"/>
          </p:cNvSpPr>
          <p:nvPr>
            <p:ph type="ctrTitle"/>
          </p:nvPr>
        </p:nvSpPr>
        <p:spPr>
          <a:xfrm>
            <a:off x="1319986" y="79513"/>
            <a:ext cx="9144000" cy="983121"/>
          </a:xfrm>
        </p:spPr>
        <p:txBody>
          <a:bodyPr/>
          <a:lstStyle/>
          <a:p>
            <a:r>
              <a:rPr lang="da-DK" dirty="0"/>
              <a:t>Luftvejsinfektioner</a:t>
            </a:r>
          </a:p>
        </p:txBody>
      </p:sp>
      <p:sp>
        <p:nvSpPr>
          <p:cNvPr id="4" name="Tekstfelt 3"/>
          <p:cNvSpPr txBox="1"/>
          <p:nvPr/>
        </p:nvSpPr>
        <p:spPr>
          <a:xfrm>
            <a:off x="522733" y="2080225"/>
            <a:ext cx="5433429" cy="4524315"/>
          </a:xfrm>
          <a:prstGeom prst="rect">
            <a:avLst/>
          </a:prstGeom>
          <a:solidFill>
            <a:schemeClr val="accent2">
              <a:lumMod val="75000"/>
            </a:schemeClr>
          </a:solidFill>
        </p:spPr>
        <p:txBody>
          <a:bodyPr wrap="square" rtlCol="0">
            <a:spAutoFit/>
          </a:bodyPr>
          <a:lstStyle/>
          <a:p>
            <a:pPr marL="285750" indent="-285750">
              <a:lnSpc>
                <a:spcPct val="150000"/>
              </a:lnSpc>
              <a:buFont typeface="Arial" panose="020B0604020202020204" pitchFamily="34" charset="0"/>
              <a:buChar char="•"/>
            </a:pPr>
            <a:r>
              <a:rPr lang="da-DK" sz="3200" dirty="0">
                <a:solidFill>
                  <a:schemeClr val="bg1"/>
                </a:solidFill>
              </a:rPr>
              <a:t>Forkølelsesvirus (rhinovirus)</a:t>
            </a:r>
          </a:p>
          <a:p>
            <a:pPr marL="285750" indent="-285750">
              <a:lnSpc>
                <a:spcPct val="150000"/>
              </a:lnSpc>
              <a:buFont typeface="Arial" panose="020B0604020202020204" pitchFamily="34" charset="0"/>
              <a:buChar char="•"/>
            </a:pPr>
            <a:r>
              <a:rPr lang="da-DK" sz="3200" dirty="0">
                <a:solidFill>
                  <a:schemeClr val="bg1"/>
                </a:solidFill>
              </a:rPr>
              <a:t>RS-virus</a:t>
            </a:r>
          </a:p>
          <a:p>
            <a:pPr marL="285750" indent="-285750">
              <a:lnSpc>
                <a:spcPct val="150000"/>
              </a:lnSpc>
              <a:buFont typeface="Arial" panose="020B0604020202020204" pitchFamily="34" charset="0"/>
              <a:buChar char="•"/>
            </a:pPr>
            <a:r>
              <a:rPr lang="da-DK" sz="3200" dirty="0">
                <a:solidFill>
                  <a:schemeClr val="bg1"/>
                </a:solidFill>
              </a:rPr>
              <a:t>Influenza</a:t>
            </a:r>
          </a:p>
          <a:p>
            <a:pPr marL="285750" indent="-285750">
              <a:lnSpc>
                <a:spcPct val="150000"/>
              </a:lnSpc>
              <a:buFont typeface="Arial" panose="020B0604020202020204" pitchFamily="34" charset="0"/>
              <a:buChar char="•"/>
            </a:pPr>
            <a:r>
              <a:rPr lang="da-DK" sz="3200" dirty="0">
                <a:solidFill>
                  <a:schemeClr val="bg1"/>
                </a:solidFill>
              </a:rPr>
              <a:t>Corona (SARS-CoV-2)</a:t>
            </a:r>
          </a:p>
          <a:p>
            <a:pPr marL="285750" indent="-285750">
              <a:lnSpc>
                <a:spcPct val="150000"/>
              </a:lnSpc>
              <a:buFont typeface="Arial" panose="020B0604020202020204" pitchFamily="34" charset="0"/>
              <a:buChar char="•"/>
            </a:pPr>
            <a:r>
              <a:rPr lang="da-DK" sz="3200" dirty="0" err="1">
                <a:solidFill>
                  <a:schemeClr val="bg1"/>
                </a:solidFill>
              </a:rPr>
              <a:t>Corona-klassic</a:t>
            </a:r>
            <a:endParaRPr lang="da-DK" sz="3200" dirty="0">
              <a:solidFill>
                <a:schemeClr val="bg1"/>
              </a:solidFill>
            </a:endParaRPr>
          </a:p>
          <a:p>
            <a:pPr marL="285750" indent="-285750">
              <a:lnSpc>
                <a:spcPct val="150000"/>
              </a:lnSpc>
              <a:buFont typeface="Arial" panose="020B0604020202020204" pitchFamily="34" charset="0"/>
              <a:buChar char="•"/>
            </a:pPr>
            <a:r>
              <a:rPr lang="da-DK" sz="3200" dirty="0" err="1">
                <a:solidFill>
                  <a:schemeClr val="bg1"/>
                </a:solidFill>
              </a:rPr>
              <a:t>Adenovirus</a:t>
            </a:r>
            <a:endParaRPr lang="da-DK" sz="3200" dirty="0">
              <a:solidFill>
                <a:schemeClr val="bg1"/>
              </a:solidFill>
            </a:endParaRPr>
          </a:p>
        </p:txBody>
      </p:sp>
      <p:pic>
        <p:nvPicPr>
          <p:cNvPr id="9" name="Billed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95" t="17980" r="15517" b="18719"/>
          <a:stretch/>
        </p:blipFill>
        <p:spPr>
          <a:xfrm>
            <a:off x="9702800" y="67734"/>
            <a:ext cx="2319866" cy="2175933"/>
          </a:xfrm>
          <a:prstGeom prst="rect">
            <a:avLst/>
          </a:prstGeom>
        </p:spPr>
      </p:pic>
      <p:pic>
        <p:nvPicPr>
          <p:cNvPr id="10" name="Picture 2" descr="https://upload.wikimedia.org/wikipedia/commons/7/78/Coronaviruses_004_lor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1665" y="4497275"/>
            <a:ext cx="2070735" cy="1475398"/>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descr="Skærmkli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150" y="1455034"/>
            <a:ext cx="838317" cy="819264"/>
          </a:xfrm>
          <a:prstGeom prst="rect">
            <a:avLst/>
          </a:prstGeom>
        </p:spPr>
      </p:pic>
      <p:pic>
        <p:nvPicPr>
          <p:cNvPr id="12" name="Picture 2" descr="https://upload.wikimedia.org/wikipedia/commons/8/8f/Respiratory_Syncytial_Virus_%28RSV%29_EM_PHIL_2175_lore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385" t="14502" r="36203" b="17434"/>
          <a:stretch/>
        </p:blipFill>
        <p:spPr bwMode="auto">
          <a:xfrm>
            <a:off x="4949622" y="2816041"/>
            <a:ext cx="842683" cy="922026"/>
          </a:xfrm>
          <a:prstGeom prst="rect">
            <a:avLst/>
          </a:prstGeom>
          <a:noFill/>
          <a:extLst>
            <a:ext uri="{909E8E84-426E-40DD-AFC4-6F175D3DCCD1}">
              <a14:hiddenFill xmlns:a14="http://schemas.microsoft.com/office/drawing/2010/main">
                <a:solidFill>
                  <a:srgbClr val="FFFFFF"/>
                </a:solidFill>
              </a14:hiddenFill>
            </a:ext>
          </a:extLst>
        </p:spPr>
      </p:pic>
      <p:pic>
        <p:nvPicPr>
          <p:cNvPr id="13" name="Billede 12" descr="Skærmklip"/>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8198" y="5924712"/>
            <a:ext cx="740630" cy="787904"/>
          </a:xfrm>
          <a:prstGeom prst="rect">
            <a:avLst/>
          </a:prstGeom>
        </p:spPr>
      </p:pic>
      <p:pic>
        <p:nvPicPr>
          <p:cNvPr id="14" name="Billede 13"/>
          <p:cNvPicPr>
            <a:picLocks noChangeAspect="1"/>
          </p:cNvPicPr>
          <p:nvPr/>
        </p:nvPicPr>
        <p:blipFill rotWithShape="1">
          <a:blip r:embed="rId9"/>
          <a:srcRect l="18917" t="43499" r="47808" b="20834"/>
          <a:stretch/>
        </p:blipFill>
        <p:spPr>
          <a:xfrm>
            <a:off x="3116580" y="3547140"/>
            <a:ext cx="1001709" cy="870671"/>
          </a:xfrm>
          <a:prstGeom prst="rect">
            <a:avLst/>
          </a:prstGeom>
        </p:spPr>
      </p:pic>
      <p:sp>
        <p:nvSpPr>
          <p:cNvPr id="8" name="Rektangel 7">
            <a:extLst>
              <a:ext uri="{FF2B5EF4-FFF2-40B4-BE49-F238E27FC236}">
                <a16:creationId xmlns:a16="http://schemas.microsoft.com/office/drawing/2014/main" id="{883EB195-2B32-366D-D3AA-C0661347305E}"/>
              </a:ext>
            </a:extLst>
          </p:cNvPr>
          <p:cNvSpPr/>
          <p:nvPr/>
        </p:nvSpPr>
        <p:spPr>
          <a:xfrm>
            <a:off x="7594979" y="3780429"/>
            <a:ext cx="354841" cy="116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09332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9" y="1892730"/>
            <a:ext cx="10947862" cy="4648171"/>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ctrTitle"/>
          </p:nvPr>
        </p:nvSpPr>
        <p:spPr>
          <a:xfrm>
            <a:off x="1379620" y="133087"/>
            <a:ext cx="9144000" cy="1941045"/>
          </a:xfrm>
        </p:spPr>
        <p:txBody>
          <a:bodyPr/>
          <a:lstStyle/>
          <a:p>
            <a:r>
              <a:rPr lang="da-DK" dirty="0"/>
              <a:t>Luftvejsinfektioner – primære virus</a:t>
            </a:r>
          </a:p>
        </p:txBody>
      </p:sp>
      <p:sp>
        <p:nvSpPr>
          <p:cNvPr id="4" name="Ellipse 3"/>
          <p:cNvSpPr/>
          <p:nvPr/>
        </p:nvSpPr>
        <p:spPr>
          <a:xfrm>
            <a:off x="2310581" y="2654710"/>
            <a:ext cx="825909" cy="3441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Ellipse 4"/>
          <p:cNvSpPr/>
          <p:nvPr/>
        </p:nvSpPr>
        <p:spPr>
          <a:xfrm>
            <a:off x="2187678" y="3839497"/>
            <a:ext cx="825909" cy="3441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p:cNvSpPr/>
          <p:nvPr/>
        </p:nvSpPr>
        <p:spPr>
          <a:xfrm>
            <a:off x="9320981" y="3854245"/>
            <a:ext cx="825909" cy="3441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p:cNvSpPr/>
          <p:nvPr/>
        </p:nvSpPr>
        <p:spPr>
          <a:xfrm>
            <a:off x="2030363" y="4640827"/>
            <a:ext cx="9021096" cy="5506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75410206"/>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47723" y="297712"/>
            <a:ext cx="9144000" cy="972026"/>
          </a:xfrm>
        </p:spPr>
        <p:txBody>
          <a:bodyPr/>
          <a:lstStyle/>
          <a:p>
            <a:r>
              <a:rPr lang="da-DK" dirty="0"/>
              <a:t>Luftvejsinfektioner</a:t>
            </a:r>
          </a:p>
        </p:txBody>
      </p:sp>
      <p:pic>
        <p:nvPicPr>
          <p:cNvPr id="4" name="Billede 3" descr="Et billede, der indeholder tegning, tegneserie, skitse, illustration/afbildning&#10;&#10;Indhold genereret af kunstig intelligens kan være forkert.">
            <a:extLst>
              <a:ext uri="{FF2B5EF4-FFF2-40B4-BE49-F238E27FC236}">
                <a16:creationId xmlns:a16="http://schemas.microsoft.com/office/drawing/2014/main" id="{EB92CE61-5E58-5012-D5C2-204B2493B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257" y="1639956"/>
            <a:ext cx="3488633" cy="2325755"/>
          </a:xfrm>
          <a:prstGeom prst="rect">
            <a:avLst/>
          </a:prstGeom>
        </p:spPr>
      </p:pic>
      <p:sp>
        <p:nvSpPr>
          <p:cNvPr id="7" name="Tekstfelt 6">
            <a:extLst>
              <a:ext uri="{FF2B5EF4-FFF2-40B4-BE49-F238E27FC236}">
                <a16:creationId xmlns:a16="http://schemas.microsoft.com/office/drawing/2014/main" id="{D4C7D074-8566-C4B3-67A9-2186B84BA0C5}"/>
              </a:ext>
            </a:extLst>
          </p:cNvPr>
          <p:cNvSpPr txBox="1"/>
          <p:nvPr/>
        </p:nvSpPr>
        <p:spPr>
          <a:xfrm>
            <a:off x="181566" y="1589212"/>
            <a:ext cx="8156726" cy="1077218"/>
          </a:xfrm>
          <a:prstGeom prst="rect">
            <a:avLst/>
          </a:prstGeom>
          <a:noFill/>
        </p:spPr>
        <p:txBody>
          <a:bodyPr wrap="square" rtlCol="0">
            <a:spAutoFit/>
          </a:bodyPr>
          <a:lstStyle/>
          <a:p>
            <a:pPr marL="447675" indent="-447675">
              <a:spcAft>
                <a:spcPts val="1800"/>
              </a:spcAft>
              <a:buBlip>
                <a:blip r:embed="rId4"/>
              </a:buBlip>
            </a:pPr>
            <a:r>
              <a:rPr lang="da-DK" sz="3200" dirty="0"/>
              <a:t>Luftvejsinfektioner er langt den største årsag til sygefravær – for både børn og voksne</a:t>
            </a:r>
          </a:p>
        </p:txBody>
      </p:sp>
    </p:spTree>
    <p:extLst>
      <p:ext uri="{BB962C8B-B14F-4D97-AF65-F5344CB8AC3E}">
        <p14:creationId xmlns:p14="http://schemas.microsoft.com/office/powerpoint/2010/main" val="93571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47723" y="297712"/>
            <a:ext cx="9144000" cy="972026"/>
          </a:xfrm>
        </p:spPr>
        <p:txBody>
          <a:bodyPr/>
          <a:lstStyle/>
          <a:p>
            <a:r>
              <a:rPr lang="da-DK" dirty="0"/>
              <a:t>Luftvejsinfektioner</a:t>
            </a:r>
          </a:p>
        </p:txBody>
      </p:sp>
      <p:sp>
        <p:nvSpPr>
          <p:cNvPr id="7" name="Tekstfelt 6">
            <a:extLst>
              <a:ext uri="{FF2B5EF4-FFF2-40B4-BE49-F238E27FC236}">
                <a16:creationId xmlns:a16="http://schemas.microsoft.com/office/drawing/2014/main" id="{D4C7D074-8566-C4B3-67A9-2186B84BA0C5}"/>
              </a:ext>
            </a:extLst>
          </p:cNvPr>
          <p:cNvSpPr txBox="1"/>
          <p:nvPr/>
        </p:nvSpPr>
        <p:spPr>
          <a:xfrm>
            <a:off x="181566" y="1589212"/>
            <a:ext cx="8156726" cy="1077218"/>
          </a:xfrm>
          <a:prstGeom prst="rect">
            <a:avLst/>
          </a:prstGeom>
          <a:noFill/>
        </p:spPr>
        <p:txBody>
          <a:bodyPr wrap="square" rtlCol="0">
            <a:spAutoFit/>
          </a:bodyPr>
          <a:lstStyle/>
          <a:p>
            <a:pPr marL="447675" indent="-447675">
              <a:spcAft>
                <a:spcPts val="1800"/>
              </a:spcAft>
              <a:buBlip>
                <a:blip r:embed="rId3"/>
              </a:buBlip>
            </a:pPr>
            <a:r>
              <a:rPr lang="da-DK" sz="3200" dirty="0"/>
              <a:t>Luftvejsinfektioner er langt den største årsag til sygefravær – for både børn og voksne</a:t>
            </a:r>
          </a:p>
        </p:txBody>
      </p:sp>
      <p:pic>
        <p:nvPicPr>
          <p:cNvPr id="5" name="Billede 4" descr="Et billede, der indeholder tøj, dreng, tegning, baby&#10;&#10;Indhold genereret af kunstig intelligens kan være forkert.">
            <a:extLst>
              <a:ext uri="{FF2B5EF4-FFF2-40B4-BE49-F238E27FC236}">
                <a16:creationId xmlns:a16="http://schemas.microsoft.com/office/drawing/2014/main" id="{5B88E264-233E-F20A-D2A0-E4C49C469B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490" y="3147236"/>
            <a:ext cx="4529471" cy="3019647"/>
          </a:xfrm>
          <a:prstGeom prst="rect">
            <a:avLst/>
          </a:prstGeom>
        </p:spPr>
      </p:pic>
      <p:sp>
        <p:nvSpPr>
          <p:cNvPr id="6" name="Tekstfelt 5">
            <a:extLst>
              <a:ext uri="{FF2B5EF4-FFF2-40B4-BE49-F238E27FC236}">
                <a16:creationId xmlns:a16="http://schemas.microsoft.com/office/drawing/2014/main" id="{1087C932-47BA-7062-75B0-1DB9DFDDEC9A}"/>
              </a:ext>
            </a:extLst>
          </p:cNvPr>
          <p:cNvSpPr txBox="1"/>
          <p:nvPr/>
        </p:nvSpPr>
        <p:spPr>
          <a:xfrm>
            <a:off x="8112641" y="2902687"/>
            <a:ext cx="1826782" cy="461665"/>
          </a:xfrm>
          <a:prstGeom prst="rect">
            <a:avLst/>
          </a:prstGeom>
          <a:noFill/>
        </p:spPr>
        <p:txBody>
          <a:bodyPr wrap="none" rtlCol="0">
            <a:spAutoFit/>
          </a:bodyPr>
          <a:lstStyle/>
          <a:p>
            <a:r>
              <a:rPr lang="da-DK" sz="2400" dirty="0"/>
              <a:t>Det første år:</a:t>
            </a:r>
          </a:p>
        </p:txBody>
      </p:sp>
      <p:sp>
        <p:nvSpPr>
          <p:cNvPr id="8" name="Tekstfelt 7">
            <a:extLst>
              <a:ext uri="{FF2B5EF4-FFF2-40B4-BE49-F238E27FC236}">
                <a16:creationId xmlns:a16="http://schemas.microsoft.com/office/drawing/2014/main" id="{DEA0CA17-2843-66E6-15FC-6708C3E3A982}"/>
              </a:ext>
            </a:extLst>
          </p:cNvPr>
          <p:cNvSpPr txBox="1"/>
          <p:nvPr/>
        </p:nvSpPr>
        <p:spPr>
          <a:xfrm>
            <a:off x="7655442" y="3476846"/>
            <a:ext cx="3578416" cy="2308324"/>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wrap="none" rtlCol="0">
            <a:spAutoFit/>
          </a:bodyPr>
          <a:lstStyle/>
          <a:p>
            <a:r>
              <a:rPr lang="da-DK" sz="2400" dirty="0"/>
              <a:t>12 luftvejsinfektioner</a:t>
            </a:r>
          </a:p>
          <a:p>
            <a:endParaRPr lang="da-DK" sz="2400" dirty="0"/>
          </a:p>
          <a:p>
            <a:r>
              <a:rPr lang="da-DK" sz="2400" dirty="0"/>
              <a:t>2 mave-tarm-infektioner</a:t>
            </a:r>
          </a:p>
          <a:p>
            <a:endParaRPr lang="da-DK" sz="2400" dirty="0"/>
          </a:p>
          <a:p>
            <a:r>
              <a:rPr lang="da-DK" sz="2400" dirty="0"/>
              <a:t>1-2 infektioner med udslæt</a:t>
            </a:r>
          </a:p>
          <a:p>
            <a:endParaRPr lang="da-DK" sz="2400" dirty="0"/>
          </a:p>
        </p:txBody>
      </p:sp>
      <p:sp>
        <p:nvSpPr>
          <p:cNvPr id="9" name="Tekstfelt 8">
            <a:extLst>
              <a:ext uri="{FF2B5EF4-FFF2-40B4-BE49-F238E27FC236}">
                <a16:creationId xmlns:a16="http://schemas.microsoft.com/office/drawing/2014/main" id="{F1270CA7-D357-40F9-6B94-3BEC67BC3039}"/>
              </a:ext>
            </a:extLst>
          </p:cNvPr>
          <p:cNvSpPr txBox="1"/>
          <p:nvPr/>
        </p:nvSpPr>
        <p:spPr>
          <a:xfrm>
            <a:off x="7549116" y="6208309"/>
            <a:ext cx="4146698" cy="553998"/>
          </a:xfrm>
          <a:prstGeom prst="rect">
            <a:avLst/>
          </a:prstGeom>
          <a:noFill/>
        </p:spPr>
        <p:txBody>
          <a:bodyPr wrap="square" rtlCol="0">
            <a:spAutoFit/>
          </a:bodyPr>
          <a:lstStyle/>
          <a:p>
            <a:r>
              <a:rPr lang="da-DK" sz="1000" b="0" i="0" dirty="0" err="1">
                <a:solidFill>
                  <a:srgbClr val="333333"/>
                </a:solidFill>
                <a:effectLst/>
                <a:latin typeface="Montserrat" panose="00000500000000000000" pitchFamily="2" charset="0"/>
              </a:rPr>
              <a:t>Caddy</a:t>
            </a:r>
            <a:r>
              <a:rPr lang="da-DK" sz="1000" b="0" i="0" dirty="0">
                <a:solidFill>
                  <a:srgbClr val="333333"/>
                </a:solidFill>
                <a:effectLst/>
                <a:latin typeface="Montserrat" panose="00000500000000000000" pitchFamily="2" charset="0"/>
              </a:rPr>
              <a:t> SL et al.  </a:t>
            </a:r>
            <a:r>
              <a:rPr lang="da-DK" sz="1000" b="0" i="0" dirty="0" err="1">
                <a:solidFill>
                  <a:srgbClr val="333333"/>
                </a:solidFill>
                <a:effectLst/>
                <a:latin typeface="Montserrat" panose="00000500000000000000" pitchFamily="2" charset="0"/>
              </a:rPr>
              <a:t>Infection</a:t>
            </a:r>
            <a:r>
              <a:rPr lang="da-DK" sz="1000" b="0" i="0" dirty="0">
                <a:solidFill>
                  <a:srgbClr val="333333"/>
                </a:solidFill>
                <a:effectLst/>
                <a:latin typeface="Montserrat" panose="00000500000000000000" pitchFamily="2" charset="0"/>
              </a:rPr>
              <a:t> and </a:t>
            </a:r>
            <a:r>
              <a:rPr lang="da-DK" sz="1000" b="0" i="0" dirty="0" err="1">
                <a:solidFill>
                  <a:srgbClr val="333333"/>
                </a:solidFill>
                <a:effectLst/>
                <a:latin typeface="Montserrat" panose="00000500000000000000" pitchFamily="2" charset="0"/>
              </a:rPr>
              <a:t>immunity</a:t>
            </a:r>
            <a:r>
              <a:rPr lang="da-DK" sz="1000" b="0" i="0" dirty="0">
                <a:solidFill>
                  <a:srgbClr val="333333"/>
                </a:solidFill>
                <a:effectLst/>
                <a:latin typeface="Montserrat" panose="00000500000000000000" pitchFamily="2" charset="0"/>
              </a:rPr>
              <a:t> in </a:t>
            </a:r>
            <a:r>
              <a:rPr lang="da-DK" sz="1000" b="0" i="0" dirty="0" err="1">
                <a:solidFill>
                  <a:srgbClr val="333333"/>
                </a:solidFill>
                <a:effectLst/>
                <a:latin typeface="Montserrat" panose="00000500000000000000" pitchFamily="2" charset="0"/>
              </a:rPr>
              <a:t>childcare</a:t>
            </a:r>
            <a:r>
              <a:rPr lang="da-DK" sz="1000" b="0" i="0" dirty="0">
                <a:solidFill>
                  <a:srgbClr val="333333"/>
                </a:solidFill>
                <a:effectLst/>
                <a:latin typeface="Montserrat" panose="00000500000000000000" pitchFamily="2" charset="0"/>
              </a:rPr>
              <a:t> </a:t>
            </a:r>
            <a:r>
              <a:rPr lang="da-DK" sz="1000" b="0" i="0" dirty="0" err="1">
                <a:solidFill>
                  <a:srgbClr val="333333"/>
                </a:solidFill>
                <a:effectLst/>
                <a:latin typeface="Montserrat" panose="00000500000000000000" pitchFamily="2" charset="0"/>
              </a:rPr>
              <a:t>settings</a:t>
            </a:r>
            <a:r>
              <a:rPr lang="da-DK" sz="1000" b="0" i="0" dirty="0">
                <a:solidFill>
                  <a:srgbClr val="333333"/>
                </a:solidFill>
                <a:effectLst/>
                <a:latin typeface="Montserrat" panose="00000500000000000000" pitchFamily="2" charset="0"/>
              </a:rPr>
              <a:t>. </a:t>
            </a:r>
            <a:r>
              <a:rPr lang="da-DK" sz="1000" b="1" i="0" dirty="0" err="1">
                <a:solidFill>
                  <a:srgbClr val="333333"/>
                </a:solidFill>
                <a:effectLst/>
                <a:latin typeface="Montserrat" panose="00000500000000000000" pitchFamily="2" charset="0"/>
              </a:rPr>
              <a:t>Clin</a:t>
            </a:r>
            <a:r>
              <a:rPr lang="da-DK" sz="1000" b="1" i="0" dirty="0">
                <a:solidFill>
                  <a:srgbClr val="333333"/>
                </a:solidFill>
                <a:effectLst/>
                <a:latin typeface="Montserrat" panose="00000500000000000000" pitchFamily="2" charset="0"/>
              </a:rPr>
              <a:t> </a:t>
            </a:r>
            <a:r>
              <a:rPr lang="da-DK" sz="1000" b="1" i="0" dirty="0" err="1">
                <a:solidFill>
                  <a:srgbClr val="333333"/>
                </a:solidFill>
                <a:effectLst/>
                <a:latin typeface="Montserrat" panose="00000500000000000000" pitchFamily="2" charset="0"/>
              </a:rPr>
              <a:t>Microbiol</a:t>
            </a:r>
            <a:r>
              <a:rPr lang="da-DK" sz="1000" b="1" i="0" dirty="0">
                <a:solidFill>
                  <a:srgbClr val="333333"/>
                </a:solidFill>
                <a:effectLst/>
                <a:latin typeface="Montserrat" panose="00000500000000000000" pitchFamily="2" charset="0"/>
              </a:rPr>
              <a:t> Rev, 2026</a:t>
            </a:r>
            <a:r>
              <a:rPr lang="da-DK" sz="1000" b="0" i="0" dirty="0">
                <a:solidFill>
                  <a:srgbClr val="333333"/>
                </a:solidFill>
                <a:effectLst/>
                <a:latin typeface="Montserrat" panose="00000500000000000000" pitchFamily="2" charset="0"/>
              </a:rPr>
              <a:t>.</a:t>
            </a:r>
          </a:p>
          <a:p>
            <a:endParaRPr lang="da-DK" sz="1000" dirty="0"/>
          </a:p>
        </p:txBody>
      </p:sp>
    </p:spTree>
    <p:extLst>
      <p:ext uri="{BB962C8B-B14F-4D97-AF65-F5344CB8AC3E}">
        <p14:creationId xmlns:p14="http://schemas.microsoft.com/office/powerpoint/2010/main" val="1850655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47723" y="297712"/>
            <a:ext cx="9144000" cy="972026"/>
          </a:xfrm>
        </p:spPr>
        <p:txBody>
          <a:bodyPr/>
          <a:lstStyle/>
          <a:p>
            <a:r>
              <a:rPr lang="da-DK" dirty="0"/>
              <a:t>Luftvejsinfektioner</a:t>
            </a:r>
          </a:p>
        </p:txBody>
      </p:sp>
      <p:pic>
        <p:nvPicPr>
          <p:cNvPr id="4" name="Billede 3" descr="Et billede, der indeholder tegning, tegneserie, skitse, illustration/afbildning&#10;&#10;Indhold genereret af kunstig intelligens kan være forkert.">
            <a:extLst>
              <a:ext uri="{FF2B5EF4-FFF2-40B4-BE49-F238E27FC236}">
                <a16:creationId xmlns:a16="http://schemas.microsoft.com/office/drawing/2014/main" id="{EB92CE61-5E58-5012-D5C2-204B2493B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257" y="1639956"/>
            <a:ext cx="3488633" cy="2325755"/>
          </a:xfrm>
          <a:prstGeom prst="rect">
            <a:avLst/>
          </a:prstGeom>
        </p:spPr>
      </p:pic>
      <p:sp>
        <p:nvSpPr>
          <p:cNvPr id="7" name="Tekstfelt 6">
            <a:extLst>
              <a:ext uri="{FF2B5EF4-FFF2-40B4-BE49-F238E27FC236}">
                <a16:creationId xmlns:a16="http://schemas.microsoft.com/office/drawing/2014/main" id="{D4C7D074-8566-C4B3-67A9-2186B84BA0C5}"/>
              </a:ext>
            </a:extLst>
          </p:cNvPr>
          <p:cNvSpPr txBox="1"/>
          <p:nvPr/>
        </p:nvSpPr>
        <p:spPr>
          <a:xfrm>
            <a:off x="181566" y="1589212"/>
            <a:ext cx="8156726" cy="1800493"/>
          </a:xfrm>
          <a:prstGeom prst="rect">
            <a:avLst/>
          </a:prstGeom>
          <a:noFill/>
        </p:spPr>
        <p:txBody>
          <a:bodyPr wrap="square" rtlCol="0">
            <a:spAutoFit/>
          </a:bodyPr>
          <a:lstStyle/>
          <a:p>
            <a:pPr marL="447675" indent="-447675">
              <a:spcAft>
                <a:spcPts val="1800"/>
              </a:spcAft>
              <a:buBlip>
                <a:blip r:embed="rId4"/>
              </a:buBlip>
            </a:pPr>
            <a:r>
              <a:rPr lang="da-DK" sz="3200" dirty="0"/>
              <a:t>Luftvejsinfektioner er langt den største årsag til sygefravær – for både børn og voksne</a:t>
            </a:r>
          </a:p>
          <a:p>
            <a:pPr marL="447675" indent="-447675">
              <a:spcAft>
                <a:spcPts val="1800"/>
              </a:spcAft>
              <a:buBlip>
                <a:blip r:embed="rId4"/>
              </a:buBlip>
            </a:pPr>
            <a:r>
              <a:rPr lang="da-DK" sz="3200" dirty="0"/>
              <a:t>Luftvejsinfektioner smitter via luften</a:t>
            </a:r>
          </a:p>
        </p:txBody>
      </p:sp>
    </p:spTree>
    <p:extLst>
      <p:ext uri="{BB962C8B-B14F-4D97-AF65-F5344CB8AC3E}">
        <p14:creationId xmlns:p14="http://schemas.microsoft.com/office/powerpoint/2010/main" val="2500189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47723" y="297712"/>
            <a:ext cx="9144000" cy="972026"/>
          </a:xfrm>
        </p:spPr>
        <p:txBody>
          <a:bodyPr/>
          <a:lstStyle/>
          <a:p>
            <a:r>
              <a:rPr lang="da-DK" dirty="0"/>
              <a:t>Luftvejsinfektioner</a:t>
            </a:r>
          </a:p>
        </p:txBody>
      </p:sp>
      <p:pic>
        <p:nvPicPr>
          <p:cNvPr id="4" name="Billede 3" descr="Et billede, der indeholder tegning, tegneserie, skitse, illustration/afbildning&#10;&#10;Indhold genereret af kunstig intelligens kan være forkert.">
            <a:extLst>
              <a:ext uri="{FF2B5EF4-FFF2-40B4-BE49-F238E27FC236}">
                <a16:creationId xmlns:a16="http://schemas.microsoft.com/office/drawing/2014/main" id="{EB92CE61-5E58-5012-D5C2-204B2493B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257" y="1639956"/>
            <a:ext cx="3488633" cy="2325755"/>
          </a:xfrm>
          <a:prstGeom prst="rect">
            <a:avLst/>
          </a:prstGeom>
        </p:spPr>
      </p:pic>
      <p:sp>
        <p:nvSpPr>
          <p:cNvPr id="7" name="Tekstfelt 6">
            <a:extLst>
              <a:ext uri="{FF2B5EF4-FFF2-40B4-BE49-F238E27FC236}">
                <a16:creationId xmlns:a16="http://schemas.microsoft.com/office/drawing/2014/main" id="{D4C7D074-8566-C4B3-67A9-2186B84BA0C5}"/>
              </a:ext>
            </a:extLst>
          </p:cNvPr>
          <p:cNvSpPr txBox="1"/>
          <p:nvPr/>
        </p:nvSpPr>
        <p:spPr>
          <a:xfrm>
            <a:off x="181566" y="1589212"/>
            <a:ext cx="8156726" cy="3016210"/>
          </a:xfrm>
          <a:prstGeom prst="rect">
            <a:avLst/>
          </a:prstGeom>
          <a:noFill/>
        </p:spPr>
        <p:txBody>
          <a:bodyPr wrap="square" rtlCol="0">
            <a:spAutoFit/>
          </a:bodyPr>
          <a:lstStyle/>
          <a:p>
            <a:pPr marL="447675" indent="-447675">
              <a:spcAft>
                <a:spcPts val="1800"/>
              </a:spcAft>
              <a:buBlip>
                <a:blip r:embed="rId4"/>
              </a:buBlip>
            </a:pPr>
            <a:r>
              <a:rPr lang="da-DK" sz="3200" dirty="0"/>
              <a:t>Luftvejsinfektioner er langt den største årsag til sygefravær – for både børn og voksne</a:t>
            </a:r>
          </a:p>
          <a:p>
            <a:pPr marL="447675" indent="-447675">
              <a:spcAft>
                <a:spcPts val="1800"/>
              </a:spcAft>
              <a:buBlip>
                <a:blip r:embed="rId4"/>
              </a:buBlip>
            </a:pPr>
            <a:r>
              <a:rPr lang="da-DK" sz="3200" dirty="0"/>
              <a:t>Luftvejsinfektioner smitter via luften</a:t>
            </a:r>
          </a:p>
          <a:p>
            <a:pPr marL="447675" indent="-447675">
              <a:spcAft>
                <a:spcPts val="1800"/>
              </a:spcAft>
              <a:buBlip>
                <a:blip r:embed="rId4"/>
              </a:buBlip>
            </a:pPr>
            <a:r>
              <a:rPr lang="da-DK" sz="3200" dirty="0"/>
              <a:t>Luftvejsinfektioner er også et arbejdsmiljøproblem</a:t>
            </a:r>
          </a:p>
        </p:txBody>
      </p:sp>
    </p:spTree>
    <p:extLst>
      <p:ext uri="{BB962C8B-B14F-4D97-AF65-F5344CB8AC3E}">
        <p14:creationId xmlns:p14="http://schemas.microsoft.com/office/powerpoint/2010/main" val="252825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47723" y="297712"/>
            <a:ext cx="9144000" cy="972026"/>
          </a:xfrm>
        </p:spPr>
        <p:txBody>
          <a:bodyPr/>
          <a:lstStyle/>
          <a:p>
            <a:r>
              <a:rPr lang="da-DK" dirty="0"/>
              <a:t>Luftvejsinfektioner</a:t>
            </a:r>
          </a:p>
        </p:txBody>
      </p:sp>
      <p:sp>
        <p:nvSpPr>
          <p:cNvPr id="7" name="Tekstfelt 6">
            <a:extLst>
              <a:ext uri="{FF2B5EF4-FFF2-40B4-BE49-F238E27FC236}">
                <a16:creationId xmlns:a16="http://schemas.microsoft.com/office/drawing/2014/main" id="{D4C7D074-8566-C4B3-67A9-2186B84BA0C5}"/>
              </a:ext>
            </a:extLst>
          </p:cNvPr>
          <p:cNvSpPr txBox="1"/>
          <p:nvPr/>
        </p:nvSpPr>
        <p:spPr>
          <a:xfrm>
            <a:off x="181566" y="1589212"/>
            <a:ext cx="8156726" cy="3016210"/>
          </a:xfrm>
          <a:prstGeom prst="rect">
            <a:avLst/>
          </a:prstGeom>
          <a:noFill/>
        </p:spPr>
        <p:txBody>
          <a:bodyPr wrap="square" rtlCol="0">
            <a:spAutoFit/>
          </a:bodyPr>
          <a:lstStyle/>
          <a:p>
            <a:pPr marL="447675" indent="-447675">
              <a:spcAft>
                <a:spcPts val="1800"/>
              </a:spcAft>
              <a:buBlip>
                <a:blip r:embed="rId3"/>
              </a:buBlip>
            </a:pPr>
            <a:r>
              <a:rPr lang="da-DK" sz="3200" dirty="0"/>
              <a:t>Luftvejsinfektioner er langt den største årsag til sygefravær – for både børn og voksne</a:t>
            </a:r>
          </a:p>
          <a:p>
            <a:pPr marL="447675" indent="-447675">
              <a:spcAft>
                <a:spcPts val="1800"/>
              </a:spcAft>
              <a:buBlip>
                <a:blip r:embed="rId3"/>
              </a:buBlip>
            </a:pPr>
            <a:r>
              <a:rPr lang="da-DK" sz="3200" dirty="0"/>
              <a:t>Luftvejsinfektioner smitter via luften</a:t>
            </a:r>
          </a:p>
          <a:p>
            <a:pPr marL="447675" indent="-447675">
              <a:spcAft>
                <a:spcPts val="1800"/>
              </a:spcAft>
              <a:buBlip>
                <a:blip r:embed="rId3"/>
              </a:buBlip>
            </a:pPr>
            <a:r>
              <a:rPr lang="da-DK" sz="3200" dirty="0"/>
              <a:t>Luftvejsinfektioner er også et arbejdsmiljøproblem</a:t>
            </a:r>
          </a:p>
        </p:txBody>
      </p:sp>
      <p:pic>
        <p:nvPicPr>
          <p:cNvPr id="3" name="Billede 2">
            <a:extLst>
              <a:ext uri="{FF2B5EF4-FFF2-40B4-BE49-F238E27FC236}">
                <a16:creationId xmlns:a16="http://schemas.microsoft.com/office/drawing/2014/main" id="{E807A420-A39A-EE2E-81D5-319E95D8C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564" y="2217364"/>
            <a:ext cx="4076087" cy="4076087"/>
          </a:xfrm>
          <a:prstGeom prst="rect">
            <a:avLst/>
          </a:prstGeom>
        </p:spPr>
      </p:pic>
    </p:spTree>
    <p:extLst>
      <p:ext uri="{BB962C8B-B14F-4D97-AF65-F5344CB8AC3E}">
        <p14:creationId xmlns:p14="http://schemas.microsoft.com/office/powerpoint/2010/main" val="2432333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75843949-FB0F-0C43-1D2A-724A348C18CE}"/>
              </a:ext>
            </a:extLst>
          </p:cNvPr>
          <p:cNvSpPr>
            <a:spLocks noGrp="1"/>
          </p:cNvSpPr>
          <p:nvPr>
            <p:ph type="sldNum" sz="quarter" idx="20"/>
          </p:nvPr>
        </p:nvSpPr>
        <p:spPr/>
        <p:txBody>
          <a:bodyPr/>
          <a:lstStyle/>
          <a:p>
            <a:fld id="{24C8C45C-947F-4981-8B3F-4F32E973C901}" type="slidenum">
              <a:rPr lang="da-DK" smtClean="0"/>
              <a:pPr/>
              <a:t>9</a:t>
            </a:fld>
            <a:endParaRPr lang="da-DK" dirty="0"/>
          </a:p>
        </p:txBody>
      </p:sp>
      <p:sp>
        <p:nvSpPr>
          <p:cNvPr id="5" name="Tekstfelt 4"/>
          <p:cNvSpPr txBox="1"/>
          <p:nvPr/>
        </p:nvSpPr>
        <p:spPr>
          <a:xfrm>
            <a:off x="1565368" y="415300"/>
            <a:ext cx="8555163" cy="677108"/>
          </a:xfrm>
          <a:prstGeom prst="rect">
            <a:avLst/>
          </a:prstGeom>
          <a:noFill/>
        </p:spPr>
        <p:txBody>
          <a:bodyPr wrap="none" lIns="0" tIns="0" rIns="0" bIns="0" rtlCol="0">
            <a:spAutoFit/>
          </a:bodyPr>
          <a:lstStyle/>
          <a:p>
            <a:pPr algn="l"/>
            <a:r>
              <a:rPr lang="da-DK" sz="4400" i="1" spc="-10" baseline="0" dirty="0">
                <a:solidFill>
                  <a:schemeClr val="accent1"/>
                </a:solidFill>
              </a:rPr>
              <a:t>Sygefravær i 22 vuggestuer i Gentofte</a:t>
            </a:r>
          </a:p>
        </p:txBody>
      </p:sp>
      <p:grpSp>
        <p:nvGrpSpPr>
          <p:cNvPr id="15" name="Gruppe 14"/>
          <p:cNvGrpSpPr/>
          <p:nvPr/>
        </p:nvGrpSpPr>
        <p:grpSpPr>
          <a:xfrm>
            <a:off x="6457966" y="1986516"/>
            <a:ext cx="5288558" cy="4554961"/>
            <a:chOff x="6457965" y="2030476"/>
            <a:chExt cx="5410381" cy="4624212"/>
          </a:xfrm>
        </p:grpSpPr>
        <p:pic>
          <p:nvPicPr>
            <p:cNvPr id="6" name="Billede 5"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65" y="2109548"/>
              <a:ext cx="5371528" cy="4545140"/>
            </a:xfrm>
            <a:prstGeom prst="rect">
              <a:avLst/>
            </a:prstGeom>
          </p:spPr>
        </p:pic>
        <p:sp>
          <p:nvSpPr>
            <p:cNvPr id="8" name="Tekstfelt 7"/>
            <p:cNvSpPr txBox="1"/>
            <p:nvPr/>
          </p:nvSpPr>
          <p:spPr>
            <a:xfrm>
              <a:off x="7073816" y="2030476"/>
              <a:ext cx="4605994" cy="369332"/>
            </a:xfrm>
            <a:prstGeom prst="rect">
              <a:avLst/>
            </a:prstGeom>
            <a:solidFill>
              <a:schemeClr val="bg1"/>
            </a:solidFill>
          </p:spPr>
          <p:txBody>
            <a:bodyPr wrap="square" rtlCol="0">
              <a:spAutoFit/>
            </a:bodyPr>
            <a:lstStyle/>
            <a:p>
              <a:r>
                <a:rPr lang="da-DK" dirty="0"/>
                <a:t>Årsager til sygefravær - Ansatte</a:t>
              </a:r>
            </a:p>
          </p:txBody>
        </p:sp>
        <p:sp>
          <p:nvSpPr>
            <p:cNvPr id="9" name="Tekstfelt 8"/>
            <p:cNvSpPr txBox="1"/>
            <p:nvPr/>
          </p:nvSpPr>
          <p:spPr>
            <a:xfrm>
              <a:off x="10330007" y="4385631"/>
              <a:ext cx="1538339" cy="637849"/>
            </a:xfrm>
            <a:prstGeom prst="rect">
              <a:avLst/>
            </a:prstGeom>
            <a:solidFill>
              <a:srgbClr val="0070C0"/>
            </a:solidFill>
          </p:spPr>
          <p:txBody>
            <a:bodyPr wrap="square" lIns="72000" tIns="72000" rIns="72000" bIns="72000" rtlCol="0">
              <a:spAutoFit/>
            </a:bodyPr>
            <a:lstStyle/>
            <a:p>
              <a:pPr algn="l"/>
              <a:r>
                <a:rPr lang="da-DK" sz="1600" spc="-10" baseline="0" dirty="0">
                  <a:solidFill>
                    <a:schemeClr val="bg1"/>
                  </a:solidFill>
                </a:rPr>
                <a:t>Luftvejs-</a:t>
              </a:r>
            </a:p>
            <a:p>
              <a:pPr algn="l"/>
              <a:r>
                <a:rPr lang="da-DK" sz="1600" spc="-10" dirty="0">
                  <a:solidFill>
                    <a:schemeClr val="bg1"/>
                  </a:solidFill>
                </a:rPr>
                <a:t>Infektion (55%)</a:t>
              </a:r>
              <a:endParaRPr lang="da-DK" sz="1600" spc="-10" baseline="0" dirty="0">
                <a:solidFill>
                  <a:schemeClr val="bg1"/>
                </a:solidFill>
              </a:endParaRPr>
            </a:p>
          </p:txBody>
        </p:sp>
        <p:sp>
          <p:nvSpPr>
            <p:cNvPr id="11" name="Tekstfelt 10"/>
            <p:cNvSpPr txBox="1"/>
            <p:nvPr/>
          </p:nvSpPr>
          <p:spPr>
            <a:xfrm>
              <a:off x="7619504" y="5662374"/>
              <a:ext cx="1213411" cy="391628"/>
            </a:xfrm>
            <a:prstGeom prst="rect">
              <a:avLst/>
            </a:prstGeom>
            <a:solidFill>
              <a:srgbClr val="0070C0"/>
            </a:solidFill>
          </p:spPr>
          <p:txBody>
            <a:bodyPr wrap="square" lIns="72000" tIns="72000" rIns="72000" bIns="72000" rtlCol="0">
              <a:spAutoFit/>
            </a:bodyPr>
            <a:lstStyle/>
            <a:p>
              <a:pPr algn="l"/>
              <a:r>
                <a:rPr lang="da-DK" sz="1600" spc="-10" baseline="0" dirty="0">
                  <a:solidFill>
                    <a:schemeClr val="bg1"/>
                  </a:solidFill>
                </a:rPr>
                <a:t>Feber (9%)</a:t>
              </a:r>
            </a:p>
          </p:txBody>
        </p:sp>
        <p:sp>
          <p:nvSpPr>
            <p:cNvPr id="12" name="Tekstfelt 11"/>
            <p:cNvSpPr txBox="1"/>
            <p:nvPr/>
          </p:nvSpPr>
          <p:spPr>
            <a:xfrm>
              <a:off x="6726018" y="4218894"/>
              <a:ext cx="2040909" cy="391628"/>
            </a:xfrm>
            <a:prstGeom prst="rect">
              <a:avLst/>
            </a:prstGeom>
            <a:solidFill>
              <a:srgbClr val="0070C0"/>
            </a:solidFill>
          </p:spPr>
          <p:txBody>
            <a:bodyPr wrap="square" lIns="72000" tIns="72000" rIns="72000" bIns="72000" rtlCol="0">
              <a:spAutoFit/>
            </a:bodyPr>
            <a:lstStyle/>
            <a:p>
              <a:pPr algn="l"/>
              <a:r>
                <a:rPr lang="da-DK" sz="1600" spc="-10" baseline="0" dirty="0">
                  <a:solidFill>
                    <a:schemeClr val="bg1"/>
                  </a:solidFill>
                </a:rPr>
                <a:t>Roskildesyge (27%)</a:t>
              </a:r>
            </a:p>
          </p:txBody>
        </p:sp>
      </p:grpSp>
      <p:grpSp>
        <p:nvGrpSpPr>
          <p:cNvPr id="14" name="Gruppe 13"/>
          <p:cNvGrpSpPr/>
          <p:nvPr/>
        </p:nvGrpSpPr>
        <p:grpSpPr>
          <a:xfrm>
            <a:off x="727128" y="2030313"/>
            <a:ext cx="5348194" cy="4530172"/>
            <a:chOff x="618973" y="2143569"/>
            <a:chExt cx="5348194" cy="4530172"/>
          </a:xfrm>
        </p:grpSpPr>
        <p:pic>
          <p:nvPicPr>
            <p:cNvPr id="4" name="Billede 3" descr="Skærmkli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73" y="2151111"/>
              <a:ext cx="5253704" cy="4522630"/>
            </a:xfrm>
            <a:prstGeom prst="rect">
              <a:avLst/>
            </a:prstGeom>
          </p:spPr>
        </p:pic>
        <p:sp>
          <p:nvSpPr>
            <p:cNvPr id="7" name="Tekstfelt 6"/>
            <p:cNvSpPr txBox="1"/>
            <p:nvPr/>
          </p:nvSpPr>
          <p:spPr>
            <a:xfrm>
              <a:off x="1200546" y="2143569"/>
              <a:ext cx="4389549" cy="369332"/>
            </a:xfrm>
            <a:prstGeom prst="rect">
              <a:avLst/>
            </a:prstGeom>
            <a:solidFill>
              <a:schemeClr val="bg1"/>
            </a:solidFill>
          </p:spPr>
          <p:txBody>
            <a:bodyPr wrap="square" rtlCol="0">
              <a:spAutoFit/>
            </a:bodyPr>
            <a:lstStyle/>
            <a:p>
              <a:r>
                <a:rPr lang="da-DK" dirty="0"/>
                <a:t>Årsager til sygefravær - Børn</a:t>
              </a:r>
            </a:p>
          </p:txBody>
        </p:sp>
        <p:sp>
          <p:nvSpPr>
            <p:cNvPr id="2" name="Tekstfelt 1"/>
            <p:cNvSpPr txBox="1"/>
            <p:nvPr/>
          </p:nvSpPr>
          <p:spPr>
            <a:xfrm>
              <a:off x="4430598" y="4034672"/>
              <a:ext cx="1536569" cy="637849"/>
            </a:xfrm>
            <a:prstGeom prst="rect">
              <a:avLst/>
            </a:prstGeom>
            <a:solidFill>
              <a:srgbClr val="0070C0"/>
            </a:solidFill>
          </p:spPr>
          <p:txBody>
            <a:bodyPr wrap="square" lIns="72000" tIns="72000" rIns="72000" bIns="72000" rtlCol="0">
              <a:spAutoFit/>
            </a:bodyPr>
            <a:lstStyle/>
            <a:p>
              <a:pPr algn="l"/>
              <a:r>
                <a:rPr lang="da-DK" sz="1600" spc="-10" baseline="0" dirty="0">
                  <a:solidFill>
                    <a:schemeClr val="bg1"/>
                  </a:solidFill>
                </a:rPr>
                <a:t>Luftvejs-</a:t>
              </a:r>
            </a:p>
            <a:p>
              <a:pPr algn="l"/>
              <a:r>
                <a:rPr lang="da-DK" sz="1600" spc="-10" dirty="0">
                  <a:solidFill>
                    <a:schemeClr val="bg1"/>
                  </a:solidFill>
                </a:rPr>
                <a:t>Infektion (42%)</a:t>
              </a:r>
              <a:endParaRPr lang="da-DK" sz="1600" spc="-10" baseline="0" dirty="0">
                <a:solidFill>
                  <a:schemeClr val="bg1"/>
                </a:solidFill>
              </a:endParaRPr>
            </a:p>
          </p:txBody>
        </p:sp>
        <p:sp>
          <p:nvSpPr>
            <p:cNvPr id="10" name="Tekstfelt 9"/>
            <p:cNvSpPr txBox="1"/>
            <p:nvPr/>
          </p:nvSpPr>
          <p:spPr>
            <a:xfrm>
              <a:off x="2347074" y="5810650"/>
              <a:ext cx="1348233" cy="391628"/>
            </a:xfrm>
            <a:prstGeom prst="rect">
              <a:avLst/>
            </a:prstGeom>
            <a:solidFill>
              <a:srgbClr val="0070C0"/>
            </a:solidFill>
          </p:spPr>
          <p:txBody>
            <a:bodyPr wrap="square" lIns="72000" tIns="72000" rIns="72000" bIns="72000" rtlCol="0">
              <a:spAutoFit/>
            </a:bodyPr>
            <a:lstStyle/>
            <a:p>
              <a:pPr algn="l"/>
              <a:r>
                <a:rPr lang="da-DK" sz="1600" spc="-10" baseline="0" dirty="0">
                  <a:solidFill>
                    <a:schemeClr val="bg1"/>
                  </a:solidFill>
                </a:rPr>
                <a:t>Feber (24%)</a:t>
              </a:r>
            </a:p>
          </p:txBody>
        </p:sp>
        <p:sp>
          <p:nvSpPr>
            <p:cNvPr id="13" name="Tekstfelt 12"/>
            <p:cNvSpPr txBox="1"/>
            <p:nvPr/>
          </p:nvSpPr>
          <p:spPr>
            <a:xfrm>
              <a:off x="1015435" y="4189435"/>
              <a:ext cx="2040909" cy="391628"/>
            </a:xfrm>
            <a:prstGeom prst="rect">
              <a:avLst/>
            </a:prstGeom>
            <a:solidFill>
              <a:srgbClr val="0070C0"/>
            </a:solidFill>
          </p:spPr>
          <p:txBody>
            <a:bodyPr wrap="square" lIns="72000" tIns="72000" rIns="72000" bIns="72000" rtlCol="0">
              <a:spAutoFit/>
            </a:bodyPr>
            <a:lstStyle/>
            <a:p>
              <a:pPr algn="l"/>
              <a:r>
                <a:rPr lang="da-DK" sz="1600" spc="-10" baseline="0" dirty="0">
                  <a:solidFill>
                    <a:schemeClr val="bg1"/>
                  </a:solidFill>
                </a:rPr>
                <a:t>Roskildesyge (25%)</a:t>
              </a:r>
            </a:p>
          </p:txBody>
        </p:sp>
      </p:grpSp>
      <p:sp>
        <p:nvSpPr>
          <p:cNvPr id="16" name="Rektangel 15"/>
          <p:cNvSpPr/>
          <p:nvPr/>
        </p:nvSpPr>
        <p:spPr>
          <a:xfrm>
            <a:off x="11032179" y="6210794"/>
            <a:ext cx="653142" cy="42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01772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4"/>
</p:tagLst>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1750</TotalTime>
  <Words>1153</Words>
  <Application>Microsoft Office PowerPoint</Application>
  <PresentationFormat>Widescreen</PresentationFormat>
  <Paragraphs>233</Paragraphs>
  <Slides>36</Slides>
  <Notes>35</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36</vt:i4>
      </vt:variant>
    </vt:vector>
  </HeadingPairs>
  <TitlesOfParts>
    <vt:vector size="45" baseType="lpstr">
      <vt:lpstr>Arial</vt:lpstr>
      <vt:lpstr>Calibri</vt:lpstr>
      <vt:lpstr>Calibri Light</vt:lpstr>
      <vt:lpstr>klavika-web</vt:lpstr>
      <vt:lpstr>Montserrat</vt:lpstr>
      <vt:lpstr>Segoe UI</vt:lpstr>
      <vt:lpstr>Times New Roman</vt:lpstr>
      <vt:lpstr>Wingdings</vt:lpstr>
      <vt:lpstr>Office-tema</vt:lpstr>
      <vt:lpstr>PowerPoint-præsentation</vt:lpstr>
      <vt:lpstr>PowerPoint-præsentation</vt:lpstr>
      <vt:lpstr>PowerPoint-præsentation</vt:lpstr>
      <vt:lpstr>Luftvejsinfektioner</vt:lpstr>
      <vt:lpstr>Luftvejsinfektioner</vt:lpstr>
      <vt:lpstr>Luftvejsinfektioner</vt:lpstr>
      <vt:lpstr>Luftvejsinfektioner</vt:lpstr>
      <vt:lpstr>Luftvejsinfektioner</vt:lpstr>
      <vt:lpstr>PowerPoint-præsentation</vt:lpstr>
      <vt:lpstr>PowerPoint-præsentation</vt:lpstr>
      <vt:lpstr>Luftvejsinfektioner</vt:lpstr>
      <vt:lpstr>PowerPoint-præsentation</vt:lpstr>
      <vt:lpstr>Infektioner - Indeklima</vt:lpstr>
      <vt:lpstr>Infektioner - Indeklima</vt:lpstr>
      <vt:lpstr>PowerPoint-præsentation</vt:lpstr>
      <vt:lpstr>PowerPoint-præsentation</vt:lpstr>
      <vt:lpstr>PowerPoint-præsentation</vt:lpstr>
      <vt:lpstr>PowerPoint-præsentation</vt:lpstr>
      <vt:lpstr>PowerPoint-præsentation</vt:lpstr>
      <vt:lpstr>Luftvejsinfektioner - Indeklima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Luftvejsinfektioner</vt:lpstr>
      <vt:lpstr>Luftvejsinfektioner</vt:lpstr>
      <vt:lpstr>Luftvejsinfektioner – primære virus</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Lars Andrup</dc:creator>
  <cp:lastModifiedBy>Lars Andrup</cp:lastModifiedBy>
  <cp:revision>74</cp:revision>
  <cp:lastPrinted>2026-04-01T08:47:29Z</cp:lastPrinted>
  <dcterms:created xsi:type="dcterms:W3CDTF">2024-11-20T09:03:25Z</dcterms:created>
  <dcterms:modified xsi:type="dcterms:W3CDTF">2026-04-24T09:35:15Z</dcterms:modified>
</cp:coreProperties>
</file>