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3004800" cy="9753600"/>
  <p:notesSz cx="6858000" cy="9144000"/>
  <p:embeddedFontLst>
    <p:embeddedFont>
      <p:font typeface="Calibri" panose="020F050202020403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Gill Sans"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09"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1pPr>
            <a:lvl2pPr marL="457200" marR="0" lvl="1" indent="2286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2pPr>
            <a:lvl3pPr marL="914400" marR="0" lvl="2" indent="4572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3pPr>
            <a:lvl4pPr marL="1371600" marR="0" lvl="3" indent="6858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4pPr>
            <a:lvl5pPr marL="1828800" marR="0" lvl="4" indent="9144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5pPr>
            <a:lvl6pPr marL="2286000" marR="0" lvl="5" indent="11430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6pPr>
            <a:lvl7pPr marL="2743200" marR="0" lvl="6" indent="13716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7pPr>
            <a:lvl8pPr marL="3200400" marR="0" lvl="7" indent="16002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8pPr>
            <a:lvl9pPr marL="3657600" marR="0" lvl="8" indent="18288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 name="Shape 5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lnSpc>
                <a:spcPct val="117999"/>
              </a:lnSpc>
              <a:spcBef>
                <a:spcPts val="0"/>
              </a:spcBef>
              <a:buClr>
                <a:schemeClr val="dk1"/>
              </a:buClr>
              <a:buSzPct val="250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r>
              <a:rPr lang="en-US" sz="2200" b="0" i="0" u="none" strike="noStrike" cap="none">
                <a:solidFill>
                  <a:schemeClr val="dk1"/>
                </a:solidFill>
                <a:latin typeface="Helvetica Neue"/>
                <a:ea typeface="Helvetica Neue"/>
                <a:cs typeface="Helvetica Neue"/>
                <a:sym typeface="Helvetica Neue"/>
              </a:rPr>
              <a:t>Good self-care can be applicable to a wide range of ailments. A wider and stronger investment within the EU towards self-care would have very significant impacts on the health and wellbeing of the citizens of the EU.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10000"/>
              <a:buFont typeface="Arial"/>
              <a:buNone/>
            </a:pPr>
            <a:r>
              <a:rPr lang="en-US" sz="1000">
                <a:latin typeface="Arial"/>
                <a:ea typeface="Arial"/>
                <a:cs typeface="Arial"/>
                <a:sym typeface="Arial"/>
              </a:rPr>
              <a:t>PiSCE set the stage for the implementation of self-care beyond these five minor conditions. </a:t>
            </a:r>
          </a:p>
          <a:p>
            <a:pPr lvl="0" rtl="0">
              <a:lnSpc>
                <a:spcPct val="115000"/>
              </a:lnSpc>
              <a:spcBef>
                <a:spcPts val="0"/>
              </a:spcBef>
              <a:buClr>
                <a:schemeClr val="dk1"/>
              </a:buClr>
              <a:buSzPct val="110000"/>
              <a:buFont typeface="Arial"/>
              <a:buNone/>
            </a:pPr>
            <a:endParaRPr sz="1000">
              <a:latin typeface="Arial"/>
              <a:ea typeface="Arial"/>
              <a:cs typeface="Arial"/>
              <a:sym typeface="Arial"/>
            </a:endParaRPr>
          </a:p>
          <a:p>
            <a:pPr lvl="0" rtl="0">
              <a:lnSpc>
                <a:spcPct val="115000"/>
              </a:lnSpc>
              <a:spcBef>
                <a:spcPts val="0"/>
              </a:spcBef>
              <a:buClr>
                <a:schemeClr val="dk1"/>
              </a:buClr>
              <a:buSzPct val="110000"/>
              <a:buFont typeface="Arial"/>
              <a:buNone/>
            </a:pPr>
            <a:endParaRPr sz="1000">
              <a:latin typeface="Arial"/>
              <a:ea typeface="Arial"/>
              <a:cs typeface="Arial"/>
              <a:sym typeface="Arial"/>
            </a:endParaRPr>
          </a:p>
          <a:p>
            <a:pPr lvl="0" rtl="0">
              <a:lnSpc>
                <a:spcPct val="115000"/>
              </a:lnSpc>
              <a:spcBef>
                <a:spcPts val="0"/>
              </a:spcBef>
              <a:buClr>
                <a:schemeClr val="dk1"/>
              </a:buClr>
              <a:buSzPct val="110000"/>
              <a:buFont typeface="Arial"/>
              <a:buNone/>
            </a:pPr>
            <a:r>
              <a:rPr lang="en-US" sz="1000">
                <a:latin typeface="Arial"/>
                <a:ea typeface="Arial"/>
                <a:cs typeface="Arial"/>
                <a:sym typeface="Arial"/>
              </a:rPr>
              <a:t>it was a tender and we need to show multi-stakehodler and multi-national participation</a:t>
            </a:r>
          </a:p>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a:t>Choosing Wisely: started in USA, now has 10 countries adaptation. </a:t>
            </a:r>
          </a:p>
          <a:p>
            <a:pPr lvl="0">
              <a:spcBef>
                <a:spcPts val="0"/>
              </a:spcBef>
              <a:buNone/>
            </a:pPr>
            <a:endParaRPr/>
          </a:p>
          <a:p>
            <a:pPr marL="457200" lvl="0" indent="-381000" rtl="0">
              <a:lnSpc>
                <a:spcPct val="100000"/>
              </a:lnSpc>
              <a:spcBef>
                <a:spcPts val="0"/>
              </a:spcBef>
              <a:buClr>
                <a:schemeClr val="dk2"/>
              </a:buClr>
              <a:buSzPct val="100000"/>
              <a:buFont typeface="Gill Sans"/>
              <a:buChar char="•"/>
            </a:pPr>
            <a:r>
              <a:rPr lang="en-US" sz="2400">
                <a:solidFill>
                  <a:schemeClr val="dk2"/>
                </a:solidFill>
                <a:latin typeface="Gill Sans"/>
                <a:ea typeface="Gill Sans"/>
                <a:cs typeface="Gill Sans"/>
                <a:sym typeface="Gill Sans"/>
              </a:rPr>
              <a:t>Denmark: Danish Society for Patient Safety</a:t>
            </a:r>
          </a:p>
          <a:p>
            <a:pPr marL="914400" lvl="1" rtl="0">
              <a:lnSpc>
                <a:spcPct val="100000"/>
              </a:lnSpc>
              <a:spcBef>
                <a:spcPts val="0"/>
              </a:spcBef>
              <a:buClr>
                <a:schemeClr val="dk2"/>
              </a:buClr>
              <a:buSzPct val="100000"/>
              <a:buFont typeface="Gill Sans"/>
              <a:buChar char="•"/>
            </a:pPr>
            <a:r>
              <a:rPr lang="en-US" sz="2400">
                <a:solidFill>
                  <a:schemeClr val="dk2"/>
                </a:solidFill>
                <a:latin typeface="Gill Sans"/>
                <a:ea typeface="Gill Sans"/>
                <a:cs typeface="Gill Sans"/>
                <a:sym typeface="Gill Sans"/>
              </a:rPr>
              <a:t>Patient handbook: empowered patients to ask questions about providers’ hand hygiene, questions on their health. </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spcAft>
                <a:spcPts val="0"/>
              </a:spcAft>
              <a:buClr>
                <a:schemeClr val="dk1"/>
              </a:buClr>
              <a:buSzPct val="25000"/>
              <a:buFont typeface="Helvetica Neue"/>
              <a:buNone/>
            </a:pPr>
            <a:r>
              <a:rPr lang="en-US" sz="2200" b="0" i="0" u="none" strike="noStrike" cap="none">
                <a:solidFill>
                  <a:schemeClr val="dk1"/>
                </a:solidFill>
                <a:latin typeface="Helvetica Neue"/>
                <a:ea typeface="Helvetica Neue"/>
                <a:cs typeface="Helvetica Neue"/>
                <a:sym typeface="Helvetica Neue"/>
              </a:rPr>
              <a:t>(Pilot project on the promotion of self-care systems in the European Union)</a:t>
            </a:r>
          </a:p>
          <a:p>
            <a:pPr marL="0" marR="0" lvl="0" indent="0" algn="l" rtl="0">
              <a:lnSpc>
                <a:spcPct val="117999"/>
              </a:lnSpc>
              <a:spcBef>
                <a:spcPts val="0"/>
              </a:spcBef>
              <a:buClr>
                <a:schemeClr val="dk1"/>
              </a:buClr>
              <a:buSzPct val="250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457200" lvl="0" indent="-298450" rtl="0">
              <a:lnSpc>
                <a:spcPct val="115000"/>
              </a:lnSpc>
              <a:spcBef>
                <a:spcPts val="0"/>
              </a:spcBef>
              <a:buSzPct val="100000"/>
              <a:buFont typeface="Calibri"/>
              <a:buAutoNum type="arabicPeriod"/>
            </a:pPr>
            <a:r>
              <a:rPr lang="en-US" sz="1100" b="1">
                <a:latin typeface="Calibri"/>
                <a:ea typeface="Calibri"/>
                <a:cs typeface="Calibri"/>
                <a:sym typeface="Calibri"/>
              </a:rPr>
              <a:t>Sustainable and holistic approach to patient and person centered care</a:t>
            </a:r>
          </a:p>
          <a:p>
            <a:pPr marL="914400" lvl="1" rtl="0">
              <a:lnSpc>
                <a:spcPct val="115000"/>
              </a:lnSpc>
              <a:spcBef>
                <a:spcPts val="0"/>
              </a:spcBef>
              <a:buSzPct val="100000"/>
              <a:buFont typeface="Calibri"/>
              <a:buAutoNum type="alphaLcPeriod"/>
            </a:pPr>
            <a:r>
              <a:rPr lang="en-US" sz="1100">
                <a:latin typeface="Calibri"/>
                <a:ea typeface="Calibri"/>
                <a:cs typeface="Calibri"/>
                <a:sym typeface="Calibri"/>
              </a:rPr>
              <a:t>Empowerment</a:t>
            </a:r>
          </a:p>
          <a:p>
            <a:pPr marL="914400" lvl="1" rtl="0">
              <a:lnSpc>
                <a:spcPct val="115000"/>
              </a:lnSpc>
              <a:spcBef>
                <a:spcPts val="0"/>
              </a:spcBef>
              <a:buSzPct val="100000"/>
              <a:buFont typeface="Calibri"/>
              <a:buAutoNum type="alphaLcPeriod"/>
            </a:pPr>
            <a:r>
              <a:rPr lang="en-US" sz="1100">
                <a:latin typeface="Calibri"/>
                <a:ea typeface="Calibri"/>
                <a:cs typeface="Calibri"/>
                <a:sym typeface="Calibri"/>
              </a:rPr>
              <a:t>Healthy living in schools</a:t>
            </a:r>
          </a:p>
          <a:p>
            <a:pPr marL="457200" lvl="0" indent="-298450" rtl="0">
              <a:lnSpc>
                <a:spcPct val="115000"/>
              </a:lnSpc>
              <a:spcBef>
                <a:spcPts val="0"/>
              </a:spcBef>
              <a:buSzPct val="100000"/>
              <a:buFont typeface="Calibri"/>
              <a:buAutoNum type="arabicPeriod"/>
            </a:pPr>
            <a:r>
              <a:rPr lang="en-US" sz="1100" b="1">
                <a:latin typeface="Calibri"/>
                <a:ea typeface="Calibri"/>
                <a:cs typeface="Calibri"/>
                <a:sym typeface="Calibri"/>
              </a:rPr>
              <a:t>Supporting early actions</a:t>
            </a:r>
          </a:p>
          <a:p>
            <a:pPr marL="914400" lvl="1" rtl="0">
              <a:lnSpc>
                <a:spcPct val="115000"/>
              </a:lnSpc>
              <a:spcBef>
                <a:spcPts val="0"/>
              </a:spcBef>
              <a:buSzPct val="100000"/>
              <a:buFont typeface="Calibri"/>
              <a:buAutoNum type="alphaLcPeriod"/>
            </a:pPr>
            <a:r>
              <a:rPr lang="en-US" sz="1100">
                <a:latin typeface="Calibri"/>
                <a:ea typeface="Calibri"/>
                <a:cs typeface="Calibri"/>
                <a:sym typeface="Calibri"/>
              </a:rPr>
              <a:t>Tailoring care, taking account of class issues</a:t>
            </a:r>
          </a:p>
          <a:p>
            <a:pPr marL="457200" lvl="0" indent="-298450" rtl="0">
              <a:lnSpc>
                <a:spcPct val="115000"/>
              </a:lnSpc>
              <a:spcBef>
                <a:spcPts val="0"/>
              </a:spcBef>
              <a:buSzPct val="100000"/>
              <a:buFont typeface="Calibri"/>
              <a:buAutoNum type="arabicPeriod"/>
            </a:pPr>
            <a:r>
              <a:rPr lang="en-US" sz="1100" b="1">
                <a:latin typeface="Calibri"/>
                <a:ea typeface="Calibri"/>
                <a:cs typeface="Calibri"/>
                <a:sym typeface="Calibri"/>
              </a:rPr>
              <a:t>Multi-stakeholder engagement</a:t>
            </a:r>
          </a:p>
          <a:p>
            <a:pPr marL="914400" lvl="1" rtl="0">
              <a:lnSpc>
                <a:spcPct val="115000"/>
              </a:lnSpc>
              <a:spcBef>
                <a:spcPts val="0"/>
              </a:spcBef>
              <a:buSzPct val="100000"/>
              <a:buFont typeface="Calibri"/>
              <a:buAutoNum type="alphaLcPeriod"/>
            </a:pPr>
            <a:r>
              <a:rPr lang="en-US" sz="1100">
                <a:latin typeface="Calibri"/>
                <a:ea typeface="Calibri"/>
                <a:cs typeface="Calibri"/>
                <a:sym typeface="Calibri"/>
              </a:rPr>
              <a:t>Person-centred integrated approach to wellbeing</a:t>
            </a:r>
          </a:p>
          <a:p>
            <a:pPr marL="457200" lvl="0" indent="-298450" rtl="0">
              <a:lnSpc>
                <a:spcPct val="115000"/>
              </a:lnSpc>
              <a:spcBef>
                <a:spcPts val="0"/>
              </a:spcBef>
              <a:buSzPct val="100000"/>
              <a:buFont typeface="Calibri"/>
              <a:buAutoNum type="arabicPeriod"/>
            </a:pPr>
            <a:r>
              <a:rPr lang="en-US" sz="1100" b="1">
                <a:latin typeface="Calibri"/>
                <a:ea typeface="Calibri"/>
                <a:cs typeface="Calibri"/>
                <a:sym typeface="Calibri"/>
              </a:rPr>
              <a:t>Education as a driver</a:t>
            </a:r>
          </a:p>
          <a:p>
            <a:pPr marL="914400" lvl="1" rtl="0">
              <a:lnSpc>
                <a:spcPct val="115000"/>
              </a:lnSpc>
              <a:spcBef>
                <a:spcPts val="0"/>
              </a:spcBef>
              <a:buSzPct val="100000"/>
              <a:buFont typeface="Calibri"/>
              <a:buAutoNum type="alphaLcPeriod"/>
            </a:pPr>
            <a:r>
              <a:rPr lang="en-US" sz="1100">
                <a:latin typeface="Calibri"/>
                <a:ea typeface="Calibri"/>
                <a:cs typeface="Calibri"/>
                <a:sym typeface="Calibri"/>
              </a:rPr>
              <a:t>Long-term investment in prevention</a:t>
            </a:r>
          </a:p>
          <a:p>
            <a:pPr marL="457200" lvl="0" indent="-298450" rtl="0">
              <a:lnSpc>
                <a:spcPct val="115000"/>
              </a:lnSpc>
              <a:spcBef>
                <a:spcPts val="0"/>
              </a:spcBef>
              <a:buSzPct val="100000"/>
              <a:buFont typeface="Calibri"/>
              <a:buAutoNum type="arabicPeriod"/>
            </a:pPr>
            <a:r>
              <a:rPr lang="en-US" sz="1100" b="1">
                <a:latin typeface="Calibri"/>
                <a:ea typeface="Calibri"/>
                <a:cs typeface="Calibri"/>
                <a:sym typeface="Calibri"/>
              </a:rPr>
              <a:t>Spanning National and EU levels</a:t>
            </a:r>
          </a:p>
          <a:p>
            <a:pPr marL="914400" lvl="1" rtl="0">
              <a:lnSpc>
                <a:spcPct val="115000"/>
              </a:lnSpc>
              <a:spcBef>
                <a:spcPts val="0"/>
              </a:spcBef>
              <a:buSzPct val="100000"/>
              <a:buFont typeface="Calibri"/>
              <a:buAutoNum type="alphaLcPeriod"/>
            </a:pPr>
            <a:r>
              <a:rPr lang="en-US" sz="1100">
                <a:latin typeface="Calibri"/>
                <a:ea typeface="Calibri"/>
                <a:cs typeface="Calibri"/>
                <a:sym typeface="Calibri"/>
              </a:rPr>
              <a:t>Social movement approach</a:t>
            </a: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 name="Shape 69"/>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spcAft>
                <a:spcPts val="0"/>
              </a:spcAft>
              <a:buClr>
                <a:schemeClr val="dk1"/>
              </a:buClr>
              <a:buSzPct val="25000"/>
              <a:buFont typeface="Helvetica Neue"/>
              <a:buNone/>
            </a:pPr>
            <a:r>
              <a:rPr lang="en-US" sz="2200" b="0" i="0" u="none" strike="noStrike" cap="none">
                <a:solidFill>
                  <a:schemeClr val="dk1"/>
                </a:solidFill>
                <a:latin typeface="Helvetica Neue"/>
                <a:ea typeface="Helvetica Neue"/>
                <a:cs typeface="Helvetica Neue"/>
                <a:sym typeface="Helvetica Neue"/>
              </a:rPr>
              <a:t>(Pilot project on the promotion of self-care systems in the European Union)</a:t>
            </a:r>
          </a:p>
          <a:p>
            <a:pPr marL="0" marR="0" lvl="0" indent="0" algn="l" rtl="0">
              <a:lnSpc>
                <a:spcPct val="117999"/>
              </a:lnSpc>
              <a:spcBef>
                <a:spcPts val="0"/>
              </a:spcBef>
              <a:buClr>
                <a:schemeClr val="dk1"/>
              </a:buClr>
              <a:buSzPct val="250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 name="Shape 78"/>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r>
              <a:rPr lang="en-US" sz="2200" b="0" i="0" u="none" strike="noStrike" cap="none">
                <a:solidFill>
                  <a:schemeClr val="dk1"/>
                </a:solidFill>
                <a:latin typeface="Helvetica Neue"/>
                <a:ea typeface="Helvetica Neue"/>
                <a:cs typeface="Helvetica Neue"/>
                <a:sym typeface="Helvetica Neue"/>
              </a:rPr>
              <a:t>- 5 minor ailments: help Platform of Experts to recognize how widely applicable the advice and tools can be.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r>
              <a:rPr lang="en-US" sz="2200" b="0" i="0" u="none" strike="noStrike" cap="none">
                <a:solidFill>
                  <a:schemeClr val="dk1"/>
                </a:solidFill>
                <a:latin typeface="Helvetica Neue"/>
                <a:ea typeface="Helvetica Neue"/>
                <a:cs typeface="Helvetica Neue"/>
                <a:sym typeface="Helvetica Neue"/>
              </a:rPr>
              <a:t>- 5 minor ailments: help Platform of Experts to recognize how widely applicable the advice and tools can be.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 name="Shape 96"/>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r>
              <a:rPr lang="en-US" sz="2200" b="0" i="0" u="none" strike="noStrike" cap="none">
                <a:solidFill>
                  <a:schemeClr val="dk1"/>
                </a:solidFill>
                <a:latin typeface="Helvetica Neue"/>
                <a:ea typeface="Helvetica Neue"/>
                <a:cs typeface="Helvetica Neue"/>
                <a:sym typeface="Helvetica Neue"/>
              </a:rPr>
              <a:t>- 5 minor ailments: help Platform of Experts to recognize how widely applicable the advice and tools can be.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r>
              <a:rPr lang="en-US"/>
              <a:t>Choosing Wisely: started in USA, now has 10 countries adaptation. </a:t>
            </a: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327429" y="1651880"/>
            <a:ext cx="10464800" cy="3301998"/>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rgbClr val="FFFFFF"/>
              </a:buClr>
              <a:buFont typeface="Helvetica Neue"/>
              <a:buNone/>
              <a:defRPr sz="8000" b="0" i="0" u="none" strike="noStrike" cap="none">
                <a:solidFill>
                  <a:srgbClr val="FFFFFF"/>
                </a:solidFill>
                <a:latin typeface="Helvetica Neue"/>
                <a:ea typeface="Helvetica Neue"/>
                <a:cs typeface="Helvetica Neue"/>
                <a:sym typeface="Helvetica Neue"/>
              </a:defRPr>
            </a:lvl1pPr>
            <a:lvl2pPr marL="0" marR="0" lvl="1" indent="2286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2pPr>
            <a:lvl3pPr marL="0" marR="0" lvl="2" indent="4572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3pPr>
            <a:lvl4pPr marL="0" marR="0" lvl="3" indent="6858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4pPr>
            <a:lvl5pPr marL="0" marR="0" lvl="4" indent="9144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5pPr>
            <a:lvl6pPr marL="0" marR="0" lvl="5" indent="11430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6pPr>
            <a:lvl7pPr marL="0" marR="0" lvl="6" indent="13716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7pPr>
            <a:lvl8pPr marL="0" marR="0" lvl="7" indent="16002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8pPr>
            <a:lvl9pPr marL="0" marR="0" lvl="8" indent="18288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9pPr>
          </a:lstStyle>
          <a:p>
            <a:endParaRPr/>
          </a:p>
        </p:txBody>
      </p:sp>
      <p:sp>
        <p:nvSpPr>
          <p:cNvPr id="17" name="Shape 17"/>
          <p:cNvSpPr/>
          <p:nvPr/>
        </p:nvSpPr>
        <p:spPr>
          <a:xfrm>
            <a:off x="5693685" y="4827905"/>
            <a:ext cx="6098542" cy="656590"/>
          </a:xfrm>
          <a:prstGeom prst="rect">
            <a:avLst/>
          </a:prstGeom>
          <a:noFill/>
          <a:ln>
            <a:noFill/>
          </a:ln>
        </p:spPr>
        <p:txBody>
          <a:bodyPr lIns="50800" tIns="50800" rIns="50800" bIns="50800" anchor="ctr" anchorCtr="0">
            <a:noAutofit/>
          </a:bodyPr>
          <a:lstStyle/>
          <a:p>
            <a:pPr marL="0" marR="0" lvl="0" indent="0" algn="r" rtl="0">
              <a:lnSpc>
                <a:spcPct val="100000"/>
              </a:lnSpc>
              <a:spcBef>
                <a:spcPts val="0"/>
              </a:spcBef>
              <a:spcAft>
                <a:spcPts val="0"/>
              </a:spcAft>
              <a:buClr>
                <a:srgbClr val="DCDEE0"/>
              </a:buClr>
              <a:buFont typeface="Helvetica Neue"/>
              <a:buNone/>
            </a:pPr>
            <a:endParaRPr sz="3600" b="0" i="0" u="none" strike="noStrike" cap="none">
              <a:solidFill>
                <a:srgbClr val="DCDEE0"/>
              </a:solidFill>
              <a:latin typeface="Helvetica Neue"/>
              <a:ea typeface="Helvetica Neue"/>
              <a:cs typeface="Helvetica Neue"/>
              <a:sym typeface="Helvetica Neue"/>
            </a:endParaRPr>
          </a:p>
        </p:txBody>
      </p:sp>
      <p:sp>
        <p:nvSpPr>
          <p:cNvPr id="18" name="Shape 18"/>
          <p:cNvSpPr txBox="1">
            <a:spLocks noGrp="1"/>
          </p:cNvSpPr>
          <p:nvPr>
            <p:ph type="sldNum" idx="12"/>
          </p:nvPr>
        </p:nvSpPr>
        <p:spPr>
          <a:xfrm>
            <a:off x="279397" y="9169400"/>
            <a:ext cx="368505"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FFFFFF"/>
              </a:buClr>
              <a:buSzPct val="25000"/>
              <a:buFont typeface="Helvetica Neue"/>
              <a:buNone/>
            </a:pPr>
            <a:fld id="{00000000-1234-1234-1234-123412341234}" type="slidenum">
              <a:rPr lang="en-US" sz="1800" b="0" i="0" u="none" strike="noStrike" cap="none">
                <a:solidFill>
                  <a:srgbClr val="FFFFFF"/>
                </a:solidFill>
                <a:latin typeface="Helvetica Neue"/>
                <a:ea typeface="Helvetica Neue"/>
                <a:cs typeface="Helvetica Neue"/>
                <a:sym typeface="Helvetica Neue"/>
              </a:rPr>
              <a:t>‹#›</a:t>
            </a:fld>
            <a:endParaRPr lang="en-US"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952500" y="783174"/>
            <a:ext cx="11099699" cy="896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1pPr>
            <a:lvl2pPr marL="0" marR="0" lvl="1" indent="2286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2pPr>
            <a:lvl3pPr marL="0" marR="0" lvl="2" indent="4572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3pPr>
            <a:lvl4pPr marL="0" marR="0" lvl="3" indent="6858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4pPr>
            <a:lvl5pPr marL="0" marR="0" lvl="4" indent="9144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5pPr>
            <a:lvl6pPr marL="0" marR="0" lvl="5" indent="11430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6pPr>
            <a:lvl7pPr marL="0" marR="0" lvl="6" indent="13716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7pPr>
            <a:lvl8pPr marL="0" marR="0" lvl="7" indent="16002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8pPr>
            <a:lvl9pPr marL="0" marR="0" lvl="8" indent="18288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9pPr>
          </a:lstStyle>
          <a:p>
            <a:endParaRPr/>
          </a:p>
        </p:txBody>
      </p:sp>
      <p:sp>
        <p:nvSpPr>
          <p:cNvPr id="21" name="Shape 21"/>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lstStyle>
            <a:lvl1pPr marL="342900" marR="0" lvl="0" indent="-82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1pPr>
            <a:lvl2pPr marL="685800" marR="0" lvl="1" indent="-82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2pPr>
            <a:lvl3pPr marL="1028700" marR="0" lvl="2" indent="-82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3pPr>
            <a:lvl4pPr marL="1371600" marR="0" lvl="3" indent="-82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4pPr>
            <a:lvl5pPr marL="1714500" marR="0" lvl="4" indent="-82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5pPr>
            <a:lvl6pPr marL="2667000" marR="0" lvl="5"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6pPr>
            <a:lvl7pPr marL="3111500" marR="0" lvl="6"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7pPr>
            <a:lvl8pPr marL="3556000" marR="0" lvl="7"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8pPr>
            <a:lvl9pPr marL="4000500" marR="0" lvl="8"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9pPr>
          </a:lstStyle>
          <a:p>
            <a:endParaRPr/>
          </a:p>
        </p:txBody>
      </p:sp>
      <p:sp>
        <p:nvSpPr>
          <p:cNvPr id="22" name="Shape 22"/>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a:t>
            </a:fld>
            <a:endParaRPr lang="en-US" sz="1800" b="0" i="0" u="none" strike="noStrike" cap="none">
              <a:solidFill>
                <a:srgbClr val="A6AAA9"/>
              </a:solidFill>
              <a:latin typeface="Gill Sans"/>
              <a:ea typeface="Gill Sans"/>
              <a:cs typeface="Gill Sans"/>
              <a:sym typeface="Gill Sans"/>
            </a:endParaRPr>
          </a:p>
        </p:txBody>
      </p:sp>
      <p:cxnSp>
        <p:nvCxnSpPr>
          <p:cNvPr id="23" name="Shape 23"/>
          <p:cNvCxnSpPr/>
          <p:nvPr/>
        </p:nvCxnSpPr>
        <p:spPr>
          <a:xfrm>
            <a:off x="1106275" y="1613600"/>
            <a:ext cx="10932000" cy="0"/>
          </a:xfrm>
          <a:prstGeom prst="straightConnector1">
            <a:avLst/>
          </a:prstGeom>
          <a:noFill/>
          <a:ln w="28575" cap="flat" cmpd="sng">
            <a:solidFill>
              <a:srgbClr val="FF9900"/>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270000" y="3225800"/>
            <a:ext cx="10464800" cy="330199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1pPr>
            <a:lvl2pPr marL="0" marR="0" lvl="1" indent="2286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2pPr>
            <a:lvl3pPr marL="0" marR="0" lvl="2" indent="4572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3pPr>
            <a:lvl4pPr marL="0" marR="0" lvl="3" indent="6858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4pPr>
            <a:lvl5pPr marL="0" marR="0" lvl="4" indent="9144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5pPr>
            <a:lvl6pPr marL="0" marR="0" lvl="5" indent="11430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6pPr>
            <a:lvl7pPr marL="0" marR="0" lvl="6" indent="13716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7pPr>
            <a:lvl8pPr marL="0" marR="0" lvl="7" indent="16002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8pPr>
            <a:lvl9pPr marL="0" marR="0" lvl="8" indent="18288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9pPr>
          </a:lstStyle>
          <a:p>
            <a:endParaRPr/>
          </a:p>
        </p:txBody>
      </p:sp>
      <p:sp>
        <p:nvSpPr>
          <p:cNvPr id="26" name="Shape 26"/>
          <p:cNvSpPr txBox="1">
            <a:spLocks noGrp="1"/>
          </p:cNvSpPr>
          <p:nvPr>
            <p:ph type="sldNum" idx="12"/>
          </p:nvPr>
        </p:nvSpPr>
        <p:spPr>
          <a:xfrm>
            <a:off x="6318148" y="9014882"/>
            <a:ext cx="368504" cy="3810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Helvetica Neue"/>
              <a:buNone/>
            </a:pPr>
            <a:fld id="{00000000-1234-1234-1234-123412341234}" type="slidenum">
              <a:rPr lang="en-US" sz="1800" b="0" i="0" u="none" strike="noStrike" cap="none">
                <a:solidFill>
                  <a:srgbClr val="A6AAA9"/>
                </a:solidFill>
                <a:latin typeface="Helvetica Neue"/>
                <a:ea typeface="Helvetica Neue"/>
                <a:cs typeface="Helvetica Neue"/>
                <a:sym typeface="Helvetica Neue"/>
              </a:rPr>
              <a:t>‹#›</a:t>
            </a:fld>
            <a:endParaRPr lang="en-US" sz="1800" b="0" i="0" u="none" strike="noStrike" cap="none">
              <a:solidFill>
                <a:srgbClr val="A6AAA9"/>
              </a:solidFill>
              <a:latin typeface="Helvetica Neue"/>
              <a:ea typeface="Helvetica Neue"/>
              <a:cs typeface="Helvetica Neue"/>
              <a:sym typeface="Helvetica Neue"/>
            </a:endParaRPr>
          </a:p>
        </p:txBody>
      </p:sp>
      <p:sp>
        <p:nvSpPr>
          <p:cNvPr id="27" name="Shape 27"/>
          <p:cNvSpPr/>
          <p:nvPr/>
        </p:nvSpPr>
        <p:spPr>
          <a:xfrm>
            <a:off x="-50" y="-30475"/>
            <a:ext cx="13004699" cy="769199"/>
          </a:xfrm>
          <a:prstGeom prst="rect">
            <a:avLst/>
          </a:prstGeom>
          <a:solidFill>
            <a:srgbClr val="FF99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4079" y="519287"/>
            <a:ext cx="11216639" cy="1885244"/>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5200" b="0" i="0" u="none" strike="noStrike" cap="none">
                <a:solidFill>
                  <a:schemeClr val="dk1"/>
                </a:solidFill>
                <a:latin typeface="Calibri"/>
                <a:ea typeface="Calibri"/>
                <a:cs typeface="Calibri"/>
                <a:sym typeface="Calibri"/>
              </a:defRPr>
            </a:lvl1pPr>
            <a:lvl2pPr marL="0" marR="0" lvl="1" indent="0" algn="ctr" rtl="0">
              <a:lnSpc>
                <a:spcPct val="100000"/>
              </a:lnSpc>
              <a:spcBef>
                <a:spcPts val="0"/>
              </a:spcBef>
              <a:spcAft>
                <a:spcPts val="0"/>
              </a:spcAft>
              <a:buClr>
                <a:srgbClr val="F48F14"/>
              </a:buClr>
              <a:buFont typeface="Gill Sans"/>
              <a:buNone/>
              <a:defRPr sz="2100" b="0" i="0" u="none" strike="noStrike" cap="none">
                <a:solidFill>
                  <a:srgbClr val="F48F14"/>
                </a:solidFill>
                <a:latin typeface="Gill Sans"/>
                <a:ea typeface="Gill Sans"/>
                <a:cs typeface="Gill Sans"/>
                <a:sym typeface="Gill Sans"/>
              </a:defRPr>
            </a:lvl2pPr>
            <a:lvl3pPr marL="0" marR="0" lvl="2" indent="0" algn="ctr" rtl="0">
              <a:lnSpc>
                <a:spcPct val="100000"/>
              </a:lnSpc>
              <a:spcBef>
                <a:spcPts val="0"/>
              </a:spcBef>
              <a:spcAft>
                <a:spcPts val="0"/>
              </a:spcAft>
              <a:buClr>
                <a:srgbClr val="F48F14"/>
              </a:buClr>
              <a:buFont typeface="Gill Sans"/>
              <a:buNone/>
              <a:defRPr sz="2100" b="0" i="0" u="none" strike="noStrike" cap="none">
                <a:solidFill>
                  <a:srgbClr val="F48F14"/>
                </a:solidFill>
                <a:latin typeface="Gill Sans"/>
                <a:ea typeface="Gill Sans"/>
                <a:cs typeface="Gill Sans"/>
                <a:sym typeface="Gill Sans"/>
              </a:defRPr>
            </a:lvl3pPr>
            <a:lvl4pPr marL="0" marR="0" lvl="3" indent="0" algn="ctr" rtl="0">
              <a:lnSpc>
                <a:spcPct val="100000"/>
              </a:lnSpc>
              <a:spcBef>
                <a:spcPts val="0"/>
              </a:spcBef>
              <a:spcAft>
                <a:spcPts val="0"/>
              </a:spcAft>
              <a:buClr>
                <a:srgbClr val="F48F14"/>
              </a:buClr>
              <a:buFont typeface="Gill Sans"/>
              <a:buNone/>
              <a:defRPr sz="2100" b="0" i="0" u="none" strike="noStrike" cap="none">
                <a:solidFill>
                  <a:srgbClr val="F48F14"/>
                </a:solidFill>
                <a:latin typeface="Gill Sans"/>
                <a:ea typeface="Gill Sans"/>
                <a:cs typeface="Gill Sans"/>
                <a:sym typeface="Gill Sans"/>
              </a:defRPr>
            </a:lvl4pPr>
            <a:lvl5pPr marL="0" marR="0" lvl="4" indent="0" algn="ctr" rtl="0">
              <a:lnSpc>
                <a:spcPct val="100000"/>
              </a:lnSpc>
              <a:spcBef>
                <a:spcPts val="0"/>
              </a:spcBef>
              <a:spcAft>
                <a:spcPts val="0"/>
              </a:spcAft>
              <a:buClr>
                <a:srgbClr val="F48F14"/>
              </a:buClr>
              <a:buFont typeface="Gill Sans"/>
              <a:buNone/>
              <a:defRPr sz="2100" b="0" i="0" u="none" strike="noStrike" cap="none">
                <a:solidFill>
                  <a:srgbClr val="F48F14"/>
                </a:solidFill>
                <a:latin typeface="Gill Sans"/>
                <a:ea typeface="Gill Sans"/>
                <a:cs typeface="Gill Sans"/>
                <a:sym typeface="Gill Sans"/>
              </a:defRPr>
            </a:lvl5pPr>
            <a:lvl6pPr marL="0" marR="0" lvl="5" indent="0" algn="ctr" rtl="0">
              <a:lnSpc>
                <a:spcPct val="100000"/>
              </a:lnSpc>
              <a:spcBef>
                <a:spcPts val="0"/>
              </a:spcBef>
              <a:spcAft>
                <a:spcPts val="0"/>
              </a:spcAft>
              <a:buClr>
                <a:srgbClr val="F48F14"/>
              </a:buClr>
              <a:buFont typeface="Gill Sans"/>
              <a:buNone/>
              <a:defRPr sz="2100" b="0" i="0" u="none" strike="noStrike" cap="none">
                <a:solidFill>
                  <a:srgbClr val="F48F14"/>
                </a:solidFill>
                <a:latin typeface="Gill Sans"/>
                <a:ea typeface="Gill Sans"/>
                <a:cs typeface="Gill Sans"/>
                <a:sym typeface="Gill Sans"/>
              </a:defRPr>
            </a:lvl6pPr>
            <a:lvl7pPr marL="0" marR="0" lvl="6" indent="0" algn="ctr" rtl="0">
              <a:lnSpc>
                <a:spcPct val="100000"/>
              </a:lnSpc>
              <a:spcBef>
                <a:spcPts val="0"/>
              </a:spcBef>
              <a:spcAft>
                <a:spcPts val="0"/>
              </a:spcAft>
              <a:buClr>
                <a:srgbClr val="F48F14"/>
              </a:buClr>
              <a:buFont typeface="Gill Sans"/>
              <a:buNone/>
              <a:defRPr sz="2100" b="0" i="0" u="none" strike="noStrike" cap="none">
                <a:solidFill>
                  <a:srgbClr val="F48F14"/>
                </a:solidFill>
                <a:latin typeface="Gill Sans"/>
                <a:ea typeface="Gill Sans"/>
                <a:cs typeface="Gill Sans"/>
                <a:sym typeface="Gill Sans"/>
              </a:defRPr>
            </a:lvl7pPr>
            <a:lvl8pPr marL="0" marR="0" lvl="7" indent="0" algn="ctr" rtl="0">
              <a:lnSpc>
                <a:spcPct val="100000"/>
              </a:lnSpc>
              <a:spcBef>
                <a:spcPts val="0"/>
              </a:spcBef>
              <a:spcAft>
                <a:spcPts val="0"/>
              </a:spcAft>
              <a:buClr>
                <a:srgbClr val="F48F14"/>
              </a:buClr>
              <a:buFont typeface="Gill Sans"/>
              <a:buNone/>
              <a:defRPr sz="2100" b="0" i="0" u="none" strike="noStrike" cap="none">
                <a:solidFill>
                  <a:srgbClr val="F48F14"/>
                </a:solidFill>
                <a:latin typeface="Gill Sans"/>
                <a:ea typeface="Gill Sans"/>
                <a:cs typeface="Gill Sans"/>
                <a:sym typeface="Gill Sans"/>
              </a:defRPr>
            </a:lvl8pPr>
            <a:lvl9pPr marL="0" marR="0" lvl="8" indent="0" algn="ctr" rtl="0">
              <a:lnSpc>
                <a:spcPct val="100000"/>
              </a:lnSpc>
              <a:spcBef>
                <a:spcPts val="0"/>
              </a:spcBef>
              <a:spcAft>
                <a:spcPts val="0"/>
              </a:spcAft>
              <a:buClr>
                <a:srgbClr val="F48F14"/>
              </a:buClr>
              <a:buFont typeface="Gill Sans"/>
              <a:buNone/>
              <a:defRPr sz="2100" b="0" i="0" u="none" strike="noStrike" cap="none">
                <a:solidFill>
                  <a:srgbClr val="F48F14"/>
                </a:solidFill>
                <a:latin typeface="Gill Sans"/>
                <a:ea typeface="Gill Sans"/>
                <a:cs typeface="Gill Sans"/>
                <a:sym typeface="Gill Sans"/>
              </a:defRPr>
            </a:lvl9pPr>
          </a:lstStyle>
          <a:p>
            <a:endParaRPr/>
          </a:p>
        </p:txBody>
      </p:sp>
      <p:sp>
        <p:nvSpPr>
          <p:cNvPr id="30" name="Shape 30"/>
          <p:cNvSpPr txBox="1">
            <a:spLocks noGrp="1"/>
          </p:cNvSpPr>
          <p:nvPr>
            <p:ph type="body" idx="1"/>
          </p:nvPr>
        </p:nvSpPr>
        <p:spPr>
          <a:xfrm>
            <a:off x="894079" y="2596443"/>
            <a:ext cx="11216639" cy="6188569"/>
          </a:xfrm>
          <a:prstGeom prst="rect">
            <a:avLst/>
          </a:prstGeom>
          <a:noFill/>
          <a:ln>
            <a:noFill/>
          </a:ln>
        </p:spPr>
        <p:txBody>
          <a:bodyPr lIns="91425" tIns="91425" rIns="91425" bIns="91425" anchor="t" anchorCtr="0"/>
          <a:lstStyle>
            <a:lvl1pPr marL="266700" marR="0" lvl="0" indent="158750" algn="l" rtl="0">
              <a:lnSpc>
                <a:spcPct val="90000"/>
              </a:lnSpc>
              <a:spcBef>
                <a:spcPts val="1200"/>
              </a:spcBef>
              <a:spcAft>
                <a:spcPts val="0"/>
              </a:spcAft>
              <a:buClr>
                <a:schemeClr val="dk1"/>
              </a:buClr>
              <a:buSzPct val="100000"/>
              <a:buFont typeface="Arial"/>
              <a:buChar char="•"/>
              <a:defRPr sz="3300" b="0" i="0" u="none" strike="noStrike" cap="none">
                <a:solidFill>
                  <a:schemeClr val="dk1"/>
                </a:solidFill>
                <a:latin typeface="Calibri"/>
                <a:ea typeface="Calibri"/>
                <a:cs typeface="Calibri"/>
                <a:sym typeface="Calibri"/>
              </a:defRPr>
            </a:lvl1pPr>
            <a:lvl2pPr marL="812800" marR="0" lvl="1" indent="88900" algn="l" rtl="0">
              <a:lnSpc>
                <a:spcPct val="90000"/>
              </a:lnSpc>
              <a:spcBef>
                <a:spcPts val="6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358900" marR="0" lvl="2" indent="25400" algn="l" rtl="0">
              <a:lnSpc>
                <a:spcPct val="90000"/>
              </a:lnSpc>
              <a:spcBef>
                <a:spcPts val="6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892300" marR="0" lvl="3" indent="6350" algn="l" rtl="0">
              <a:lnSpc>
                <a:spcPct val="90000"/>
              </a:lnSpc>
              <a:spcBef>
                <a:spcPts val="6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4pPr>
            <a:lvl5pPr marL="2438400" marR="0" lvl="4" indent="-6350" algn="l" rtl="0">
              <a:lnSpc>
                <a:spcPct val="90000"/>
              </a:lnSpc>
              <a:spcBef>
                <a:spcPts val="6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5pPr>
            <a:lvl6pPr marL="2984500" marR="0" lvl="5" indent="-6350" algn="l" rtl="0">
              <a:lnSpc>
                <a:spcPct val="90000"/>
              </a:lnSpc>
              <a:spcBef>
                <a:spcPts val="6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6pPr>
            <a:lvl7pPr marL="3517900" marR="0" lvl="6" indent="6350" algn="l" rtl="0">
              <a:lnSpc>
                <a:spcPct val="90000"/>
              </a:lnSpc>
              <a:spcBef>
                <a:spcPts val="6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7pPr>
            <a:lvl8pPr marL="4064000" marR="0" lvl="7" indent="-6350" algn="l" rtl="0">
              <a:lnSpc>
                <a:spcPct val="90000"/>
              </a:lnSpc>
              <a:spcBef>
                <a:spcPts val="6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8pPr>
            <a:lvl9pPr marL="4610100" marR="0" lvl="8" indent="-6350" algn="l" rtl="0">
              <a:lnSpc>
                <a:spcPct val="90000"/>
              </a:lnSpc>
              <a:spcBef>
                <a:spcPts val="60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94079" y="9040142"/>
            <a:ext cx="2926079" cy="51928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46100"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79500"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62560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171700"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705100"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25120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797300"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330700"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307839" y="9040142"/>
            <a:ext cx="4389119" cy="51928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400" b="0" i="0" u="none" strike="noStrike" cap="none">
                <a:solidFill>
                  <a:srgbClr val="888888"/>
                </a:solidFill>
                <a:latin typeface="Calibri"/>
                <a:ea typeface="Calibri"/>
                <a:cs typeface="Calibri"/>
                <a:sym typeface="Calibri"/>
              </a:defRPr>
            </a:lvl1pPr>
            <a:lvl2pPr marL="546100" marR="0" lvl="1"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2pPr>
            <a:lvl3pPr marL="1079500" marR="0" lvl="2"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3pPr>
            <a:lvl4pPr marL="1625600" marR="0" lvl="3"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4pPr>
            <a:lvl5pPr marL="2171700" marR="0" lvl="4"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5pPr>
            <a:lvl6pPr marL="2705100" marR="0" lvl="5"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6pPr>
            <a:lvl7pPr marL="3251200" marR="0" lvl="6"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7pPr>
            <a:lvl8pPr marL="3797300" marR="0" lvl="7"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8pPr>
            <a:lvl9pPr marL="4330700" marR="0" lvl="8" indent="0" algn="l" rtl="0">
              <a:lnSpc>
                <a:spcPct val="100000"/>
              </a:lnSpc>
              <a:spcBef>
                <a:spcPts val="0"/>
              </a:spcBef>
              <a:spcAft>
                <a:spcPts val="0"/>
              </a:spcAft>
              <a:buClr>
                <a:schemeClr val="dk1"/>
              </a:buClr>
              <a:buFont typeface="Calibri"/>
              <a:buNone/>
              <a:defRPr sz="2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9184639" y="9040142"/>
            <a:ext cx="2926079" cy="519288"/>
          </a:xfrm>
          <a:prstGeom prst="rect">
            <a:avLst/>
          </a:prstGeom>
          <a:noFill/>
          <a:ln>
            <a:noFill/>
          </a:ln>
        </p:spPr>
        <p:txBody>
          <a:bodyPr lIns="108350" tIns="54175" rIns="108350" bIns="54175"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888888"/>
                </a:solidFill>
                <a:latin typeface="Calibri"/>
                <a:ea typeface="Calibri"/>
                <a:cs typeface="Calibri"/>
                <a:sym typeface="Calibri"/>
              </a:rPr>
              <a:t>‹#›</a:t>
            </a:fld>
            <a:endParaRPr lang="en-US" sz="14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p:spTree>
      <p:nvGrpSpPr>
        <p:cNvPr id="1" name="Shape 34"/>
        <p:cNvGrpSpPr/>
        <p:nvPr/>
      </p:nvGrpSpPr>
      <p:grpSpPr>
        <a:xfrm>
          <a:off x="0" y="0"/>
          <a:ext cx="0" cy="0"/>
          <a:chOff x="0" y="0"/>
          <a:chExt cx="0" cy="0"/>
        </a:xfrm>
      </p:grpSpPr>
      <p:pic>
        <p:nvPicPr>
          <p:cNvPr id="35" name="Shape 35"/>
          <p:cNvPicPr preferRelativeResize="0"/>
          <p:nvPr/>
        </p:nvPicPr>
        <p:blipFill rotWithShape="1">
          <a:blip r:embed="rId2">
            <a:alphaModFix/>
          </a:blip>
          <a:srcRect/>
          <a:stretch/>
        </p:blipFill>
        <p:spPr>
          <a:xfrm>
            <a:off x="11456892" y="8976870"/>
            <a:ext cx="1453482" cy="776730"/>
          </a:xfrm>
          <a:prstGeom prst="rect">
            <a:avLst/>
          </a:prstGeom>
          <a:noFill/>
          <a:ln>
            <a:noFill/>
          </a:ln>
        </p:spPr>
      </p:pic>
      <p:cxnSp>
        <p:nvCxnSpPr>
          <p:cNvPr id="36" name="Shape 36"/>
          <p:cNvCxnSpPr/>
          <p:nvPr/>
        </p:nvCxnSpPr>
        <p:spPr>
          <a:xfrm>
            <a:off x="406400" y="8861964"/>
            <a:ext cx="12192000" cy="0"/>
          </a:xfrm>
          <a:prstGeom prst="straightConnector1">
            <a:avLst/>
          </a:prstGeom>
          <a:noFill/>
          <a:ln w="25400" cap="flat" cmpd="sng">
            <a:solidFill>
              <a:srgbClr val="A6AAA9"/>
            </a:solidFill>
            <a:prstDash val="solid"/>
            <a:miter/>
            <a:headEnd type="none" w="med" len="med"/>
            <a:tailEnd type="none" w="med" len="med"/>
          </a:ln>
        </p:spPr>
      </p:cxnSp>
      <p:sp>
        <p:nvSpPr>
          <p:cNvPr id="37" name="Shape 37"/>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a:t>
            </a:fld>
            <a:endParaRPr lang="en-US" sz="1800" b="0" i="0" u="none" strike="noStrike" cap="none">
              <a:solidFill>
                <a:srgbClr val="A6AAA9"/>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952500" y="800100"/>
            <a:ext cx="11099699" cy="809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1pPr>
            <a:lvl2pPr marL="0" marR="0" lvl="1" indent="2286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2pPr>
            <a:lvl3pPr marL="0" marR="0" lvl="2" indent="4572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3pPr>
            <a:lvl4pPr marL="0" marR="0" lvl="3" indent="6858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4pPr>
            <a:lvl5pPr marL="0" marR="0" lvl="4" indent="9144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5pPr>
            <a:lvl6pPr marL="0" marR="0" lvl="5" indent="11430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6pPr>
            <a:lvl7pPr marL="0" marR="0" lvl="6" indent="13716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7pPr>
            <a:lvl8pPr marL="0" marR="0" lvl="7" indent="16002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8pPr>
            <a:lvl9pPr marL="0" marR="0" lvl="8" indent="18288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9pPr>
          </a:lstStyle>
          <a:p>
            <a:endParaRPr/>
          </a:p>
        </p:txBody>
      </p:sp>
      <p:sp>
        <p:nvSpPr>
          <p:cNvPr id="40" name="Shape 40"/>
          <p:cNvSpPr txBox="1">
            <a:spLocks noGrp="1"/>
          </p:cNvSpPr>
          <p:nvPr>
            <p:ph type="sldNum" idx="12"/>
          </p:nvPr>
        </p:nvSpPr>
        <p:spPr>
          <a:xfrm>
            <a:off x="6330948" y="9137650"/>
            <a:ext cx="342899" cy="3555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A6AAA9"/>
              </a:buClr>
              <a:buSzPct val="25000"/>
              <a:buFont typeface="Gill Sans"/>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cxnSp>
        <p:nvCxnSpPr>
          <p:cNvPr id="41" name="Shape 41"/>
          <p:cNvCxnSpPr/>
          <p:nvPr/>
        </p:nvCxnSpPr>
        <p:spPr>
          <a:xfrm>
            <a:off x="1106275" y="1613600"/>
            <a:ext cx="10932000" cy="0"/>
          </a:xfrm>
          <a:prstGeom prst="straightConnector1">
            <a:avLst/>
          </a:prstGeom>
          <a:noFill/>
          <a:ln w="28575" cap="flat" cmpd="sng">
            <a:solidFill>
              <a:srgbClr val="FF9900"/>
            </a:solidFill>
            <a:prstDash val="solid"/>
            <a:round/>
            <a:headEnd type="none" w="med" len="med"/>
            <a:tailEnd type="none" w="med" len="med"/>
          </a:ln>
        </p:spPr>
      </p:cxnSp>
      <p:sp>
        <p:nvSpPr>
          <p:cNvPr id="42" name="Shape 42"/>
          <p:cNvSpPr txBox="1"/>
          <p:nvPr/>
        </p:nvSpPr>
        <p:spPr>
          <a:xfrm>
            <a:off x="1253575" y="2039100"/>
            <a:ext cx="4844099" cy="62514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342900" marR="0" lvl="0" indent="-342900" algn="l" rtl="0">
              <a:lnSpc>
                <a:spcPct val="100000"/>
              </a:lnSpc>
              <a:spcBef>
                <a:spcPts val="0"/>
              </a:spcBef>
              <a:spcAft>
                <a:spcPts val="0"/>
              </a:spcAft>
              <a:buClr>
                <a:srgbClr val="434343"/>
              </a:buClr>
              <a:buFont typeface="Gill Sans"/>
              <a:buNone/>
            </a:pPr>
            <a:endParaRPr sz="3600" b="0" i="0" u="none" strike="noStrike" cap="none">
              <a:solidFill>
                <a:srgbClr val="434343"/>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 name="Shape 43"/>
          <p:cNvSpPr txBox="1"/>
          <p:nvPr/>
        </p:nvSpPr>
        <p:spPr>
          <a:xfrm>
            <a:off x="6544625" y="2066200"/>
            <a:ext cx="4844099" cy="62514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marR="0" lvl="0" indent="-22860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44"/>
        <p:cNvGrpSpPr/>
        <p:nvPr/>
      </p:nvGrpSpPr>
      <p:grpSpPr>
        <a:xfrm>
          <a:off x="0" y="0"/>
          <a:ext cx="0" cy="0"/>
          <a:chOff x="0" y="0"/>
          <a:chExt cx="0" cy="0"/>
        </a:xfrm>
      </p:grpSpPr>
      <p:sp>
        <p:nvSpPr>
          <p:cNvPr id="45" name="Shape 45"/>
          <p:cNvSpPr>
            <a:spLocks noGrp="1"/>
          </p:cNvSpPr>
          <p:nvPr>
            <p:ph type="pic" idx="2"/>
          </p:nvPr>
        </p:nvSpPr>
        <p:spPr>
          <a:xfrm>
            <a:off x="6903114" y="2603500"/>
            <a:ext cx="4964370" cy="5850864"/>
          </a:xfrm>
          <a:prstGeom prst="rect">
            <a:avLst/>
          </a:prstGeom>
          <a:noFill/>
          <a:ln>
            <a:noFill/>
          </a:ln>
        </p:spPr>
        <p:txBody>
          <a:bodyPr lIns="91425" tIns="91425" rIns="91425" bIns="91425" anchor="t" anchorCtr="0"/>
          <a:lstStyle>
            <a:lvl1pPr marL="444500" marR="0" lvl="0"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1pPr>
            <a:lvl2pPr marL="889000" marR="0" lvl="1"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2pPr>
            <a:lvl3pPr marL="1333500" marR="0" lvl="2"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3pPr>
            <a:lvl4pPr marL="1778000" marR="0" lvl="3"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4pPr>
            <a:lvl5pPr marL="2222500" marR="0" lvl="4"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5pPr>
            <a:lvl6pPr marL="2667000" marR="0" lvl="5"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6pPr>
            <a:lvl7pPr marL="3111500" marR="0" lvl="6"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7pPr>
            <a:lvl8pPr marL="3556000" marR="0" lvl="7"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8pPr>
            <a:lvl9pPr marL="4000500" marR="0" lvl="8"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9pPr>
          </a:lstStyle>
          <a:p>
            <a:endParaRPr/>
          </a:p>
        </p:txBody>
      </p:sp>
      <p:sp>
        <p:nvSpPr>
          <p:cNvPr id="46" name="Shape 46"/>
          <p:cNvSpPr txBox="1">
            <a:spLocks noGrp="1"/>
          </p:cNvSpPr>
          <p:nvPr>
            <p:ph type="title"/>
          </p:nvPr>
        </p:nvSpPr>
        <p:spPr>
          <a:xfrm>
            <a:off x="952500" y="783166"/>
            <a:ext cx="11099799" cy="2159001"/>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1pPr>
            <a:lvl2pPr marL="0" marR="0" lvl="1" indent="2286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2pPr>
            <a:lvl3pPr marL="0" marR="0" lvl="2" indent="4572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3pPr>
            <a:lvl4pPr marL="0" marR="0" lvl="3" indent="6858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4pPr>
            <a:lvl5pPr marL="0" marR="0" lvl="4" indent="9144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5pPr>
            <a:lvl6pPr marL="0" marR="0" lvl="5" indent="11430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6pPr>
            <a:lvl7pPr marL="0" marR="0" lvl="6" indent="13716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7pPr>
            <a:lvl8pPr marL="0" marR="0" lvl="7" indent="16002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8pPr>
            <a:lvl9pPr marL="0" marR="0" lvl="8" indent="1828800" algn="ctr" rtl="0">
              <a:lnSpc>
                <a:spcPct val="100000"/>
              </a:lnSpc>
              <a:spcBef>
                <a:spcPts val="0"/>
              </a:spcBef>
              <a:spcAft>
                <a:spcPts val="0"/>
              </a:spcAft>
              <a:buClr>
                <a:srgbClr val="F48F14"/>
              </a:buClr>
              <a:buFont typeface="Gill Sans"/>
              <a:buNone/>
              <a:defRPr sz="8000" b="0" i="0" u="none" strike="noStrike" cap="none">
                <a:solidFill>
                  <a:srgbClr val="F48F14"/>
                </a:solidFill>
                <a:latin typeface="Gill Sans"/>
                <a:ea typeface="Gill Sans"/>
                <a:cs typeface="Gill Sans"/>
                <a:sym typeface="Gill Sans"/>
              </a:defRPr>
            </a:lvl9pPr>
          </a:lstStyle>
          <a:p>
            <a:endParaRPr/>
          </a:p>
        </p:txBody>
      </p:sp>
      <p:sp>
        <p:nvSpPr>
          <p:cNvPr id="47" name="Shape 47"/>
          <p:cNvSpPr txBox="1">
            <a:spLocks noGrp="1"/>
          </p:cNvSpPr>
          <p:nvPr>
            <p:ph type="body" idx="1"/>
          </p:nvPr>
        </p:nvSpPr>
        <p:spPr>
          <a:xfrm>
            <a:off x="1206500" y="2603500"/>
            <a:ext cx="5333999" cy="6286499"/>
          </a:xfrm>
          <a:prstGeom prst="rect">
            <a:avLst/>
          </a:prstGeom>
          <a:noFill/>
          <a:ln>
            <a:noFill/>
          </a:ln>
        </p:spPr>
        <p:txBody>
          <a:bodyPr lIns="91425" tIns="91425" rIns="91425" bIns="91425" anchor="ctr" anchorCtr="0"/>
          <a:lstStyle>
            <a:lvl1pPr marL="342900" marR="0" lvl="0" indent="-209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1pPr>
            <a:lvl2pPr marL="685800" marR="0" lvl="1" indent="-209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2pPr>
            <a:lvl3pPr marL="1028700" marR="0" lvl="2" indent="-209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3pPr>
            <a:lvl4pPr marL="1371600" marR="0" lvl="3" indent="-209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4pPr>
            <a:lvl5pPr marL="1714500" marR="0" lvl="4" indent="-209550" algn="l" rtl="0">
              <a:lnSpc>
                <a:spcPct val="100000"/>
              </a:lnSpc>
              <a:spcBef>
                <a:spcPts val="3200"/>
              </a:spcBef>
              <a:spcAft>
                <a:spcPts val="0"/>
              </a:spcAft>
              <a:buClr>
                <a:srgbClr val="53585F"/>
              </a:buClr>
              <a:buSzPct val="75000"/>
              <a:buFont typeface="Gill Sans"/>
              <a:buChar char="•"/>
              <a:defRPr sz="2800" b="0" i="0" u="none" strike="noStrike" cap="none">
                <a:solidFill>
                  <a:srgbClr val="53585F"/>
                </a:solidFill>
                <a:latin typeface="Gill Sans"/>
                <a:ea typeface="Gill Sans"/>
                <a:cs typeface="Gill Sans"/>
                <a:sym typeface="Gill Sans"/>
              </a:defRPr>
            </a:lvl5pPr>
            <a:lvl6pPr marL="2667000" marR="0" lvl="5"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6pPr>
            <a:lvl7pPr marL="3111500" marR="0" lvl="6"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7pPr>
            <a:lvl8pPr marL="3556000" marR="0" lvl="7"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8pPr>
            <a:lvl9pPr marL="4000500" marR="0" lvl="8" indent="-2730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9pPr>
          </a:lstStyle>
          <a:p>
            <a:endParaRPr/>
          </a:p>
        </p:txBody>
      </p:sp>
      <p:sp>
        <p:nvSpPr>
          <p:cNvPr id="48" name="Shape 48"/>
          <p:cNvSpPr txBox="1">
            <a:spLocks noGrp="1"/>
          </p:cNvSpPr>
          <p:nvPr>
            <p:ph type="sldNum" idx="12"/>
          </p:nvPr>
        </p:nvSpPr>
        <p:spPr>
          <a:xfrm>
            <a:off x="6324598" y="9251950"/>
            <a:ext cx="342900"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a:t>
            </a:fld>
            <a:endParaRPr lang="en-US" sz="1800" b="0" i="0" u="none" strike="noStrike" cap="none">
              <a:solidFill>
                <a:srgbClr val="A6AAA9"/>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hyperlink" Target="http://www.third-i.eu/"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52500" y="800100"/>
            <a:ext cx="11099699" cy="809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1pPr>
            <a:lvl2pPr marL="0" marR="0" lvl="1" indent="2286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2pPr>
            <a:lvl3pPr marL="0" marR="0" lvl="2" indent="4572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3pPr>
            <a:lvl4pPr marL="0" marR="0" lvl="3" indent="6858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4pPr>
            <a:lvl5pPr marL="0" marR="0" lvl="4" indent="9144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5pPr>
            <a:lvl6pPr marL="0" marR="0" lvl="5" indent="11430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6pPr>
            <a:lvl7pPr marL="0" marR="0" lvl="6" indent="13716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7pPr>
            <a:lvl8pPr marL="0" marR="0" lvl="7" indent="16002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8pPr>
            <a:lvl9pPr marL="0" marR="0" lvl="8" indent="1828800" algn="ctr" rtl="0">
              <a:lnSpc>
                <a:spcPct val="100000"/>
              </a:lnSpc>
              <a:spcBef>
                <a:spcPts val="0"/>
              </a:spcBef>
              <a:spcAft>
                <a:spcPts val="0"/>
              </a:spcAft>
              <a:buClr>
                <a:srgbClr val="F48F14"/>
              </a:buClr>
              <a:buFont typeface="Gill Sans"/>
              <a:buNone/>
              <a:defRPr sz="6000" b="0" i="0" u="none" strike="noStrike" cap="none">
                <a:solidFill>
                  <a:srgbClr val="F48F14"/>
                </a:solidFill>
                <a:latin typeface="Gill Sans"/>
                <a:ea typeface="Gill Sans"/>
                <a:cs typeface="Gill Sans"/>
                <a:sym typeface="Gill Sans"/>
              </a:defRPr>
            </a:lvl9pPr>
          </a:lstStyle>
          <a:p>
            <a:endParaRPr/>
          </a:p>
        </p:txBody>
      </p:sp>
      <p:sp>
        <p:nvSpPr>
          <p:cNvPr id="7" name="Shape 7"/>
          <p:cNvSpPr txBox="1">
            <a:spLocks noGrp="1"/>
          </p:cNvSpPr>
          <p:nvPr>
            <p:ph type="body" idx="1"/>
          </p:nvPr>
        </p:nvSpPr>
        <p:spPr>
          <a:xfrm>
            <a:off x="1498600" y="2603500"/>
            <a:ext cx="11099799" cy="6286499"/>
          </a:xfrm>
          <a:prstGeom prst="rect">
            <a:avLst/>
          </a:prstGeom>
          <a:noFill/>
          <a:ln>
            <a:noFill/>
          </a:ln>
        </p:spPr>
        <p:txBody>
          <a:bodyPr lIns="91425" tIns="91425" rIns="91425" bIns="91425" anchor="ctr" anchorCtr="0"/>
          <a:lstStyle>
            <a:lvl1pPr marL="444500" marR="0" lvl="0"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1pPr>
            <a:lvl2pPr marL="889000" marR="0" lvl="1"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2pPr>
            <a:lvl3pPr marL="1333500" marR="0" lvl="2"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3pPr>
            <a:lvl4pPr marL="1778000" marR="0" lvl="3"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4pPr>
            <a:lvl5pPr marL="2222500" marR="0" lvl="4"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5pPr>
            <a:lvl6pPr marL="2667000" marR="0" lvl="5"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6pPr>
            <a:lvl7pPr marL="3111500" marR="0" lvl="6"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7pPr>
            <a:lvl8pPr marL="3556000" marR="0" lvl="7"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8pPr>
            <a:lvl9pPr marL="4000500" marR="0" lvl="8" indent="-107950" algn="l" rtl="0">
              <a:lnSpc>
                <a:spcPct val="100000"/>
              </a:lnSpc>
              <a:spcBef>
                <a:spcPts val="4200"/>
              </a:spcBef>
              <a:spcAft>
                <a:spcPts val="0"/>
              </a:spcAft>
              <a:buClr>
                <a:srgbClr val="53585F"/>
              </a:buClr>
              <a:buSzPct val="75000"/>
              <a:buFont typeface="Gill Sans"/>
              <a:buChar char="•"/>
              <a:defRPr sz="3600" b="0" i="0" u="none" strike="noStrike" cap="none">
                <a:solidFill>
                  <a:srgbClr val="53585F"/>
                </a:solidFill>
                <a:latin typeface="Gill Sans"/>
                <a:ea typeface="Gill Sans"/>
                <a:cs typeface="Gill Sans"/>
                <a:sym typeface="Gill Sans"/>
              </a:defRPr>
            </a:lvl9pPr>
          </a:lstStyle>
          <a:p>
            <a:endParaRPr/>
          </a:p>
        </p:txBody>
      </p:sp>
      <p:cxnSp>
        <p:nvCxnSpPr>
          <p:cNvPr id="8" name="Shape 8"/>
          <p:cNvCxnSpPr/>
          <p:nvPr/>
        </p:nvCxnSpPr>
        <p:spPr>
          <a:xfrm>
            <a:off x="406400" y="8861964"/>
            <a:ext cx="12192000" cy="0"/>
          </a:xfrm>
          <a:prstGeom prst="straightConnector1">
            <a:avLst/>
          </a:prstGeom>
          <a:noFill/>
          <a:ln w="25400" cap="flat" cmpd="sng">
            <a:solidFill>
              <a:srgbClr val="A6AAA9"/>
            </a:solidFill>
            <a:prstDash val="solid"/>
            <a:miter/>
            <a:headEnd type="none" w="med" len="med"/>
            <a:tailEnd type="none" w="med" len="med"/>
          </a:ln>
        </p:spPr>
      </p:cxnSp>
      <p:sp>
        <p:nvSpPr>
          <p:cNvPr id="9" name="Shape 9"/>
          <p:cNvSpPr txBox="1">
            <a:spLocks noGrp="1"/>
          </p:cNvSpPr>
          <p:nvPr>
            <p:ph type="sldNum" idx="12"/>
          </p:nvPr>
        </p:nvSpPr>
        <p:spPr>
          <a:xfrm>
            <a:off x="6330948" y="91376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a:t>
            </a:fld>
            <a:endParaRPr lang="en-US" sz="1800" b="0" i="0" u="none" strike="noStrike" cap="none">
              <a:solidFill>
                <a:srgbClr val="A6AAA9"/>
              </a:solidFill>
              <a:latin typeface="Gill Sans"/>
              <a:ea typeface="Gill Sans"/>
              <a:cs typeface="Gill Sans"/>
              <a:sym typeface="Gill Sans"/>
            </a:endParaRPr>
          </a:p>
        </p:txBody>
      </p:sp>
      <p:pic>
        <p:nvPicPr>
          <p:cNvPr id="10" name="Shape 10"/>
          <p:cNvPicPr preferRelativeResize="0"/>
          <p:nvPr/>
        </p:nvPicPr>
        <p:blipFill rotWithShape="1">
          <a:blip r:embed="rId9">
            <a:alphaModFix/>
          </a:blip>
          <a:srcRect/>
          <a:stretch/>
        </p:blipFill>
        <p:spPr>
          <a:xfrm>
            <a:off x="11426520" y="8944214"/>
            <a:ext cx="1514591" cy="809385"/>
          </a:xfrm>
          <a:prstGeom prst="rect">
            <a:avLst/>
          </a:prstGeom>
          <a:noFill/>
          <a:ln>
            <a:noFill/>
          </a:ln>
        </p:spPr>
      </p:pic>
      <p:pic>
        <p:nvPicPr>
          <p:cNvPr id="11" name="Shape 11">
            <a:hlinkClick r:id="rId10"/>
          </p:cNvPr>
          <p:cNvPicPr preferRelativeResize="0"/>
          <p:nvPr/>
        </p:nvPicPr>
        <p:blipFill rotWithShape="1">
          <a:blip r:embed="rId11">
            <a:alphaModFix/>
          </a:blip>
          <a:srcRect/>
          <a:stretch/>
        </p:blipFill>
        <p:spPr>
          <a:xfrm>
            <a:off x="430579" y="9002067"/>
            <a:ext cx="274095" cy="259377"/>
          </a:xfrm>
          <a:prstGeom prst="rect">
            <a:avLst/>
          </a:prstGeom>
          <a:noFill/>
          <a:ln>
            <a:noFill/>
          </a:ln>
        </p:spPr>
      </p:pic>
      <p:sp>
        <p:nvSpPr>
          <p:cNvPr id="12" name="Shape 12"/>
          <p:cNvSpPr txBox="1"/>
          <p:nvPr/>
        </p:nvSpPr>
        <p:spPr>
          <a:xfrm>
            <a:off x="784758" y="8964653"/>
            <a:ext cx="1267865" cy="318036"/>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2"/>
              </a:buClr>
              <a:buSzPct val="25000"/>
              <a:buFont typeface="Gill Sans"/>
              <a:buNone/>
            </a:pPr>
            <a:r>
              <a:rPr lang="en-US" sz="1400" b="0" i="0" u="none" strike="noStrike" cap="none">
                <a:solidFill>
                  <a:schemeClr val="dk2"/>
                </a:solidFill>
                <a:latin typeface="Gill Sans"/>
                <a:ea typeface="Gill Sans"/>
                <a:cs typeface="Gill Sans"/>
                <a:sym typeface="Gill Sans"/>
              </a:rPr>
              <a:t>www.third-i.eu </a:t>
            </a:r>
          </a:p>
        </p:txBody>
      </p:sp>
      <p:pic>
        <p:nvPicPr>
          <p:cNvPr id="13" name="Shape 13" descr="https://upload.wikimedia.org/wikipedia/commons/thumb/c/ca/LinkedIn_logo_initials.png/768px-LinkedIn_logo_initials.png"/>
          <p:cNvPicPr preferRelativeResize="0"/>
          <p:nvPr/>
        </p:nvPicPr>
        <p:blipFill rotWithShape="1">
          <a:blip r:embed="rId12">
            <a:alphaModFix/>
          </a:blip>
          <a:srcRect/>
          <a:stretch/>
        </p:blipFill>
        <p:spPr>
          <a:xfrm>
            <a:off x="427837" y="9384106"/>
            <a:ext cx="256240" cy="256240"/>
          </a:xfrm>
          <a:prstGeom prst="rect">
            <a:avLst/>
          </a:prstGeom>
          <a:noFill/>
          <a:ln>
            <a:noFill/>
          </a:ln>
        </p:spPr>
      </p:pic>
      <p:sp>
        <p:nvSpPr>
          <p:cNvPr id="14" name="Shape 14"/>
          <p:cNvSpPr txBox="1"/>
          <p:nvPr/>
        </p:nvSpPr>
        <p:spPr>
          <a:xfrm>
            <a:off x="777700" y="9343556"/>
            <a:ext cx="2912699" cy="317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2"/>
              </a:buClr>
              <a:buSzPct val="25000"/>
              <a:buFont typeface="Gill Sans"/>
              <a:buNone/>
            </a:pPr>
            <a:r>
              <a:rPr lang="en-US" sz="1400" b="0" i="0" u="none" strike="noStrike" cap="none">
                <a:solidFill>
                  <a:schemeClr val="dk2"/>
                </a:solidFill>
                <a:latin typeface="Gill Sans"/>
                <a:ea typeface="Gill Sans"/>
                <a:cs typeface="Gill Sans"/>
                <a:sym typeface="Gill Sans"/>
              </a:rPr>
              <a:t>Linkedin.com/company/third-i-bvba</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mailto:engage@third-i.eu" TargetMode="External"/><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hyperlink" Target="http://www.third-i.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jyllands-posten.dk/indland/ECE9469517/bekymrede-foraeldre-flokkes-til-hospitaler/"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idx="4294967295"/>
          </p:nvPr>
        </p:nvSpPr>
        <p:spPr>
          <a:xfrm>
            <a:off x="1357870" y="1110000"/>
            <a:ext cx="10464800" cy="3301998"/>
          </a:xfrm>
          <a:prstGeom prst="rect">
            <a:avLst/>
          </a:prstGeom>
          <a:noFill/>
          <a:ln>
            <a:noFill/>
          </a:ln>
        </p:spPr>
        <p:txBody>
          <a:bodyPr lIns="50800" tIns="50800" rIns="50800" bIns="50800" anchor="b" anchorCtr="0">
            <a:noAutofit/>
          </a:bodyPr>
          <a:lstStyle/>
          <a:p>
            <a:pPr marL="0" marR="0" lvl="0" indent="0" algn="r" rtl="0">
              <a:lnSpc>
                <a:spcPct val="100000"/>
              </a:lnSpc>
              <a:spcBef>
                <a:spcPts val="0"/>
              </a:spcBef>
              <a:spcAft>
                <a:spcPts val="0"/>
              </a:spcAft>
              <a:buClr>
                <a:srgbClr val="FFFFFF"/>
              </a:buClr>
              <a:buSzPct val="25000"/>
              <a:buFont typeface="Helvetica Neue"/>
              <a:buNone/>
            </a:pPr>
            <a:r>
              <a:rPr lang="en-US" sz="8000" b="0" i="0" u="none" strike="noStrike" cap="none">
                <a:solidFill>
                  <a:srgbClr val="FFFFFF"/>
                </a:solidFill>
                <a:latin typeface="Calibri"/>
                <a:ea typeface="Calibri"/>
                <a:cs typeface="Calibri"/>
                <a:sym typeface="Calibri"/>
              </a:rPr>
              <a:t>PiSCE </a:t>
            </a:r>
          </a:p>
          <a:p>
            <a:pPr marL="0" marR="0" lvl="0" indent="0" algn="r" rtl="0">
              <a:lnSpc>
                <a:spcPct val="100000"/>
              </a:lnSpc>
              <a:spcBef>
                <a:spcPts val="0"/>
              </a:spcBef>
              <a:spcAft>
                <a:spcPts val="0"/>
              </a:spcAft>
              <a:buClr>
                <a:srgbClr val="FFFFFF"/>
              </a:buClr>
              <a:buSzPct val="25000"/>
              <a:buFont typeface="Helvetica Neue"/>
              <a:buNone/>
            </a:pPr>
            <a:r>
              <a:rPr lang="en-US" sz="8000" b="0" i="0" u="none" strike="noStrike" cap="none">
                <a:solidFill>
                  <a:srgbClr val="FFFFFF"/>
                </a:solidFill>
                <a:latin typeface="Calibri"/>
                <a:ea typeface="Calibri"/>
                <a:cs typeface="Calibri"/>
                <a:sym typeface="Calibri"/>
              </a:rPr>
              <a:t>Project Findings</a:t>
            </a:r>
          </a:p>
        </p:txBody>
      </p:sp>
      <p:sp>
        <p:nvSpPr>
          <p:cNvPr id="54" name="Shape 54"/>
          <p:cNvSpPr txBox="1"/>
          <p:nvPr/>
        </p:nvSpPr>
        <p:spPr>
          <a:xfrm>
            <a:off x="6759921" y="5547191"/>
            <a:ext cx="5072060" cy="656590"/>
          </a:xfrm>
          <a:prstGeom prst="rect">
            <a:avLst/>
          </a:prstGeom>
          <a:noFill/>
          <a:ln>
            <a:noFill/>
          </a:ln>
        </p:spPr>
        <p:txBody>
          <a:bodyPr lIns="50800" tIns="50800" rIns="50800" bIns="50800" anchor="ctr" anchorCtr="0">
            <a:noAutofit/>
          </a:bodyPr>
          <a:lstStyle/>
          <a:p>
            <a:pPr marL="0" marR="0" lvl="0" indent="0" algn="r" rtl="0">
              <a:lnSpc>
                <a:spcPct val="100000"/>
              </a:lnSpc>
              <a:spcBef>
                <a:spcPts val="0"/>
              </a:spcBef>
              <a:spcAft>
                <a:spcPts val="0"/>
              </a:spcAft>
              <a:buClr>
                <a:schemeClr val="lt1"/>
              </a:buClr>
              <a:buSzPct val="25000"/>
              <a:buFont typeface="Helvetica Neue"/>
              <a:buNone/>
            </a:pPr>
            <a:r>
              <a:rPr lang="en-US" sz="3600" b="0" i="0" u="none" strike="noStrike" cap="none">
                <a:solidFill>
                  <a:schemeClr val="lt1"/>
                </a:solidFill>
                <a:latin typeface="Calibri"/>
                <a:ea typeface="Calibri"/>
                <a:cs typeface="Calibri"/>
                <a:sym typeface="Calibri"/>
              </a:rPr>
              <a:t>6 April 2017</a:t>
            </a:r>
          </a:p>
        </p:txBody>
      </p:sp>
      <p:sp>
        <p:nvSpPr>
          <p:cNvPr id="55" name="Shape 55"/>
          <p:cNvSpPr txBox="1"/>
          <p:nvPr/>
        </p:nvSpPr>
        <p:spPr>
          <a:xfrm>
            <a:off x="6717956" y="4836250"/>
            <a:ext cx="5072060" cy="656590"/>
          </a:xfrm>
          <a:prstGeom prst="rect">
            <a:avLst/>
          </a:prstGeom>
          <a:noFill/>
          <a:ln>
            <a:noFill/>
          </a:ln>
        </p:spPr>
        <p:txBody>
          <a:bodyPr lIns="50800" tIns="50800" rIns="50800" bIns="50800" anchor="ctr" anchorCtr="0">
            <a:noAutofit/>
          </a:bodyPr>
          <a:lstStyle/>
          <a:p>
            <a:pPr marL="0" marR="0" lvl="0" indent="0" algn="r" rtl="0">
              <a:lnSpc>
                <a:spcPct val="100000"/>
              </a:lnSpc>
              <a:spcBef>
                <a:spcPts val="0"/>
              </a:spcBef>
              <a:spcAft>
                <a:spcPts val="0"/>
              </a:spcAft>
              <a:buClr>
                <a:schemeClr val="lt1"/>
              </a:buClr>
              <a:buSzPct val="25000"/>
              <a:buFont typeface="Helvetica Neue"/>
              <a:buNone/>
            </a:pPr>
            <a:r>
              <a:rPr lang="en-US" sz="3600" b="0" i="0" u="none" strike="noStrike" cap="none">
                <a:solidFill>
                  <a:schemeClr val="lt1"/>
                </a:solidFill>
                <a:latin typeface="Calibri"/>
                <a:ea typeface="Calibri"/>
                <a:cs typeface="Calibri"/>
                <a:sym typeface="Calibri"/>
              </a:rPr>
              <a:t>Third-i</a:t>
            </a:r>
          </a:p>
        </p:txBody>
      </p:sp>
      <p:pic>
        <p:nvPicPr>
          <p:cNvPr id="56" name="Shape 56"/>
          <p:cNvPicPr preferRelativeResize="0"/>
          <p:nvPr/>
        </p:nvPicPr>
        <p:blipFill>
          <a:blip r:embed="rId3">
            <a:alphaModFix/>
          </a:blip>
          <a:stretch>
            <a:fillRect/>
          </a:stretch>
        </p:blipFill>
        <p:spPr>
          <a:xfrm>
            <a:off x="3781275" y="6054998"/>
            <a:ext cx="980575" cy="2740875"/>
          </a:xfrm>
          <a:prstGeom prst="rect">
            <a:avLst/>
          </a:prstGeom>
          <a:noFill/>
          <a:ln>
            <a:noFill/>
          </a:ln>
        </p:spPr>
      </p:pic>
      <p:pic>
        <p:nvPicPr>
          <p:cNvPr id="57" name="Shape 57"/>
          <p:cNvPicPr preferRelativeResize="0"/>
          <p:nvPr/>
        </p:nvPicPr>
        <p:blipFill>
          <a:blip r:embed="rId4">
            <a:alphaModFix/>
          </a:blip>
          <a:stretch>
            <a:fillRect/>
          </a:stretch>
        </p:blipFill>
        <p:spPr>
          <a:xfrm>
            <a:off x="5437000" y="7595731"/>
            <a:ext cx="1952625" cy="1200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952500" y="783174"/>
            <a:ext cx="11099699" cy="896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6000" b="0" i="0" u="none" strike="noStrike" cap="none">
                <a:solidFill>
                  <a:srgbClr val="F48F14"/>
                </a:solidFill>
                <a:latin typeface="Calibri"/>
                <a:ea typeface="Calibri"/>
                <a:cs typeface="Calibri"/>
                <a:sym typeface="Calibri"/>
              </a:rPr>
              <a:t>Main Findings of PiSCE</a:t>
            </a:r>
          </a:p>
        </p:txBody>
      </p:sp>
      <p:sp>
        <p:nvSpPr>
          <p:cNvPr id="140" name="Shape 140"/>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342900" marR="0" lvl="0" indent="-215900" algn="l" rtl="0">
              <a:lnSpc>
                <a:spcPct val="100000"/>
              </a:lnSpc>
              <a:spcBef>
                <a:spcPts val="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Work Package 1: Guidelines for Promotion of Self-care</a:t>
            </a:r>
          </a:p>
          <a:p>
            <a:pPr marL="342900" marR="0" lvl="0" indent="-215900" algn="l" rtl="0">
              <a:lnSpc>
                <a:spcPct val="100000"/>
              </a:lnSpc>
              <a:spcBef>
                <a:spcPts val="320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Work Package 2: Guidelines for Communication Tools</a:t>
            </a:r>
          </a:p>
          <a:p>
            <a:pPr marL="342900" marR="0" lvl="0" indent="-215900" algn="l" rtl="0">
              <a:lnSpc>
                <a:spcPct val="100000"/>
              </a:lnSpc>
              <a:spcBef>
                <a:spcPts val="320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Work Package 3: P</a:t>
            </a:r>
            <a:r>
              <a:rPr lang="en-US">
                <a:latin typeface="Calibri"/>
                <a:ea typeface="Calibri"/>
                <a:cs typeface="Calibri"/>
                <a:sym typeface="Calibri"/>
              </a:rPr>
              <a:t>olicy recommendations</a:t>
            </a:r>
          </a:p>
        </p:txBody>
      </p:sp>
      <p:sp>
        <p:nvSpPr>
          <p:cNvPr id="141" name="Shape 141"/>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10</a:t>
            </a:fld>
            <a:endParaRPr lang="en-US" sz="1800" b="0" i="0" u="none" strike="noStrike" cap="none">
              <a:solidFill>
                <a:srgbClr val="A6AAA9"/>
              </a:solidFill>
              <a:latin typeface="Gill Sans"/>
              <a:ea typeface="Gill Sans"/>
              <a:cs typeface="Gill Sans"/>
              <a:sym typeface="Gill Sans"/>
            </a:endParaRPr>
          </a:p>
        </p:txBody>
      </p:sp>
      <p:pic>
        <p:nvPicPr>
          <p:cNvPr id="142" name="Shape 142"/>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143" name="Shape 143"/>
          <p:cNvPicPr preferRelativeResize="0"/>
          <p:nvPr/>
        </p:nvPicPr>
        <p:blipFill>
          <a:blip r:embed="rId4">
            <a:alphaModFix/>
          </a:blip>
          <a:stretch>
            <a:fillRect/>
          </a:stretch>
        </p:blipFill>
        <p:spPr>
          <a:xfrm>
            <a:off x="5143725" y="8873876"/>
            <a:ext cx="342899" cy="817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952500" y="783174"/>
            <a:ext cx="11099699" cy="896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4800" b="0" i="0" u="none" strike="noStrike" cap="none">
                <a:solidFill>
                  <a:srgbClr val="F48F14"/>
                </a:solidFill>
                <a:latin typeface="Calibri"/>
                <a:ea typeface="Calibri"/>
                <a:cs typeface="Calibri"/>
                <a:sym typeface="Calibri"/>
              </a:rPr>
              <a:t>Guidelines for Promotion of Self-care</a:t>
            </a:r>
          </a:p>
        </p:txBody>
      </p:sp>
      <p:sp>
        <p:nvSpPr>
          <p:cNvPr id="149" name="Shape 149"/>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342900" marR="0" lvl="0" indent="-215900" algn="l" rtl="0">
              <a:lnSpc>
                <a:spcPct val="100000"/>
              </a:lnSpc>
              <a:spcBef>
                <a:spcPts val="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Results: </a:t>
            </a:r>
          </a:p>
          <a:p>
            <a:pPr marL="685800" marR="0" lvl="1" indent="-215900" algn="l" rtl="0">
              <a:lnSpc>
                <a:spcPct val="100000"/>
              </a:lnSpc>
              <a:spcBef>
                <a:spcPts val="320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An extensive and elaborate body of work that can help at macro-, meso- and micro-level. </a:t>
            </a:r>
          </a:p>
          <a:p>
            <a:pPr marL="685800" marR="0" lvl="1" indent="-215900" algn="l" rtl="0">
              <a:lnSpc>
                <a:spcPct val="100000"/>
              </a:lnSpc>
              <a:spcBef>
                <a:spcPts val="320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Basis for future guidelines on other minor ailments, in order to facilitate the production of guidelines. </a:t>
            </a:r>
          </a:p>
        </p:txBody>
      </p:sp>
      <p:sp>
        <p:nvSpPr>
          <p:cNvPr id="150" name="Shape 150"/>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11</a:t>
            </a:fld>
            <a:endParaRPr lang="en-US" sz="1800" b="0" i="0" u="none" strike="noStrike" cap="none">
              <a:solidFill>
                <a:srgbClr val="A6AAA9"/>
              </a:solidFill>
              <a:latin typeface="Gill Sans"/>
              <a:ea typeface="Gill Sans"/>
              <a:cs typeface="Gill Sans"/>
              <a:sym typeface="Gill Sans"/>
            </a:endParaRPr>
          </a:p>
        </p:txBody>
      </p:sp>
      <p:pic>
        <p:nvPicPr>
          <p:cNvPr id="151" name="Shape 151"/>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152" name="Shape 152"/>
          <p:cNvPicPr preferRelativeResize="0"/>
          <p:nvPr/>
        </p:nvPicPr>
        <p:blipFill>
          <a:blip r:embed="rId4">
            <a:alphaModFix/>
          </a:blip>
          <a:stretch>
            <a:fillRect/>
          </a:stretch>
        </p:blipFill>
        <p:spPr>
          <a:xfrm>
            <a:off x="5143725" y="8873876"/>
            <a:ext cx="342899" cy="817649"/>
          </a:xfrm>
          <a:prstGeom prst="rect">
            <a:avLst/>
          </a:prstGeom>
          <a:noFill/>
          <a:ln>
            <a:noFill/>
          </a:ln>
        </p:spPr>
      </p:pic>
      <p:sp>
        <p:nvSpPr>
          <p:cNvPr id="153" name="Shape 153"/>
          <p:cNvSpPr txBox="1"/>
          <p:nvPr/>
        </p:nvSpPr>
        <p:spPr>
          <a:xfrm>
            <a:off x="6945500" y="7992300"/>
            <a:ext cx="3472500" cy="598200"/>
          </a:xfrm>
          <a:prstGeom prst="rect">
            <a:avLst/>
          </a:prstGeom>
          <a:noFill/>
          <a:ln>
            <a:noFill/>
          </a:ln>
        </p:spPr>
        <p:txBody>
          <a:bodyPr lIns="91425" tIns="91425" rIns="91425" bIns="91425" anchor="t" anchorCtr="0">
            <a:noAutofit/>
          </a:bodyPr>
          <a:lstStyle/>
          <a:p>
            <a:pPr lvl="0" algn="l" rtl="0">
              <a:lnSpc>
                <a:spcPct val="115000"/>
              </a:lnSpc>
              <a:spcBef>
                <a:spcPts val="0"/>
              </a:spcBef>
              <a:buNone/>
            </a:pPr>
            <a:r>
              <a:rPr lang="en-US">
                <a:solidFill>
                  <a:schemeClr val="dk1"/>
                </a:solidFill>
                <a:latin typeface="Calibri"/>
                <a:ea typeface="Calibri"/>
                <a:cs typeface="Calibri"/>
                <a:sym typeface="Calibri"/>
              </a:rPr>
              <a:t>Source: WP2 PiSCE Final Conference Presentation </a:t>
            </a:r>
          </a:p>
          <a:p>
            <a:pPr lvl="0" rtl="0">
              <a:lnSpc>
                <a:spcPct val="115000"/>
              </a:lnSpc>
              <a:spcBef>
                <a:spcPts val="0"/>
              </a:spcBef>
              <a:buClr>
                <a:schemeClr val="dk1"/>
              </a:buClr>
              <a:buFont typeface="Arial"/>
              <a:buNone/>
            </a:pPr>
            <a:endParaRPr>
              <a:solidFill>
                <a:schemeClr val="dk1"/>
              </a:solidFill>
              <a:latin typeface="Calibri"/>
              <a:ea typeface="Calibri"/>
              <a:cs typeface="Calibri"/>
              <a:sym typeface="Calibri"/>
            </a:endParaRP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952500" y="783174"/>
            <a:ext cx="11099700" cy="896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4800" b="0" i="0" u="none" strike="noStrike" cap="none">
                <a:solidFill>
                  <a:srgbClr val="F48F14"/>
                </a:solidFill>
                <a:latin typeface="Calibri"/>
                <a:ea typeface="Calibri"/>
                <a:cs typeface="Calibri"/>
                <a:sym typeface="Calibri"/>
              </a:rPr>
              <a:t>Guidelines for Promotion of Self-care</a:t>
            </a:r>
          </a:p>
        </p:txBody>
      </p:sp>
      <p:sp>
        <p:nvSpPr>
          <p:cNvPr id="159" name="Shape 159"/>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 name="Shape 160"/>
          <p:cNvSpPr txBox="1">
            <a:spLocks noGrp="1"/>
          </p:cNvSpPr>
          <p:nvPr>
            <p:ph type="sldNum" idx="12"/>
          </p:nvPr>
        </p:nvSpPr>
        <p:spPr>
          <a:xfrm>
            <a:off x="6324598" y="9251950"/>
            <a:ext cx="342899" cy="3555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12</a:t>
            </a:fld>
            <a:endParaRPr lang="en-US" sz="1800" b="0" i="0" u="none" strike="noStrike" cap="none">
              <a:solidFill>
                <a:srgbClr val="A6AAA9"/>
              </a:solidFill>
              <a:latin typeface="Gill Sans"/>
              <a:ea typeface="Gill Sans"/>
              <a:cs typeface="Gill Sans"/>
              <a:sym typeface="Gill Sans"/>
            </a:endParaRPr>
          </a:p>
        </p:txBody>
      </p:sp>
      <p:pic>
        <p:nvPicPr>
          <p:cNvPr id="161" name="Shape 161"/>
          <p:cNvPicPr preferRelativeResize="0"/>
          <p:nvPr/>
        </p:nvPicPr>
        <p:blipFill>
          <a:blip r:embed="rId3">
            <a:alphaModFix/>
          </a:blip>
          <a:stretch>
            <a:fillRect/>
          </a:stretch>
        </p:blipFill>
        <p:spPr>
          <a:xfrm>
            <a:off x="1189625" y="2175025"/>
            <a:ext cx="10625549" cy="6159888"/>
          </a:xfrm>
          <a:prstGeom prst="rect">
            <a:avLst/>
          </a:prstGeom>
          <a:noFill/>
          <a:ln>
            <a:noFill/>
          </a:ln>
        </p:spPr>
      </p:pic>
      <p:sp>
        <p:nvSpPr>
          <p:cNvPr id="162" name="Shape 162"/>
          <p:cNvSpPr txBox="1"/>
          <p:nvPr/>
        </p:nvSpPr>
        <p:spPr>
          <a:xfrm>
            <a:off x="5970250" y="8594550"/>
            <a:ext cx="3696000" cy="513600"/>
          </a:xfrm>
          <a:prstGeom prst="rect">
            <a:avLst/>
          </a:prstGeom>
          <a:noFill/>
          <a:ln>
            <a:noFill/>
          </a:ln>
        </p:spPr>
        <p:txBody>
          <a:bodyPr lIns="91425" tIns="91425" rIns="91425" bIns="91425" anchor="t" anchorCtr="0">
            <a:noAutofit/>
          </a:bodyPr>
          <a:lstStyle/>
          <a:p>
            <a:pPr lvl="0" algn="l" rtl="0">
              <a:lnSpc>
                <a:spcPct val="115000"/>
              </a:lnSpc>
              <a:spcBef>
                <a:spcPts val="0"/>
              </a:spcBef>
              <a:buClr>
                <a:schemeClr val="dk1"/>
              </a:buClr>
              <a:buFont typeface="Arial"/>
              <a:buNone/>
            </a:pPr>
            <a:r>
              <a:rPr lang="en-US">
                <a:solidFill>
                  <a:schemeClr val="dk1"/>
                </a:solidFill>
                <a:latin typeface="Calibri"/>
                <a:ea typeface="Calibri"/>
                <a:cs typeface="Calibri"/>
                <a:sym typeface="Calibri"/>
              </a:rPr>
              <a:t>Source: WP1 PiSCE Final Conference Presentation </a:t>
            </a:r>
          </a:p>
          <a:p>
            <a:pPr lvl="0" rtl="0">
              <a:lnSpc>
                <a:spcPct val="115000"/>
              </a:lnSpc>
              <a:spcBef>
                <a:spcPts val="0"/>
              </a:spcBef>
              <a:buClr>
                <a:schemeClr val="dk1"/>
              </a:buClr>
              <a:buFont typeface="Arial"/>
              <a:buNone/>
            </a:pPr>
            <a:endParaRPr>
              <a:solidFill>
                <a:schemeClr val="dk1"/>
              </a:solidFill>
              <a:latin typeface="Calibri"/>
              <a:ea typeface="Calibri"/>
              <a:cs typeface="Calibri"/>
              <a:sym typeface="Calibri"/>
            </a:endParaRPr>
          </a:p>
          <a:p>
            <a:pPr lvl="0">
              <a:spcBef>
                <a:spcPts val="0"/>
              </a:spcBef>
              <a:buNone/>
            </a:pPr>
            <a:endParaRPr/>
          </a:p>
        </p:txBody>
      </p:sp>
      <p:pic>
        <p:nvPicPr>
          <p:cNvPr id="163" name="Shape 163"/>
          <p:cNvPicPr preferRelativeResize="0"/>
          <p:nvPr/>
        </p:nvPicPr>
        <p:blipFill>
          <a:blip r:embed="rId4">
            <a:alphaModFix/>
          </a:blip>
          <a:stretch>
            <a:fillRect/>
          </a:stretch>
        </p:blipFill>
        <p:spPr>
          <a:xfrm>
            <a:off x="7505475" y="9014699"/>
            <a:ext cx="1458424" cy="676825"/>
          </a:xfrm>
          <a:prstGeom prst="rect">
            <a:avLst/>
          </a:prstGeom>
          <a:noFill/>
          <a:ln>
            <a:noFill/>
          </a:ln>
        </p:spPr>
      </p:pic>
      <p:pic>
        <p:nvPicPr>
          <p:cNvPr id="164" name="Shape 164"/>
          <p:cNvPicPr preferRelativeResize="0"/>
          <p:nvPr/>
        </p:nvPicPr>
        <p:blipFill>
          <a:blip r:embed="rId5">
            <a:alphaModFix/>
          </a:blip>
          <a:stretch>
            <a:fillRect/>
          </a:stretch>
        </p:blipFill>
        <p:spPr>
          <a:xfrm>
            <a:off x="5143725" y="8873876"/>
            <a:ext cx="342899" cy="8176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952500" y="783174"/>
            <a:ext cx="11099700" cy="896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4800" b="0" i="0" u="none" strike="noStrike" cap="none">
                <a:solidFill>
                  <a:srgbClr val="F48F14"/>
                </a:solidFill>
                <a:latin typeface="Calibri"/>
                <a:ea typeface="Calibri"/>
                <a:cs typeface="Calibri"/>
                <a:sym typeface="Calibri"/>
              </a:rPr>
              <a:t>Guidelines for Promotion of Self-care</a:t>
            </a:r>
          </a:p>
        </p:txBody>
      </p:sp>
      <p:sp>
        <p:nvSpPr>
          <p:cNvPr id="170" name="Shape 170"/>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0" lvl="0" indent="0" rtl="0">
              <a:lnSpc>
                <a:spcPct val="115000"/>
              </a:lnSpc>
              <a:spcBef>
                <a:spcPts val="0"/>
              </a:spcBef>
              <a:buNone/>
            </a:pPr>
            <a:r>
              <a:rPr lang="en-US">
                <a:solidFill>
                  <a:srgbClr val="53585F"/>
                </a:solidFill>
                <a:latin typeface="Calibri"/>
                <a:ea typeface="Calibri"/>
                <a:cs typeface="Calibri"/>
                <a:sym typeface="Calibri"/>
              </a:rPr>
              <a:t>Conclusions:</a:t>
            </a:r>
          </a:p>
          <a:p>
            <a:pPr marL="457200" lvl="0" indent="-228600" rtl="0">
              <a:lnSpc>
                <a:spcPct val="115000"/>
              </a:lnSpc>
              <a:spcBef>
                <a:spcPts val="0"/>
              </a:spcBef>
              <a:buClr>
                <a:srgbClr val="53585F"/>
              </a:buClr>
              <a:buFont typeface="Calibri"/>
            </a:pPr>
            <a:r>
              <a:rPr lang="en-US">
                <a:solidFill>
                  <a:srgbClr val="53585F"/>
                </a:solidFill>
                <a:latin typeface="Calibri"/>
                <a:ea typeface="Calibri"/>
                <a:cs typeface="Calibri"/>
                <a:sym typeface="Calibri"/>
              </a:rPr>
              <a:t>Lack of systematic analysis of self-care promotion practices.</a:t>
            </a:r>
          </a:p>
          <a:p>
            <a:pPr marL="457200" lvl="0" indent="-228600" rtl="0">
              <a:lnSpc>
                <a:spcPct val="115000"/>
              </a:lnSpc>
              <a:spcBef>
                <a:spcPts val="0"/>
              </a:spcBef>
              <a:buClr>
                <a:srgbClr val="53585F"/>
              </a:buClr>
              <a:buFont typeface="Calibri"/>
            </a:pPr>
            <a:r>
              <a:rPr lang="en-US">
                <a:solidFill>
                  <a:srgbClr val="53585F"/>
                </a:solidFill>
                <a:latin typeface="Calibri"/>
                <a:ea typeface="Calibri"/>
                <a:cs typeface="Calibri"/>
                <a:sym typeface="Calibri"/>
              </a:rPr>
              <a:t>Compared with promotion of self-care in chronic conditions à different channels of reaching the population</a:t>
            </a:r>
          </a:p>
          <a:p>
            <a:pPr marL="457200" lvl="0" indent="-228600" rtl="0">
              <a:lnSpc>
                <a:spcPct val="115000"/>
              </a:lnSpc>
              <a:spcBef>
                <a:spcPts val="0"/>
              </a:spcBef>
              <a:buClr>
                <a:srgbClr val="53585F"/>
              </a:buClr>
              <a:buFont typeface="Calibri"/>
            </a:pPr>
            <a:r>
              <a:rPr lang="en-US">
                <a:solidFill>
                  <a:srgbClr val="53585F"/>
                </a:solidFill>
                <a:latin typeface="Calibri"/>
                <a:ea typeface="Calibri"/>
                <a:cs typeface="Calibri"/>
                <a:sym typeface="Calibri"/>
              </a:rPr>
              <a:t>As with chronic conditions à condition based approaches (specific health behaviours)</a:t>
            </a:r>
          </a:p>
          <a:p>
            <a:pPr marL="0" marR="0" lvl="0" indent="0" algn="l" rtl="0">
              <a:lnSpc>
                <a:spcPct val="100000"/>
              </a:lnSpc>
              <a:spcBef>
                <a:spcPts val="0"/>
              </a:spcBef>
              <a:spcAft>
                <a:spcPts val="0"/>
              </a:spcAft>
              <a:buNone/>
            </a:pPr>
            <a:endParaRPr/>
          </a:p>
        </p:txBody>
      </p:sp>
      <p:sp>
        <p:nvSpPr>
          <p:cNvPr id="171" name="Shape 171"/>
          <p:cNvSpPr txBox="1">
            <a:spLocks noGrp="1"/>
          </p:cNvSpPr>
          <p:nvPr>
            <p:ph type="sldNum" idx="12"/>
          </p:nvPr>
        </p:nvSpPr>
        <p:spPr>
          <a:xfrm>
            <a:off x="6324598" y="9251950"/>
            <a:ext cx="342899" cy="3555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13</a:t>
            </a:fld>
            <a:endParaRPr lang="en-US" sz="1800" b="0" i="0" u="none" strike="noStrike" cap="none">
              <a:solidFill>
                <a:srgbClr val="A6AAA9"/>
              </a:solidFill>
              <a:latin typeface="Gill Sans"/>
              <a:ea typeface="Gill Sans"/>
              <a:cs typeface="Gill Sans"/>
              <a:sym typeface="Gill Sans"/>
            </a:endParaRPr>
          </a:p>
        </p:txBody>
      </p:sp>
      <p:pic>
        <p:nvPicPr>
          <p:cNvPr id="172" name="Shape 172"/>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173" name="Shape 173"/>
          <p:cNvPicPr preferRelativeResize="0"/>
          <p:nvPr/>
        </p:nvPicPr>
        <p:blipFill>
          <a:blip r:embed="rId4">
            <a:alphaModFix/>
          </a:blip>
          <a:stretch>
            <a:fillRect/>
          </a:stretch>
        </p:blipFill>
        <p:spPr>
          <a:xfrm>
            <a:off x="5143725" y="8873876"/>
            <a:ext cx="342899" cy="817649"/>
          </a:xfrm>
          <a:prstGeom prst="rect">
            <a:avLst/>
          </a:prstGeom>
          <a:noFill/>
          <a:ln>
            <a:noFill/>
          </a:ln>
        </p:spPr>
      </p:pic>
      <p:sp>
        <p:nvSpPr>
          <p:cNvPr id="174" name="Shape 174"/>
          <p:cNvSpPr txBox="1"/>
          <p:nvPr/>
        </p:nvSpPr>
        <p:spPr>
          <a:xfrm>
            <a:off x="8607100" y="8025525"/>
            <a:ext cx="3445200" cy="564900"/>
          </a:xfrm>
          <a:prstGeom prst="rect">
            <a:avLst/>
          </a:prstGeom>
          <a:noFill/>
          <a:ln>
            <a:noFill/>
          </a:ln>
        </p:spPr>
        <p:txBody>
          <a:bodyPr lIns="91425" tIns="91425" rIns="91425" bIns="91425" anchor="t" anchorCtr="0">
            <a:noAutofit/>
          </a:bodyPr>
          <a:lstStyle/>
          <a:p>
            <a:pPr lvl="0" algn="r" rtl="0">
              <a:lnSpc>
                <a:spcPct val="115000"/>
              </a:lnSpc>
              <a:spcBef>
                <a:spcPts val="0"/>
              </a:spcBef>
              <a:buNone/>
            </a:pPr>
            <a:r>
              <a:rPr lang="en-US">
                <a:solidFill>
                  <a:schemeClr val="dk1"/>
                </a:solidFill>
                <a:latin typeface="Calibri"/>
                <a:ea typeface="Calibri"/>
                <a:cs typeface="Calibri"/>
                <a:sym typeface="Calibri"/>
              </a:rPr>
              <a:t>Source: WP1 PiSCE Final Conference Presentation </a:t>
            </a:r>
          </a:p>
          <a:p>
            <a:pPr lvl="0" rtl="0">
              <a:lnSpc>
                <a:spcPct val="115000"/>
              </a:lnSpc>
              <a:spcBef>
                <a:spcPts val="0"/>
              </a:spcBef>
              <a:buClr>
                <a:schemeClr val="dk1"/>
              </a:buClr>
              <a:buFont typeface="Arial"/>
              <a:buNone/>
            </a:pPr>
            <a:endParaRPr>
              <a:solidFill>
                <a:schemeClr val="dk1"/>
              </a:solidFill>
              <a:latin typeface="Calibri"/>
              <a:ea typeface="Calibri"/>
              <a:cs typeface="Calibri"/>
              <a:sym typeface="Calibri"/>
            </a:endParaRP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952500" y="783174"/>
            <a:ext cx="11099699" cy="896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4800" b="0" i="0" u="none" strike="noStrike" cap="none">
                <a:solidFill>
                  <a:srgbClr val="F48F14"/>
                </a:solidFill>
                <a:latin typeface="Calibri"/>
                <a:ea typeface="Calibri"/>
                <a:cs typeface="Calibri"/>
                <a:sym typeface="Calibri"/>
              </a:rPr>
              <a:t>Guidelines for Communication Tools</a:t>
            </a:r>
          </a:p>
        </p:txBody>
      </p:sp>
      <p:sp>
        <p:nvSpPr>
          <p:cNvPr id="180" name="Shape 180"/>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r>
              <a:rPr lang="en-US" sz="2800" b="0" i="0" u="none" strike="noStrike" cap="none">
                <a:solidFill>
                  <a:srgbClr val="53585F"/>
                </a:solidFill>
                <a:latin typeface="Calibri"/>
                <a:ea typeface="Calibri"/>
                <a:cs typeface="Calibri"/>
                <a:sym typeface="Calibri"/>
              </a:rPr>
              <a:t>Results: </a:t>
            </a:r>
          </a:p>
          <a:p>
            <a:pPr marL="914400" marR="0" lvl="1" indent="-406400" algn="l" rtl="0">
              <a:lnSpc>
                <a:spcPct val="100000"/>
              </a:lnSpc>
              <a:spcBef>
                <a:spcPts val="3200"/>
              </a:spcBef>
              <a:spcAft>
                <a:spcPts val="0"/>
              </a:spcAft>
              <a:buClr>
                <a:srgbClr val="53585F"/>
              </a:buClr>
              <a:buSzPct val="100000"/>
              <a:buFont typeface="Calibri"/>
            </a:pPr>
            <a:r>
              <a:rPr lang="en-US" sz="2800" b="0" i="0" u="none" strike="noStrike" cap="none">
                <a:solidFill>
                  <a:srgbClr val="53585F"/>
                </a:solidFill>
                <a:latin typeface="Calibri"/>
                <a:ea typeface="Calibri"/>
                <a:cs typeface="Calibri"/>
                <a:sym typeface="Calibri"/>
              </a:rPr>
              <a:t>Good communication for health care needs to consider underlying principles of involvement and needs of the target audiences. </a:t>
            </a:r>
          </a:p>
          <a:p>
            <a:pPr marL="914400" marR="0" lvl="1" indent="-406400" algn="l" rtl="0">
              <a:lnSpc>
                <a:spcPct val="100000"/>
              </a:lnSpc>
              <a:spcBef>
                <a:spcPts val="3200"/>
              </a:spcBef>
              <a:spcAft>
                <a:spcPts val="0"/>
              </a:spcAft>
              <a:buClr>
                <a:srgbClr val="53585F"/>
              </a:buClr>
              <a:buSzPct val="100000"/>
              <a:buFont typeface="Calibri"/>
            </a:pPr>
            <a:r>
              <a:rPr lang="en-US" sz="2800" b="0" i="0" u="none" strike="noStrike" cap="none">
                <a:solidFill>
                  <a:srgbClr val="53585F"/>
                </a:solidFill>
                <a:latin typeface="Calibri"/>
                <a:ea typeface="Calibri"/>
                <a:cs typeface="Calibri"/>
                <a:sym typeface="Calibri"/>
              </a:rPr>
              <a:t>Health care systems are used to evaluating medical procedures, yet there is no prioritisation of a structured evaluation of communication efforts. </a:t>
            </a:r>
          </a:p>
          <a:p>
            <a:pPr marL="914400" marR="0" lvl="1" indent="-406400" algn="l" rtl="0">
              <a:lnSpc>
                <a:spcPct val="100000"/>
              </a:lnSpc>
              <a:spcBef>
                <a:spcPts val="3200"/>
              </a:spcBef>
              <a:spcAft>
                <a:spcPts val="0"/>
              </a:spcAft>
              <a:buClr>
                <a:srgbClr val="53585F"/>
              </a:buClr>
              <a:buSzPct val="100000"/>
              <a:buFont typeface="Calibri"/>
            </a:pPr>
            <a:r>
              <a:rPr lang="en-US" sz="2800" b="0" i="0" u="none" strike="noStrike" cap="none">
                <a:solidFill>
                  <a:srgbClr val="53585F"/>
                </a:solidFill>
                <a:latin typeface="Calibri"/>
                <a:ea typeface="Calibri"/>
                <a:cs typeface="Calibri"/>
                <a:sym typeface="Calibri"/>
              </a:rPr>
              <a:t>Dissemination of good communication practices within health in Europe is difficult. </a:t>
            </a:r>
          </a:p>
        </p:txBody>
      </p:sp>
      <p:sp>
        <p:nvSpPr>
          <p:cNvPr id="181" name="Shape 181"/>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14</a:t>
            </a:fld>
            <a:endParaRPr lang="en-US" sz="1800" b="0" i="0" u="none" strike="noStrike" cap="none">
              <a:solidFill>
                <a:srgbClr val="A6AAA9"/>
              </a:solidFill>
              <a:latin typeface="Gill Sans"/>
              <a:ea typeface="Gill Sans"/>
              <a:cs typeface="Gill Sans"/>
              <a:sym typeface="Gill Sans"/>
            </a:endParaRPr>
          </a:p>
        </p:txBody>
      </p:sp>
      <p:pic>
        <p:nvPicPr>
          <p:cNvPr id="182" name="Shape 182"/>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183" name="Shape 183"/>
          <p:cNvPicPr preferRelativeResize="0"/>
          <p:nvPr/>
        </p:nvPicPr>
        <p:blipFill>
          <a:blip r:embed="rId4">
            <a:alphaModFix/>
          </a:blip>
          <a:stretch>
            <a:fillRect/>
          </a:stretch>
        </p:blipFill>
        <p:spPr>
          <a:xfrm>
            <a:off x="5143725" y="8873876"/>
            <a:ext cx="342899" cy="817649"/>
          </a:xfrm>
          <a:prstGeom prst="rect">
            <a:avLst/>
          </a:prstGeom>
          <a:noFill/>
          <a:ln>
            <a:noFill/>
          </a:ln>
        </p:spPr>
      </p:pic>
      <p:sp>
        <p:nvSpPr>
          <p:cNvPr id="184" name="Shape 184"/>
          <p:cNvSpPr txBox="1"/>
          <p:nvPr/>
        </p:nvSpPr>
        <p:spPr>
          <a:xfrm>
            <a:off x="6803225" y="8208300"/>
            <a:ext cx="5249100" cy="531600"/>
          </a:xfrm>
          <a:prstGeom prst="rect">
            <a:avLst/>
          </a:prstGeom>
          <a:noFill/>
          <a:ln>
            <a:noFill/>
          </a:ln>
        </p:spPr>
        <p:txBody>
          <a:bodyPr lIns="91425" tIns="91425" rIns="91425" bIns="91425" anchor="t" anchorCtr="0">
            <a:noAutofit/>
          </a:bodyPr>
          <a:lstStyle/>
          <a:p>
            <a:pPr lvl="0" algn="r" rtl="0">
              <a:lnSpc>
                <a:spcPct val="115000"/>
              </a:lnSpc>
              <a:spcBef>
                <a:spcPts val="0"/>
              </a:spcBef>
              <a:buClr>
                <a:schemeClr val="dk1"/>
              </a:buClr>
              <a:buFont typeface="Arial"/>
              <a:buNone/>
            </a:pPr>
            <a:r>
              <a:rPr lang="en-US">
                <a:solidFill>
                  <a:schemeClr val="dk1"/>
                </a:solidFill>
                <a:latin typeface="Calibri"/>
                <a:ea typeface="Calibri"/>
                <a:cs typeface="Calibri"/>
                <a:sym typeface="Calibri"/>
              </a:rPr>
              <a:t>Source: WP2 PiSCE Final Conference Presentation </a:t>
            </a: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952500" y="783174"/>
            <a:ext cx="11099700" cy="896400"/>
          </a:xfrm>
          <a:prstGeom prst="rect">
            <a:avLst/>
          </a:prstGeom>
        </p:spPr>
        <p:txBody>
          <a:bodyPr lIns="91425" tIns="91425" rIns="91425" bIns="91425" anchor="ctr" anchorCtr="0">
            <a:noAutofit/>
          </a:bodyPr>
          <a:lstStyle/>
          <a:p>
            <a:pPr lvl="0">
              <a:spcBef>
                <a:spcPts val="0"/>
              </a:spcBef>
              <a:buClr>
                <a:srgbClr val="F48F14"/>
              </a:buClr>
              <a:buSzPct val="25000"/>
              <a:buFont typeface="Gill Sans"/>
              <a:buNone/>
            </a:pPr>
            <a:r>
              <a:rPr lang="en-US" sz="4800">
                <a:latin typeface="Calibri"/>
                <a:ea typeface="Calibri"/>
                <a:cs typeface="Calibri"/>
                <a:sym typeface="Calibri"/>
              </a:rPr>
              <a:t>Guidelines for Communication Tools</a:t>
            </a:r>
          </a:p>
        </p:txBody>
      </p:sp>
      <p:sp>
        <p:nvSpPr>
          <p:cNvPr id="190" name="Shape 190"/>
          <p:cNvSpPr txBox="1">
            <a:spLocks noGrp="1"/>
          </p:cNvSpPr>
          <p:nvPr>
            <p:ph type="body" idx="1"/>
          </p:nvPr>
        </p:nvSpPr>
        <p:spPr>
          <a:xfrm>
            <a:off x="1206500" y="2700675"/>
            <a:ext cx="10687500" cy="6189300"/>
          </a:xfrm>
          <a:prstGeom prst="rect">
            <a:avLst/>
          </a:prstGeom>
        </p:spPr>
        <p:txBody>
          <a:bodyPr lIns="91425" tIns="91425" rIns="91425" bIns="91425" anchor="ctr" anchorCtr="0">
            <a:noAutofit/>
          </a:bodyPr>
          <a:lstStyle/>
          <a:p>
            <a:pPr lvl="0">
              <a:spcBef>
                <a:spcPts val="0"/>
              </a:spcBef>
              <a:buNone/>
            </a:pPr>
            <a:endParaRPr/>
          </a:p>
        </p:txBody>
      </p:sp>
      <p:sp>
        <p:nvSpPr>
          <p:cNvPr id="191" name="Shape 191"/>
          <p:cNvSpPr txBox="1">
            <a:spLocks noGrp="1"/>
          </p:cNvSpPr>
          <p:nvPr>
            <p:ph type="sldNum" idx="12"/>
          </p:nvPr>
        </p:nvSpPr>
        <p:spPr>
          <a:xfrm>
            <a:off x="6324598" y="9251950"/>
            <a:ext cx="342899" cy="355500"/>
          </a:xfrm>
          <a:prstGeom prst="rect">
            <a:avLst/>
          </a:prstGeom>
        </p:spPr>
        <p:txBody>
          <a:bodyPr lIns="50800" tIns="50800" rIns="50800" bIns="50800" anchor="t" anchorCtr="0">
            <a:noAutofit/>
          </a:bodyPr>
          <a:lstStyle/>
          <a:p>
            <a:pPr lvl="0">
              <a:spcBef>
                <a:spcPts val="0"/>
              </a:spcBef>
              <a:buClr>
                <a:srgbClr val="A6AAA9"/>
              </a:buClr>
              <a:buSzPct val="25000"/>
              <a:buFont typeface="Gill Sans"/>
              <a:buNone/>
            </a:pPr>
            <a:fld id="{00000000-1234-1234-1234-123412341234}" type="slidenum">
              <a:rPr lang="en-US"/>
              <a:t>15</a:t>
            </a:fld>
            <a:endParaRPr lang="en-US"/>
          </a:p>
        </p:txBody>
      </p:sp>
      <p:pic>
        <p:nvPicPr>
          <p:cNvPr id="192" name="Shape 192"/>
          <p:cNvPicPr preferRelativeResize="0"/>
          <p:nvPr/>
        </p:nvPicPr>
        <p:blipFill>
          <a:blip r:embed="rId3">
            <a:alphaModFix/>
          </a:blip>
          <a:stretch>
            <a:fillRect/>
          </a:stretch>
        </p:blipFill>
        <p:spPr>
          <a:xfrm>
            <a:off x="1206500" y="2256750"/>
            <a:ext cx="10687500" cy="5821949"/>
          </a:xfrm>
          <a:prstGeom prst="rect">
            <a:avLst/>
          </a:prstGeom>
          <a:noFill/>
          <a:ln>
            <a:noFill/>
          </a:ln>
        </p:spPr>
      </p:pic>
      <p:pic>
        <p:nvPicPr>
          <p:cNvPr id="193" name="Shape 193"/>
          <p:cNvPicPr preferRelativeResize="0"/>
          <p:nvPr/>
        </p:nvPicPr>
        <p:blipFill>
          <a:blip r:embed="rId4">
            <a:alphaModFix/>
          </a:blip>
          <a:stretch>
            <a:fillRect/>
          </a:stretch>
        </p:blipFill>
        <p:spPr>
          <a:xfrm>
            <a:off x="7505475" y="9014699"/>
            <a:ext cx="1458424" cy="676825"/>
          </a:xfrm>
          <a:prstGeom prst="rect">
            <a:avLst/>
          </a:prstGeom>
          <a:noFill/>
          <a:ln>
            <a:noFill/>
          </a:ln>
        </p:spPr>
      </p:pic>
      <p:pic>
        <p:nvPicPr>
          <p:cNvPr id="194" name="Shape 194"/>
          <p:cNvPicPr preferRelativeResize="0"/>
          <p:nvPr/>
        </p:nvPicPr>
        <p:blipFill>
          <a:blip r:embed="rId5">
            <a:alphaModFix/>
          </a:blip>
          <a:stretch>
            <a:fillRect/>
          </a:stretch>
        </p:blipFill>
        <p:spPr>
          <a:xfrm>
            <a:off x="5143725" y="8873876"/>
            <a:ext cx="342899" cy="817649"/>
          </a:xfrm>
          <a:prstGeom prst="rect">
            <a:avLst/>
          </a:prstGeom>
          <a:noFill/>
          <a:ln>
            <a:noFill/>
          </a:ln>
        </p:spPr>
      </p:pic>
      <p:sp>
        <p:nvSpPr>
          <p:cNvPr id="195" name="Shape 195"/>
          <p:cNvSpPr txBox="1"/>
          <p:nvPr/>
        </p:nvSpPr>
        <p:spPr>
          <a:xfrm>
            <a:off x="8490775" y="8208300"/>
            <a:ext cx="2193300" cy="676800"/>
          </a:xfrm>
          <a:prstGeom prst="rect">
            <a:avLst/>
          </a:prstGeom>
          <a:noFill/>
          <a:ln>
            <a:noFill/>
          </a:ln>
        </p:spPr>
        <p:txBody>
          <a:bodyPr lIns="91425" tIns="91425" rIns="91425" bIns="91425" anchor="t" anchorCtr="0">
            <a:noAutofit/>
          </a:bodyPr>
          <a:lstStyle/>
          <a:p>
            <a:pPr lvl="0" algn="l" rtl="0">
              <a:lnSpc>
                <a:spcPct val="115000"/>
              </a:lnSpc>
              <a:spcBef>
                <a:spcPts val="0"/>
              </a:spcBef>
              <a:buClr>
                <a:schemeClr val="dk1"/>
              </a:buClr>
              <a:buFont typeface="Arial"/>
              <a:buNone/>
            </a:pPr>
            <a:r>
              <a:rPr lang="en-US">
                <a:solidFill>
                  <a:schemeClr val="dk1"/>
                </a:solidFill>
                <a:latin typeface="Calibri"/>
                <a:ea typeface="Calibri"/>
                <a:cs typeface="Calibri"/>
                <a:sym typeface="Calibri"/>
              </a:rPr>
              <a:t>Source: WP2 PiSCE Final Conference Presentation </a:t>
            </a: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952500" y="783174"/>
            <a:ext cx="11099699" cy="896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6000" b="0" i="0" u="none" strike="noStrike" cap="none">
                <a:solidFill>
                  <a:srgbClr val="F48F14"/>
                </a:solidFill>
                <a:latin typeface="Calibri"/>
                <a:ea typeface="Calibri"/>
                <a:cs typeface="Calibri"/>
                <a:sym typeface="Calibri"/>
              </a:rPr>
              <a:t>Policy Recommendations</a:t>
            </a:r>
          </a:p>
        </p:txBody>
      </p:sp>
      <p:sp>
        <p:nvSpPr>
          <p:cNvPr id="201" name="Shape 201"/>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r>
              <a:rPr lang="en-US" sz="2800" b="0" i="0" u="none" strike="noStrike" cap="none">
                <a:solidFill>
                  <a:srgbClr val="53585F"/>
                </a:solidFill>
                <a:latin typeface="Calibri"/>
                <a:ea typeface="Calibri"/>
                <a:cs typeface="Calibri"/>
                <a:sym typeface="Calibri"/>
              </a:rPr>
              <a:t>Results: </a:t>
            </a:r>
          </a:p>
          <a:p>
            <a:pPr marL="457200" marR="0" lvl="0" indent="-228600" algn="l" rtl="0">
              <a:lnSpc>
                <a:spcPct val="100000"/>
              </a:lnSpc>
              <a:spcBef>
                <a:spcPts val="3200"/>
              </a:spcBef>
              <a:spcAft>
                <a:spcPts val="0"/>
              </a:spcAft>
              <a:buFont typeface="Calibri"/>
            </a:pPr>
            <a:r>
              <a:rPr lang="en-US">
                <a:latin typeface="Calibri"/>
                <a:ea typeface="Calibri"/>
                <a:cs typeface="Calibri"/>
                <a:sym typeface="Calibri"/>
              </a:rPr>
              <a:t>Recommendations that will modify the attitude towards health in Europe. </a:t>
            </a:r>
          </a:p>
          <a:p>
            <a:pPr marL="457200" marR="0" lvl="0" indent="-228600" algn="l" rtl="0">
              <a:lnSpc>
                <a:spcPct val="100000"/>
              </a:lnSpc>
              <a:spcBef>
                <a:spcPts val="3200"/>
              </a:spcBef>
              <a:spcAft>
                <a:spcPts val="0"/>
              </a:spcAft>
              <a:buFont typeface="Calibri"/>
            </a:pPr>
            <a:r>
              <a:rPr lang="en-US">
                <a:latin typeface="Calibri"/>
                <a:ea typeface="Calibri"/>
                <a:cs typeface="Calibri"/>
                <a:sym typeface="Calibri"/>
              </a:rPr>
              <a:t>Higher </a:t>
            </a:r>
            <a:r>
              <a:rPr lang="en-US" sz="2800" b="0" i="0" u="none" strike="noStrike" cap="none">
                <a:solidFill>
                  <a:srgbClr val="53585F"/>
                </a:solidFill>
                <a:latin typeface="Calibri"/>
                <a:ea typeface="Calibri"/>
                <a:cs typeface="Calibri"/>
                <a:sym typeface="Calibri"/>
              </a:rPr>
              <a:t>engagement and empowerment of the citizen – allowing for not only better lives when experiencing minor ailments, but also creating a better basis for self-management when chronic conditions arise as well as having potential economic benefits.</a:t>
            </a:r>
          </a:p>
          <a:p>
            <a:pPr marL="457200" marR="0" lvl="0" indent="-228600" algn="l" rtl="0">
              <a:lnSpc>
                <a:spcPct val="100000"/>
              </a:lnSpc>
              <a:spcBef>
                <a:spcPts val="3200"/>
              </a:spcBef>
              <a:spcAft>
                <a:spcPts val="0"/>
              </a:spcAft>
              <a:buFont typeface="Calibri"/>
            </a:pPr>
            <a:r>
              <a:rPr lang="en-US">
                <a:latin typeface="Calibri"/>
                <a:ea typeface="Calibri"/>
                <a:cs typeface="Calibri"/>
                <a:sym typeface="Calibri"/>
              </a:rPr>
              <a:t>This was reached by consensus. </a:t>
            </a:r>
          </a:p>
          <a:p>
            <a:pPr marL="457200" marR="0" lvl="0" indent="-406400" algn="l" rtl="0">
              <a:lnSpc>
                <a:spcPct val="100000"/>
              </a:lnSpc>
              <a:spcBef>
                <a:spcPts val="3200"/>
              </a:spcBef>
              <a:spcAft>
                <a:spcPts val="0"/>
              </a:spcAft>
              <a:buClr>
                <a:srgbClr val="53585F"/>
              </a:buClr>
              <a:buSzPct val="100000"/>
              <a:buFont typeface="Calibri"/>
            </a:pPr>
            <a:r>
              <a:rPr lang="en-US" sz="2800" b="0" i="0" u="none" strike="noStrike" cap="none">
                <a:solidFill>
                  <a:srgbClr val="53585F"/>
                </a:solidFill>
                <a:latin typeface="Calibri"/>
                <a:ea typeface="Calibri"/>
                <a:cs typeface="Calibri"/>
                <a:sym typeface="Calibri"/>
              </a:rPr>
              <a:t>The policy recommendations are therefore not only ambitious but also widely supported through the communities represented.</a:t>
            </a:r>
          </a:p>
          <a:p>
            <a:pPr marL="342900" marR="0" lvl="0"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Gill Sans"/>
              <a:ea typeface="Gill Sans"/>
              <a:cs typeface="Gill Sans"/>
              <a:sym typeface="Gill Sans"/>
            </a:endParaRPr>
          </a:p>
        </p:txBody>
      </p:sp>
      <p:sp>
        <p:nvSpPr>
          <p:cNvPr id="202" name="Shape 202"/>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16</a:t>
            </a:fld>
            <a:endParaRPr lang="en-US" sz="1800" b="0" i="0" u="none" strike="noStrike" cap="none">
              <a:solidFill>
                <a:srgbClr val="A6AAA9"/>
              </a:solidFill>
              <a:latin typeface="Gill Sans"/>
              <a:ea typeface="Gill Sans"/>
              <a:cs typeface="Gill Sans"/>
              <a:sym typeface="Gill Sans"/>
            </a:endParaRPr>
          </a:p>
        </p:txBody>
      </p:sp>
      <p:pic>
        <p:nvPicPr>
          <p:cNvPr id="203" name="Shape 203"/>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204" name="Shape 204"/>
          <p:cNvPicPr preferRelativeResize="0"/>
          <p:nvPr/>
        </p:nvPicPr>
        <p:blipFill>
          <a:blip r:embed="rId4">
            <a:alphaModFix/>
          </a:blip>
          <a:stretch>
            <a:fillRect/>
          </a:stretch>
        </p:blipFill>
        <p:spPr>
          <a:xfrm>
            <a:off x="5143725" y="8873876"/>
            <a:ext cx="342899" cy="817649"/>
          </a:xfrm>
          <a:prstGeom prst="rect">
            <a:avLst/>
          </a:prstGeom>
          <a:noFill/>
          <a:ln>
            <a:noFill/>
          </a:ln>
        </p:spPr>
      </p:pic>
      <p:sp>
        <p:nvSpPr>
          <p:cNvPr id="205" name="Shape 205"/>
          <p:cNvSpPr txBox="1"/>
          <p:nvPr/>
        </p:nvSpPr>
        <p:spPr>
          <a:xfrm>
            <a:off x="9388050" y="8457550"/>
            <a:ext cx="2376000" cy="557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r>
              <a:rPr lang="en-US">
                <a:solidFill>
                  <a:schemeClr val="dk1"/>
                </a:solidFill>
                <a:latin typeface="Calibri"/>
                <a:ea typeface="Calibri"/>
                <a:cs typeface="Calibri"/>
                <a:sym typeface="Calibri"/>
              </a:rPr>
              <a:t>Source: WP3 PiSCE Final Conference Presentation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952500" y="783174"/>
            <a:ext cx="11099700" cy="896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6000" b="0" i="0" u="none" strike="noStrike" cap="none">
                <a:solidFill>
                  <a:srgbClr val="F48F14"/>
                </a:solidFill>
                <a:latin typeface="Calibri"/>
                <a:ea typeface="Calibri"/>
                <a:cs typeface="Calibri"/>
                <a:sym typeface="Calibri"/>
              </a:rPr>
              <a:t>Policy Recommendations</a:t>
            </a:r>
          </a:p>
        </p:txBody>
      </p:sp>
      <p:sp>
        <p:nvSpPr>
          <p:cNvPr id="211" name="Shape 211"/>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r>
              <a:rPr lang="en-US" sz="2800" b="0" i="0" u="none" strike="noStrike" cap="none">
                <a:solidFill>
                  <a:srgbClr val="53585F"/>
                </a:solidFill>
                <a:latin typeface="Calibri"/>
                <a:ea typeface="Calibri"/>
                <a:cs typeface="Calibri"/>
                <a:sym typeface="Calibri"/>
              </a:rPr>
              <a:t>Resu</a:t>
            </a:r>
            <a:r>
              <a:rPr lang="en-US">
                <a:latin typeface="Calibri"/>
                <a:ea typeface="Calibri"/>
                <a:cs typeface="Calibri"/>
                <a:sym typeface="Calibri"/>
              </a:rPr>
              <a:t>lts: </a:t>
            </a:r>
          </a:p>
          <a:p>
            <a:pPr marL="457200" lvl="0" indent="-228600" rtl="0">
              <a:spcBef>
                <a:spcPts val="0"/>
              </a:spcBef>
              <a:buClr>
                <a:schemeClr val="dk2"/>
              </a:buClr>
              <a:buFont typeface="Calibri"/>
            </a:pPr>
            <a:r>
              <a:rPr lang="en-US">
                <a:solidFill>
                  <a:schemeClr val="dk2"/>
                </a:solidFill>
                <a:latin typeface="Calibri"/>
                <a:ea typeface="Calibri"/>
                <a:cs typeface="Calibri"/>
                <a:sym typeface="Calibri"/>
              </a:rPr>
              <a:t>Implementation</a:t>
            </a:r>
          </a:p>
          <a:p>
            <a:pPr marL="914400" lvl="1" indent="-228600" rtl="0">
              <a:spcBef>
                <a:spcPts val="0"/>
              </a:spcBef>
              <a:buClr>
                <a:schemeClr val="dk2"/>
              </a:buClr>
              <a:buFont typeface="Calibri"/>
            </a:pPr>
            <a:r>
              <a:rPr lang="en-US">
                <a:solidFill>
                  <a:schemeClr val="dk2"/>
                </a:solidFill>
                <a:latin typeface="Calibri"/>
                <a:ea typeface="Calibri"/>
                <a:cs typeface="Calibri"/>
                <a:sym typeface="Calibri"/>
              </a:rPr>
              <a:t>Establishing a framework that will encourage the exchange of best practices on self-care</a:t>
            </a:r>
          </a:p>
          <a:p>
            <a:pPr marL="914400" lvl="1" indent="-228600" rtl="0">
              <a:spcBef>
                <a:spcPts val="0"/>
              </a:spcBef>
              <a:buClr>
                <a:schemeClr val="dk2"/>
              </a:buClr>
              <a:buFont typeface="Calibri"/>
            </a:pPr>
            <a:r>
              <a:rPr lang="en-US">
                <a:solidFill>
                  <a:schemeClr val="dk2"/>
                </a:solidFill>
                <a:latin typeface="Calibri"/>
                <a:ea typeface="Calibri"/>
                <a:cs typeface="Calibri"/>
                <a:sym typeface="Calibri"/>
              </a:rPr>
              <a:t>Securing an engagement platform to support national and regional initiatives on self-care</a:t>
            </a:r>
          </a:p>
          <a:p>
            <a:pPr marL="457200" lvl="0" indent="-228600" rtl="0">
              <a:spcBef>
                <a:spcPts val="0"/>
              </a:spcBef>
              <a:buClr>
                <a:schemeClr val="dk2"/>
              </a:buClr>
              <a:buFont typeface="Calibri"/>
            </a:pPr>
            <a:r>
              <a:rPr lang="en-US">
                <a:solidFill>
                  <a:schemeClr val="dk2"/>
                </a:solidFill>
                <a:latin typeface="Calibri"/>
                <a:ea typeface="Calibri"/>
                <a:cs typeface="Calibri"/>
                <a:sym typeface="Calibri"/>
              </a:rPr>
              <a:t>Education</a:t>
            </a:r>
          </a:p>
          <a:p>
            <a:pPr marL="914400" lvl="1" indent="-228600" rtl="0">
              <a:spcBef>
                <a:spcPts val="0"/>
              </a:spcBef>
              <a:buClr>
                <a:schemeClr val="dk2"/>
              </a:buClr>
              <a:buFont typeface="Calibri"/>
            </a:pPr>
            <a:r>
              <a:rPr lang="en-US">
                <a:solidFill>
                  <a:schemeClr val="dk2"/>
                </a:solidFill>
                <a:latin typeface="Calibri"/>
                <a:ea typeface="Calibri"/>
                <a:cs typeface="Calibri"/>
                <a:sym typeface="Calibri"/>
              </a:rPr>
              <a:t>Inclusion of self-care in school education and life-long learning</a:t>
            </a:r>
          </a:p>
          <a:p>
            <a:pPr marL="914400" lvl="1" indent="-228600" rtl="0">
              <a:spcBef>
                <a:spcPts val="0"/>
              </a:spcBef>
              <a:buClr>
                <a:schemeClr val="dk2"/>
              </a:buClr>
              <a:buFont typeface="Calibri"/>
            </a:pPr>
            <a:r>
              <a:rPr lang="en-US">
                <a:solidFill>
                  <a:schemeClr val="dk2"/>
                </a:solidFill>
                <a:latin typeface="Calibri"/>
                <a:ea typeface="Calibri"/>
                <a:cs typeface="Calibri"/>
                <a:sym typeface="Calibri"/>
              </a:rPr>
              <a:t>Inclusion of skills to support self-care as part of curriculum in education and training of health professionals</a:t>
            </a:r>
          </a:p>
          <a:p>
            <a:pPr marL="457200" lvl="0" indent="-228600" rtl="0">
              <a:spcBef>
                <a:spcPts val="0"/>
              </a:spcBef>
              <a:buClr>
                <a:schemeClr val="dk2"/>
              </a:buClr>
              <a:buFont typeface="Calibri"/>
            </a:pPr>
            <a:r>
              <a:rPr lang="en-US">
                <a:solidFill>
                  <a:schemeClr val="dk2"/>
                </a:solidFill>
                <a:latin typeface="Calibri"/>
                <a:ea typeface="Calibri"/>
                <a:cs typeface="Calibri"/>
                <a:sym typeface="Calibri"/>
              </a:rPr>
              <a:t>Public Health</a:t>
            </a:r>
          </a:p>
          <a:p>
            <a:pPr marL="914400" lvl="1" indent="-228600" rtl="0">
              <a:spcBef>
                <a:spcPts val="0"/>
              </a:spcBef>
              <a:buClr>
                <a:schemeClr val="dk2"/>
              </a:buClr>
              <a:buFont typeface="Calibri"/>
            </a:pPr>
            <a:r>
              <a:rPr lang="en-US">
                <a:solidFill>
                  <a:schemeClr val="dk2"/>
                </a:solidFill>
                <a:latin typeface="Calibri"/>
                <a:ea typeface="Calibri"/>
                <a:cs typeface="Calibri"/>
                <a:sym typeface="Calibri"/>
              </a:rPr>
              <a:t>Integration of new technologies to support people’s self-care</a:t>
            </a:r>
          </a:p>
          <a:p>
            <a:pPr marL="914400" lvl="1" indent="-228600" rtl="0">
              <a:spcBef>
                <a:spcPts val="0"/>
              </a:spcBef>
              <a:buClr>
                <a:schemeClr val="dk2"/>
              </a:buClr>
              <a:buFont typeface="Calibri"/>
            </a:pPr>
            <a:r>
              <a:rPr lang="en-US">
                <a:solidFill>
                  <a:schemeClr val="dk2"/>
                </a:solidFill>
                <a:latin typeface="Calibri"/>
                <a:ea typeface="Calibri"/>
                <a:cs typeface="Calibri"/>
                <a:sym typeface="Calibri"/>
              </a:rPr>
              <a:t>Embedding self-care in health literacy initiatives</a:t>
            </a:r>
          </a:p>
          <a:p>
            <a:pPr marL="0" marR="0" lvl="0" indent="0" algn="l" rtl="0">
              <a:lnSpc>
                <a:spcPct val="100000"/>
              </a:lnSpc>
              <a:spcBef>
                <a:spcPts val="0"/>
              </a:spcBef>
              <a:spcAft>
                <a:spcPts val="0"/>
              </a:spcAft>
              <a:buNone/>
            </a:pPr>
            <a:endParaRPr/>
          </a:p>
          <a:p>
            <a:pPr marL="342900" marR="0" lvl="0"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Gill Sans"/>
              <a:ea typeface="Gill Sans"/>
              <a:cs typeface="Gill Sans"/>
              <a:sym typeface="Gill Sans"/>
            </a:endParaRPr>
          </a:p>
        </p:txBody>
      </p:sp>
      <p:sp>
        <p:nvSpPr>
          <p:cNvPr id="212" name="Shape 212"/>
          <p:cNvSpPr txBox="1">
            <a:spLocks noGrp="1"/>
          </p:cNvSpPr>
          <p:nvPr>
            <p:ph type="sldNum" idx="12"/>
          </p:nvPr>
        </p:nvSpPr>
        <p:spPr>
          <a:xfrm>
            <a:off x="6324598" y="9251950"/>
            <a:ext cx="342899" cy="3555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17</a:t>
            </a:fld>
            <a:endParaRPr lang="en-US" sz="1800" b="0" i="0" u="none" strike="noStrike" cap="none">
              <a:solidFill>
                <a:srgbClr val="A6AAA9"/>
              </a:solidFill>
              <a:latin typeface="Gill Sans"/>
              <a:ea typeface="Gill Sans"/>
              <a:cs typeface="Gill Sans"/>
              <a:sym typeface="Gill Sans"/>
            </a:endParaRPr>
          </a:p>
        </p:txBody>
      </p:sp>
      <p:pic>
        <p:nvPicPr>
          <p:cNvPr id="213" name="Shape 213"/>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214" name="Shape 214"/>
          <p:cNvPicPr preferRelativeResize="0"/>
          <p:nvPr/>
        </p:nvPicPr>
        <p:blipFill>
          <a:blip r:embed="rId4">
            <a:alphaModFix/>
          </a:blip>
          <a:stretch>
            <a:fillRect/>
          </a:stretch>
        </p:blipFill>
        <p:spPr>
          <a:xfrm>
            <a:off x="5143725" y="8873876"/>
            <a:ext cx="342899" cy="817649"/>
          </a:xfrm>
          <a:prstGeom prst="rect">
            <a:avLst/>
          </a:prstGeom>
          <a:noFill/>
          <a:ln>
            <a:noFill/>
          </a:ln>
        </p:spPr>
      </p:pic>
      <p:sp>
        <p:nvSpPr>
          <p:cNvPr id="215" name="Shape 215"/>
          <p:cNvSpPr txBox="1"/>
          <p:nvPr/>
        </p:nvSpPr>
        <p:spPr>
          <a:xfrm>
            <a:off x="6413775" y="8175075"/>
            <a:ext cx="3423000" cy="5316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r>
              <a:rPr lang="en-US">
                <a:solidFill>
                  <a:schemeClr val="dk1"/>
                </a:solidFill>
                <a:latin typeface="Calibri"/>
                <a:ea typeface="Calibri"/>
                <a:cs typeface="Calibri"/>
                <a:sym typeface="Calibri"/>
              </a:rPr>
              <a:t>Source: WP3 PiSCE Final Conference Presentation </a:t>
            </a: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952500" y="800100"/>
            <a:ext cx="11099700" cy="809400"/>
          </a:xfrm>
          <a:prstGeom prst="rect">
            <a:avLst/>
          </a:prstGeom>
        </p:spPr>
        <p:txBody>
          <a:bodyPr lIns="91425" tIns="91425" rIns="91425" bIns="91425" anchor="ctr" anchorCtr="0">
            <a:noAutofit/>
          </a:bodyPr>
          <a:lstStyle/>
          <a:p>
            <a:pPr lvl="0">
              <a:spcBef>
                <a:spcPts val="0"/>
              </a:spcBef>
              <a:buNone/>
            </a:pPr>
            <a:r>
              <a:rPr lang="en-US" sz="4000">
                <a:latin typeface="Calibri"/>
                <a:ea typeface="Calibri"/>
                <a:cs typeface="Calibri"/>
                <a:sym typeface="Calibri"/>
              </a:rPr>
              <a:t>How does this fit into a bigger picture of self-care?</a:t>
            </a:r>
          </a:p>
        </p:txBody>
      </p:sp>
      <p:sp>
        <p:nvSpPr>
          <p:cNvPr id="221" name="Shape 221"/>
          <p:cNvSpPr txBox="1">
            <a:spLocks noGrp="1"/>
          </p:cNvSpPr>
          <p:nvPr>
            <p:ph type="sldNum" idx="12"/>
          </p:nvPr>
        </p:nvSpPr>
        <p:spPr>
          <a:xfrm>
            <a:off x="6330948" y="9137650"/>
            <a:ext cx="342899" cy="355500"/>
          </a:xfrm>
          <a:prstGeom prst="rect">
            <a:avLst/>
          </a:prstGeom>
        </p:spPr>
        <p:txBody>
          <a:bodyPr lIns="50800" tIns="50800" rIns="50800" bIns="50800" anchor="t" anchorCtr="0">
            <a:noAutofit/>
          </a:bodyPr>
          <a:lstStyle/>
          <a:p>
            <a:pPr lvl="0" algn="l" rtl="0">
              <a:spcBef>
                <a:spcPts val="0"/>
              </a:spcBef>
              <a:buClr>
                <a:srgbClr val="A6AAA9"/>
              </a:buClr>
              <a:buSzPct val="25000"/>
              <a:buFont typeface="Gill Sans"/>
              <a:buNone/>
            </a:pPr>
            <a:fld id="{00000000-1234-1234-1234-123412341234}" type="slidenum">
              <a:rPr lang="en-US" sz="1400">
                <a:solidFill>
                  <a:srgbClr val="000000"/>
                </a:solidFill>
                <a:latin typeface="Arial"/>
                <a:ea typeface="Arial"/>
                <a:cs typeface="Arial"/>
                <a:sym typeface="Arial"/>
              </a:rPr>
              <a:t>18</a:t>
            </a:fld>
            <a:endParaRPr lang="en-US" sz="1400">
              <a:solidFill>
                <a:srgbClr val="000000"/>
              </a:solidFill>
              <a:latin typeface="Arial"/>
              <a:ea typeface="Arial"/>
              <a:cs typeface="Arial"/>
              <a:sym typeface="Arial"/>
            </a:endParaRPr>
          </a:p>
        </p:txBody>
      </p:sp>
      <p:pic>
        <p:nvPicPr>
          <p:cNvPr id="222" name="Shape 222"/>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223" name="Shape 223"/>
          <p:cNvPicPr preferRelativeResize="0"/>
          <p:nvPr/>
        </p:nvPicPr>
        <p:blipFill>
          <a:blip r:embed="rId4">
            <a:alphaModFix/>
          </a:blip>
          <a:stretch>
            <a:fillRect/>
          </a:stretch>
        </p:blipFill>
        <p:spPr>
          <a:xfrm>
            <a:off x="5143725" y="8873876"/>
            <a:ext cx="342899" cy="817649"/>
          </a:xfrm>
          <a:prstGeom prst="rect">
            <a:avLst/>
          </a:prstGeom>
          <a:noFill/>
          <a:ln>
            <a:noFill/>
          </a:ln>
        </p:spPr>
      </p:pic>
      <p:pic>
        <p:nvPicPr>
          <p:cNvPr id="224" name="Shape 224"/>
          <p:cNvPicPr preferRelativeResize="0"/>
          <p:nvPr/>
        </p:nvPicPr>
        <p:blipFill>
          <a:blip r:embed="rId5">
            <a:alphaModFix/>
          </a:blip>
          <a:stretch>
            <a:fillRect/>
          </a:stretch>
        </p:blipFill>
        <p:spPr>
          <a:xfrm>
            <a:off x="6547750" y="2053726"/>
            <a:ext cx="4836575" cy="5539800"/>
          </a:xfrm>
          <a:prstGeom prst="rect">
            <a:avLst/>
          </a:prstGeom>
          <a:noFill/>
          <a:ln>
            <a:noFill/>
          </a:ln>
        </p:spPr>
      </p:pic>
      <p:sp>
        <p:nvSpPr>
          <p:cNvPr id="225" name="Shape 225"/>
          <p:cNvSpPr txBox="1"/>
          <p:nvPr/>
        </p:nvSpPr>
        <p:spPr>
          <a:xfrm>
            <a:off x="7812825" y="7696725"/>
            <a:ext cx="3728400" cy="817800"/>
          </a:xfrm>
          <a:prstGeom prst="rect">
            <a:avLst/>
          </a:prstGeom>
          <a:noFill/>
          <a:ln>
            <a:noFill/>
          </a:ln>
        </p:spPr>
        <p:txBody>
          <a:bodyPr lIns="91425" tIns="91425" rIns="91425" bIns="91425" anchor="t" anchorCtr="0">
            <a:noAutofit/>
          </a:bodyPr>
          <a:lstStyle/>
          <a:p>
            <a:pPr lvl="0" algn="r">
              <a:spcBef>
                <a:spcPts val="0"/>
              </a:spcBef>
              <a:buNone/>
            </a:pPr>
            <a:r>
              <a:rPr lang="en-US"/>
              <a:t>Source: </a:t>
            </a:r>
            <a:r>
              <a:rPr lang="en-US">
                <a:solidFill>
                  <a:schemeClr val="dk1"/>
                </a:solidFill>
              </a:rPr>
              <a:t>Prof. Bert Vrijhof, PiSCE  Final Conference presentation</a:t>
            </a:r>
          </a:p>
        </p:txBody>
      </p:sp>
      <p:sp>
        <p:nvSpPr>
          <p:cNvPr id="226" name="Shape 226"/>
          <p:cNvSpPr txBox="1"/>
          <p:nvPr/>
        </p:nvSpPr>
        <p:spPr>
          <a:xfrm>
            <a:off x="1395750" y="2043775"/>
            <a:ext cx="4669200" cy="6247500"/>
          </a:xfrm>
          <a:prstGeom prst="rect">
            <a:avLst/>
          </a:prstGeom>
          <a:noFill/>
          <a:ln>
            <a:noFill/>
          </a:ln>
        </p:spPr>
        <p:txBody>
          <a:bodyPr lIns="91425" tIns="91425" rIns="91425" bIns="91425" anchor="t" anchorCtr="0">
            <a:noAutofit/>
          </a:bodyPr>
          <a:lstStyle/>
          <a:p>
            <a:pPr marL="457200" lvl="0" indent="-368300" rtl="0">
              <a:lnSpc>
                <a:spcPct val="115000"/>
              </a:lnSpc>
              <a:spcBef>
                <a:spcPts val="0"/>
              </a:spcBef>
              <a:buSzPct val="100000"/>
              <a:buFont typeface="Calibri"/>
              <a:buChar char="●"/>
            </a:pPr>
            <a:r>
              <a:rPr lang="en-US" sz="2200">
                <a:solidFill>
                  <a:schemeClr val="dk1"/>
                </a:solidFill>
                <a:latin typeface="Calibri"/>
                <a:ea typeface="Calibri"/>
                <a:cs typeface="Calibri"/>
                <a:sym typeface="Calibri"/>
              </a:rPr>
              <a:t>PiSCE set the stage for the implementation of self-care beyond these five minor conditions</a:t>
            </a:r>
          </a:p>
          <a:p>
            <a:pPr marL="457200" lvl="0" indent="-368300" rtl="0">
              <a:lnSpc>
                <a:spcPct val="115000"/>
              </a:lnSpc>
              <a:spcBef>
                <a:spcPts val="0"/>
              </a:spcBef>
              <a:buClr>
                <a:schemeClr val="dk1"/>
              </a:buClr>
              <a:buSzPct val="100000"/>
              <a:buFont typeface="Calibri"/>
              <a:buChar char="●"/>
            </a:pPr>
            <a:r>
              <a:rPr lang="en-US" sz="2200">
                <a:solidFill>
                  <a:schemeClr val="dk1"/>
                </a:solidFill>
                <a:latin typeface="Calibri"/>
                <a:ea typeface="Calibri"/>
                <a:cs typeface="Calibri"/>
                <a:sym typeface="Calibri"/>
              </a:rPr>
              <a:t>The guidelines for promotion of self-care, the guidelines for Communication Tools, and the Policy recommendations have a wider application. They build a foundation for European cooperation on better communication strategies, sustainable and resilient healthcare systems, and empowered patients.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952500" y="783174"/>
            <a:ext cx="11099700" cy="896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6000" b="0" i="0" u="none" strike="noStrike" cap="none">
                <a:solidFill>
                  <a:srgbClr val="F48F14"/>
                </a:solidFill>
                <a:latin typeface="Calibri"/>
                <a:ea typeface="Calibri"/>
                <a:cs typeface="Calibri"/>
                <a:sym typeface="Calibri"/>
              </a:rPr>
              <a:t>OECD study</a:t>
            </a:r>
          </a:p>
        </p:txBody>
      </p:sp>
      <p:sp>
        <p:nvSpPr>
          <p:cNvPr id="232" name="Shape 232"/>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457200" marR="0" lvl="0" indent="-419100" algn="l" rtl="0">
              <a:lnSpc>
                <a:spcPct val="100000"/>
              </a:lnSpc>
              <a:spcBef>
                <a:spcPts val="0"/>
              </a:spcBef>
              <a:spcAft>
                <a:spcPts val="0"/>
              </a:spcAft>
              <a:buSzPct val="100000"/>
              <a:buFont typeface="Calibri"/>
            </a:pPr>
            <a:r>
              <a:rPr lang="en-US" sz="3000">
                <a:latin typeface="Calibri"/>
                <a:ea typeface="Calibri"/>
                <a:cs typeface="Calibri"/>
                <a:sym typeface="Calibri"/>
              </a:rPr>
              <a:t>Giving patients information on what is safe, effective and appropriate care: 24% patients with information on inappropriate use of proton pump inhibitors stopped or reduced their use. </a:t>
            </a:r>
          </a:p>
          <a:p>
            <a:pPr marL="457200" marR="0" lvl="0" indent="-419100" algn="l" rtl="0">
              <a:lnSpc>
                <a:spcPct val="100000"/>
              </a:lnSpc>
              <a:spcBef>
                <a:spcPts val="0"/>
              </a:spcBef>
              <a:spcAft>
                <a:spcPts val="0"/>
              </a:spcAft>
              <a:buSzPct val="100000"/>
              <a:buFont typeface="Calibri"/>
            </a:pPr>
            <a:r>
              <a:rPr lang="en-US" sz="3000">
                <a:latin typeface="Calibri"/>
                <a:ea typeface="Calibri"/>
                <a:cs typeface="Calibri"/>
                <a:sym typeface="Calibri"/>
              </a:rPr>
              <a:t>Partnership for Patients initiative: patient, family, and community engagement: 17% reduction in number of hospital-acquired conditions. </a:t>
            </a:r>
          </a:p>
        </p:txBody>
      </p:sp>
      <p:sp>
        <p:nvSpPr>
          <p:cNvPr id="233" name="Shape 233"/>
          <p:cNvSpPr txBox="1">
            <a:spLocks noGrp="1"/>
          </p:cNvSpPr>
          <p:nvPr>
            <p:ph type="sldNum" idx="12"/>
          </p:nvPr>
        </p:nvSpPr>
        <p:spPr>
          <a:xfrm>
            <a:off x="6324598" y="9251950"/>
            <a:ext cx="342899" cy="3555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19</a:t>
            </a:fld>
            <a:endParaRPr lang="en-US" sz="1800" b="0" i="0" u="none" strike="noStrike" cap="none">
              <a:solidFill>
                <a:srgbClr val="A6AAA9"/>
              </a:solidFill>
              <a:latin typeface="Gill Sans"/>
              <a:ea typeface="Gill Sans"/>
              <a:cs typeface="Gill Sans"/>
              <a:sym typeface="Gill Sans"/>
            </a:endParaRPr>
          </a:p>
        </p:txBody>
      </p:sp>
      <p:sp>
        <p:nvSpPr>
          <p:cNvPr id="234" name="Shape 234"/>
          <p:cNvSpPr txBox="1"/>
          <p:nvPr/>
        </p:nvSpPr>
        <p:spPr>
          <a:xfrm>
            <a:off x="4510625" y="7972650"/>
            <a:ext cx="3828300" cy="782400"/>
          </a:xfrm>
          <a:prstGeom prst="rect">
            <a:avLst/>
          </a:prstGeom>
          <a:noFill/>
          <a:ln>
            <a:noFill/>
          </a:ln>
        </p:spPr>
        <p:txBody>
          <a:bodyPr lIns="91425" tIns="91425" rIns="91425" bIns="91425" anchor="t" anchorCtr="0">
            <a:noAutofit/>
          </a:bodyPr>
          <a:lstStyle/>
          <a:p>
            <a:pPr lvl="0" rtl="0">
              <a:spcBef>
                <a:spcPts val="0"/>
              </a:spcBef>
              <a:buNone/>
            </a:pPr>
            <a:r>
              <a:rPr lang="en-US"/>
              <a:t>Source: OECD Report on Tackling Wasteful Spending on Health (2017)</a:t>
            </a:r>
          </a:p>
        </p:txBody>
      </p:sp>
      <p:pic>
        <p:nvPicPr>
          <p:cNvPr id="235" name="Shape 235"/>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236" name="Shape 236"/>
          <p:cNvPicPr preferRelativeResize="0"/>
          <p:nvPr/>
        </p:nvPicPr>
        <p:blipFill>
          <a:blip r:embed="rId4">
            <a:alphaModFix/>
          </a:blip>
          <a:stretch>
            <a:fillRect/>
          </a:stretch>
        </p:blipFill>
        <p:spPr>
          <a:xfrm>
            <a:off x="5143725" y="8873876"/>
            <a:ext cx="342899" cy="817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52500" y="783174"/>
            <a:ext cx="11099699" cy="896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6000" b="0" i="0" u="none" strike="noStrike" cap="none">
                <a:solidFill>
                  <a:srgbClr val="F48F14"/>
                </a:solidFill>
                <a:latin typeface="Calibri"/>
                <a:ea typeface="Calibri"/>
                <a:cs typeface="Calibri"/>
                <a:sym typeface="Calibri"/>
              </a:rPr>
              <a:t>Outline</a:t>
            </a:r>
          </a:p>
        </p:txBody>
      </p:sp>
      <p:sp>
        <p:nvSpPr>
          <p:cNvPr id="63" name="Shape 63"/>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457200" marR="0" lvl="0" indent="-457200" rtl="0">
              <a:lnSpc>
                <a:spcPct val="100000"/>
              </a:lnSpc>
              <a:spcBef>
                <a:spcPts val="0"/>
              </a:spcBef>
              <a:spcAft>
                <a:spcPts val="0"/>
              </a:spcAft>
              <a:buClr>
                <a:srgbClr val="53585F"/>
              </a:buClr>
              <a:buSzPct val="100000"/>
              <a:buFont typeface="Calibri"/>
            </a:pPr>
            <a:r>
              <a:rPr lang="en-US" sz="3600" b="0" i="0" u="none" strike="noStrike" cap="none">
                <a:solidFill>
                  <a:srgbClr val="53585F"/>
                </a:solidFill>
                <a:latin typeface="Calibri"/>
                <a:ea typeface="Calibri"/>
                <a:cs typeface="Calibri"/>
                <a:sym typeface="Calibri"/>
              </a:rPr>
              <a:t>What is PiSCE?</a:t>
            </a:r>
          </a:p>
          <a:p>
            <a:pPr marL="457200" marR="0" lvl="0" indent="-457200" rtl="0">
              <a:lnSpc>
                <a:spcPct val="100000"/>
              </a:lnSpc>
              <a:spcBef>
                <a:spcPts val="3200"/>
              </a:spcBef>
              <a:spcAft>
                <a:spcPts val="0"/>
              </a:spcAft>
              <a:buClr>
                <a:srgbClr val="53585F"/>
              </a:buClr>
              <a:buSzPct val="100000"/>
              <a:buFont typeface="Calibri"/>
            </a:pPr>
            <a:r>
              <a:rPr lang="en-US" sz="3600">
                <a:latin typeface="Calibri"/>
                <a:ea typeface="Calibri"/>
                <a:cs typeface="Calibri"/>
                <a:sym typeface="Calibri"/>
              </a:rPr>
              <a:t>Main PiSCE Deliverables</a:t>
            </a:r>
          </a:p>
          <a:p>
            <a:pPr marL="457200" marR="0" lvl="0" indent="-457200" rtl="0">
              <a:lnSpc>
                <a:spcPct val="100000"/>
              </a:lnSpc>
              <a:spcBef>
                <a:spcPts val="3200"/>
              </a:spcBef>
              <a:spcAft>
                <a:spcPts val="0"/>
              </a:spcAft>
              <a:buSzPct val="100000"/>
              <a:buFont typeface="Calibri"/>
            </a:pPr>
            <a:r>
              <a:rPr lang="en-US" sz="3600">
                <a:latin typeface="Calibri"/>
                <a:ea typeface="Calibri"/>
                <a:cs typeface="Calibri"/>
                <a:sym typeface="Calibri"/>
              </a:rPr>
              <a:t>Why the need of a PiSCE?</a:t>
            </a:r>
          </a:p>
          <a:p>
            <a:pPr marL="457200" marR="0" lvl="0" indent="-457200" rtl="0">
              <a:lnSpc>
                <a:spcPct val="100000"/>
              </a:lnSpc>
              <a:spcBef>
                <a:spcPts val="3200"/>
              </a:spcBef>
              <a:spcAft>
                <a:spcPts val="0"/>
              </a:spcAft>
              <a:buClr>
                <a:srgbClr val="53585F"/>
              </a:buClr>
              <a:buSzPct val="100000"/>
              <a:buFont typeface="Calibri"/>
            </a:pPr>
            <a:r>
              <a:rPr lang="en-US" sz="3600" b="0" i="0" u="none" strike="noStrike" cap="none">
                <a:solidFill>
                  <a:srgbClr val="53585F"/>
                </a:solidFill>
                <a:latin typeface="Calibri"/>
                <a:ea typeface="Calibri"/>
                <a:cs typeface="Calibri"/>
                <a:sym typeface="Calibri"/>
              </a:rPr>
              <a:t>Main findings of PiSCE</a:t>
            </a:r>
          </a:p>
          <a:p>
            <a:pPr marL="457200" marR="0" lvl="0" indent="-457200" rtl="0">
              <a:lnSpc>
                <a:spcPct val="100000"/>
              </a:lnSpc>
              <a:spcBef>
                <a:spcPts val="3200"/>
              </a:spcBef>
              <a:spcAft>
                <a:spcPts val="0"/>
              </a:spcAft>
              <a:buSzPct val="100000"/>
              <a:buFont typeface="Calibri"/>
            </a:pPr>
            <a:r>
              <a:rPr lang="en-US" sz="3600">
                <a:latin typeface="Calibri"/>
                <a:ea typeface="Calibri"/>
                <a:cs typeface="Calibri"/>
                <a:sym typeface="Calibri"/>
              </a:rPr>
              <a:t>How does it fit into a bigger picture of self-care?</a:t>
            </a:r>
          </a:p>
        </p:txBody>
      </p:sp>
      <p:sp>
        <p:nvSpPr>
          <p:cNvPr id="64" name="Shape 64"/>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2</a:t>
            </a:fld>
            <a:endParaRPr lang="en-US" sz="1800" b="0" i="0" u="none" strike="noStrike" cap="none">
              <a:solidFill>
                <a:srgbClr val="A6AAA9"/>
              </a:solidFill>
              <a:latin typeface="Gill Sans"/>
              <a:ea typeface="Gill Sans"/>
              <a:cs typeface="Gill Sans"/>
              <a:sym typeface="Gill Sans"/>
            </a:endParaRPr>
          </a:p>
        </p:txBody>
      </p:sp>
      <p:pic>
        <p:nvPicPr>
          <p:cNvPr id="65" name="Shape 65"/>
          <p:cNvPicPr preferRelativeResize="0"/>
          <p:nvPr/>
        </p:nvPicPr>
        <p:blipFill>
          <a:blip r:embed="rId3">
            <a:alphaModFix/>
          </a:blip>
          <a:stretch>
            <a:fillRect/>
          </a:stretch>
        </p:blipFill>
        <p:spPr>
          <a:xfrm>
            <a:off x="5143725" y="8873876"/>
            <a:ext cx="342899" cy="817649"/>
          </a:xfrm>
          <a:prstGeom prst="rect">
            <a:avLst/>
          </a:prstGeom>
          <a:noFill/>
          <a:ln>
            <a:noFill/>
          </a:ln>
        </p:spPr>
      </p:pic>
      <p:pic>
        <p:nvPicPr>
          <p:cNvPr id="66" name="Shape 66"/>
          <p:cNvPicPr preferRelativeResize="0"/>
          <p:nvPr/>
        </p:nvPicPr>
        <p:blipFill>
          <a:blip r:embed="rId4">
            <a:alphaModFix/>
          </a:blip>
          <a:stretch>
            <a:fillRect/>
          </a:stretch>
        </p:blipFill>
        <p:spPr>
          <a:xfrm>
            <a:off x="7505475" y="9014699"/>
            <a:ext cx="1458424" cy="676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952500" y="800100"/>
            <a:ext cx="11099700" cy="809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6000" b="0" i="0" u="none" strike="noStrike" cap="none">
                <a:solidFill>
                  <a:srgbClr val="F48F14"/>
                </a:solidFill>
                <a:latin typeface="Calibri"/>
                <a:ea typeface="Calibri"/>
                <a:cs typeface="Calibri"/>
                <a:sym typeface="Calibri"/>
              </a:rPr>
              <a:t>Future of self-care?</a:t>
            </a:r>
          </a:p>
        </p:txBody>
      </p:sp>
      <p:sp>
        <p:nvSpPr>
          <p:cNvPr id="242" name="Shape 242"/>
          <p:cNvSpPr txBox="1">
            <a:spLocks noGrp="1"/>
          </p:cNvSpPr>
          <p:nvPr>
            <p:ph type="body" idx="4294967295"/>
          </p:nvPr>
        </p:nvSpPr>
        <p:spPr>
          <a:xfrm>
            <a:off x="1206500" y="2700675"/>
            <a:ext cx="10687500" cy="6189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None/>
            </a:pPr>
            <a:endParaRPr/>
          </a:p>
          <a:p>
            <a:pPr marL="342900" marR="0" lvl="0" indent="-215900" algn="l" rtl="0">
              <a:lnSpc>
                <a:spcPct val="100000"/>
              </a:lnSpc>
              <a:spcBef>
                <a:spcPts val="0"/>
              </a:spcBef>
              <a:spcAft>
                <a:spcPts val="0"/>
              </a:spcAft>
              <a:buClr>
                <a:schemeClr val="dk2"/>
              </a:buClr>
              <a:buSzPct val="58333"/>
              <a:buFont typeface="Gill Sans"/>
              <a:buChar char="•"/>
            </a:pPr>
            <a:endParaRPr>
              <a:solidFill>
                <a:schemeClr val="dk2"/>
              </a:solidFill>
            </a:endParaRPr>
          </a:p>
        </p:txBody>
      </p:sp>
      <p:sp>
        <p:nvSpPr>
          <p:cNvPr id="243" name="Shape 243"/>
          <p:cNvSpPr txBox="1">
            <a:spLocks noGrp="1"/>
          </p:cNvSpPr>
          <p:nvPr>
            <p:ph type="sldNum" idx="12"/>
          </p:nvPr>
        </p:nvSpPr>
        <p:spPr>
          <a:xfrm>
            <a:off x="6330948" y="9137650"/>
            <a:ext cx="342899" cy="355500"/>
          </a:xfrm>
          <a:prstGeom prst="rect">
            <a:avLst/>
          </a:prstGeom>
          <a:noFill/>
          <a:ln>
            <a:noFill/>
          </a:ln>
        </p:spPr>
        <p:txBody>
          <a:bodyPr lIns="50800" tIns="50800" rIns="50800" bIns="50800" anchor="t" anchorCtr="0">
            <a:noAutofit/>
          </a:bodyPr>
          <a:lstStyle/>
          <a:p>
            <a:pPr lvl="0" algn="l" rtl="0">
              <a:spcBef>
                <a:spcPts val="0"/>
              </a:spcBef>
              <a:buClr>
                <a:srgbClr val="A6AAA9"/>
              </a:buClr>
              <a:buSzPct val="25000"/>
              <a:buFont typeface="Gill Sans"/>
              <a:buNone/>
            </a:pPr>
            <a:fld id="{00000000-1234-1234-1234-123412341234}" type="slidenum">
              <a:rPr lang="en-US" sz="1400">
                <a:solidFill>
                  <a:srgbClr val="000000"/>
                </a:solidFill>
                <a:latin typeface="Arial"/>
                <a:ea typeface="Arial"/>
                <a:cs typeface="Arial"/>
                <a:sym typeface="Arial"/>
              </a:rPr>
              <a:t>20</a:t>
            </a:fld>
            <a:endParaRPr lang="en-US" sz="1400">
              <a:solidFill>
                <a:srgbClr val="000000"/>
              </a:solidFill>
              <a:latin typeface="Arial"/>
              <a:ea typeface="Arial"/>
              <a:cs typeface="Arial"/>
              <a:sym typeface="Arial"/>
            </a:endParaRPr>
          </a:p>
        </p:txBody>
      </p:sp>
      <p:pic>
        <p:nvPicPr>
          <p:cNvPr id="244" name="Shape 244"/>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245" name="Shape 245"/>
          <p:cNvPicPr preferRelativeResize="0"/>
          <p:nvPr/>
        </p:nvPicPr>
        <p:blipFill>
          <a:blip r:embed="rId4">
            <a:alphaModFix/>
          </a:blip>
          <a:stretch>
            <a:fillRect/>
          </a:stretch>
        </p:blipFill>
        <p:spPr>
          <a:xfrm>
            <a:off x="5143725" y="8873876"/>
            <a:ext cx="342899" cy="817649"/>
          </a:xfrm>
          <a:prstGeom prst="rect">
            <a:avLst/>
          </a:prstGeom>
          <a:noFill/>
          <a:ln>
            <a:noFill/>
          </a:ln>
        </p:spPr>
      </p:pic>
      <p:sp>
        <p:nvSpPr>
          <p:cNvPr id="246" name="Shape 246"/>
          <p:cNvSpPr txBox="1"/>
          <p:nvPr/>
        </p:nvSpPr>
        <p:spPr>
          <a:xfrm>
            <a:off x="1244075" y="2056875"/>
            <a:ext cx="4843500" cy="6189300"/>
          </a:xfrm>
          <a:prstGeom prst="rect">
            <a:avLst/>
          </a:prstGeom>
          <a:noFill/>
          <a:ln>
            <a:noFill/>
          </a:ln>
        </p:spPr>
        <p:txBody>
          <a:bodyPr lIns="91425" tIns="91425" rIns="91425" bIns="91425" anchor="t" anchorCtr="0">
            <a:noAutofit/>
          </a:bodyPr>
          <a:lstStyle/>
          <a:p>
            <a:pPr marL="342900" lvl="0" indent="-273050" rtl="0">
              <a:spcBef>
                <a:spcPts val="0"/>
              </a:spcBef>
              <a:buClr>
                <a:schemeClr val="dk2"/>
              </a:buClr>
              <a:buSzPct val="100000"/>
              <a:buFont typeface="Calibri"/>
              <a:buChar char="•"/>
            </a:pPr>
            <a:r>
              <a:rPr lang="en-US" sz="2800" dirty="0">
                <a:solidFill>
                  <a:schemeClr val="dk2"/>
                </a:solidFill>
                <a:latin typeface="Calibri"/>
                <a:ea typeface="Calibri"/>
                <a:cs typeface="Calibri"/>
                <a:sym typeface="Calibri"/>
              </a:rPr>
              <a:t>Bert </a:t>
            </a:r>
            <a:r>
              <a:rPr lang="en-US" sz="2800" dirty="0" err="1">
                <a:solidFill>
                  <a:schemeClr val="dk2"/>
                </a:solidFill>
                <a:latin typeface="Calibri"/>
                <a:ea typeface="Calibri"/>
                <a:cs typeface="Calibri"/>
                <a:sym typeface="Calibri"/>
              </a:rPr>
              <a:t>Vrijhof</a:t>
            </a:r>
            <a:r>
              <a:rPr lang="en-US" sz="2800" dirty="0">
                <a:solidFill>
                  <a:schemeClr val="dk2"/>
                </a:solidFill>
                <a:latin typeface="Calibri"/>
                <a:ea typeface="Calibri"/>
                <a:cs typeface="Calibri"/>
                <a:sym typeface="Calibri"/>
              </a:rPr>
              <a:t>: “In redesigning chronic care, self-care is the linking pin between the health system and the community”</a:t>
            </a:r>
          </a:p>
          <a:p>
            <a:pPr marL="889000" lvl="1" indent="-298450" rtl="0">
              <a:lnSpc>
                <a:spcPct val="95000"/>
              </a:lnSpc>
              <a:spcBef>
                <a:spcPts val="1000"/>
              </a:spcBef>
              <a:spcAft>
                <a:spcPts val="1000"/>
              </a:spcAft>
              <a:buClr>
                <a:schemeClr val="dk2"/>
              </a:buClr>
              <a:buSzPct val="100000"/>
              <a:buFont typeface="Calibri"/>
              <a:buChar char="•"/>
            </a:pPr>
            <a:r>
              <a:rPr lang="en-US" sz="2800" dirty="0">
                <a:solidFill>
                  <a:schemeClr val="dk2"/>
                </a:solidFill>
                <a:latin typeface="Calibri"/>
                <a:ea typeface="Calibri"/>
                <a:cs typeface="Calibri"/>
                <a:sym typeface="Calibri"/>
              </a:rPr>
              <a:t>“If Self-Care is not considered a building block for healthcare systems, then perhaps it is the mortar that keeps the blocks together”</a:t>
            </a:r>
          </a:p>
          <a:p>
            <a:pPr marL="342900" lvl="0" indent="-273050" rtl="0">
              <a:spcBef>
                <a:spcPts val="0"/>
              </a:spcBef>
              <a:buClr>
                <a:schemeClr val="dk2"/>
              </a:buClr>
              <a:buSzPct val="100000"/>
              <a:buFont typeface="Calibri"/>
              <a:buChar char="•"/>
            </a:pPr>
            <a:r>
              <a:rPr lang="en-US" sz="2800" dirty="0">
                <a:solidFill>
                  <a:schemeClr val="dk2"/>
                </a:solidFill>
                <a:latin typeface="Calibri"/>
                <a:ea typeface="Calibri"/>
                <a:cs typeface="Calibri"/>
                <a:sym typeface="Calibri"/>
              </a:rPr>
              <a:t>How can we think about self-care within National Plans for health?</a:t>
            </a:r>
          </a:p>
          <a:p>
            <a:pPr lvl="0">
              <a:spcBef>
                <a:spcPts val="0"/>
              </a:spcBef>
              <a:buNone/>
            </a:pPr>
            <a:endParaRPr sz="2800" dirty="0"/>
          </a:p>
        </p:txBody>
      </p:sp>
      <p:pic>
        <p:nvPicPr>
          <p:cNvPr id="247" name="Shape 247"/>
          <p:cNvPicPr preferRelativeResize="0"/>
          <p:nvPr/>
        </p:nvPicPr>
        <p:blipFill>
          <a:blip r:embed="rId5">
            <a:alphaModFix/>
          </a:blip>
          <a:stretch>
            <a:fillRect/>
          </a:stretch>
        </p:blipFill>
        <p:spPr>
          <a:xfrm>
            <a:off x="6474475" y="2056875"/>
            <a:ext cx="5269649" cy="4080599"/>
          </a:xfrm>
          <a:prstGeom prst="rect">
            <a:avLst/>
          </a:prstGeom>
          <a:noFill/>
          <a:ln>
            <a:noFill/>
          </a:ln>
        </p:spPr>
      </p:pic>
      <p:sp>
        <p:nvSpPr>
          <p:cNvPr id="248" name="Shape 248"/>
          <p:cNvSpPr txBox="1"/>
          <p:nvPr/>
        </p:nvSpPr>
        <p:spPr>
          <a:xfrm>
            <a:off x="7050375" y="7547425"/>
            <a:ext cx="4843500" cy="809400"/>
          </a:xfrm>
          <a:prstGeom prst="rect">
            <a:avLst/>
          </a:prstGeom>
          <a:noFill/>
          <a:ln>
            <a:noFill/>
          </a:ln>
        </p:spPr>
        <p:txBody>
          <a:bodyPr lIns="91425" tIns="91425" rIns="91425" bIns="91425" anchor="t" anchorCtr="0">
            <a:noAutofit/>
          </a:bodyPr>
          <a:lstStyle/>
          <a:p>
            <a:pPr lvl="0" algn="r">
              <a:spcBef>
                <a:spcPts val="0"/>
              </a:spcBef>
              <a:buNone/>
            </a:pPr>
            <a:r>
              <a:rPr lang="en-US"/>
              <a:t>Source: Prof. Bert Vrijhof, PiSCE  Final Conference presentation.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270000" y="3225800"/>
            <a:ext cx="10464900" cy="3302100"/>
          </a:xfrm>
          <a:prstGeom prst="rect">
            <a:avLst/>
          </a:prstGeom>
        </p:spPr>
        <p:txBody>
          <a:bodyPr lIns="91425" tIns="91425" rIns="91425" bIns="91425" anchor="ctr" anchorCtr="0">
            <a:noAutofit/>
          </a:bodyPr>
          <a:lstStyle/>
          <a:p>
            <a:pPr lvl="0">
              <a:spcBef>
                <a:spcPts val="0"/>
              </a:spcBef>
              <a:buNone/>
            </a:pPr>
            <a:r>
              <a:rPr lang="en-US"/>
              <a:t>Questions?</a:t>
            </a:r>
          </a:p>
        </p:txBody>
      </p:sp>
      <p:sp>
        <p:nvSpPr>
          <p:cNvPr id="254" name="Shape 254"/>
          <p:cNvSpPr txBox="1">
            <a:spLocks noGrp="1"/>
          </p:cNvSpPr>
          <p:nvPr>
            <p:ph type="sldNum" idx="12"/>
          </p:nvPr>
        </p:nvSpPr>
        <p:spPr>
          <a:xfrm>
            <a:off x="6318148" y="9014882"/>
            <a:ext cx="368399" cy="381000"/>
          </a:xfrm>
          <a:prstGeom prst="rect">
            <a:avLst/>
          </a:prstGeom>
        </p:spPr>
        <p:txBody>
          <a:bodyPr lIns="50800" tIns="50800" rIns="50800" bIns="50800" anchor="t" anchorCtr="0">
            <a:noAutofit/>
          </a:bodyPr>
          <a:lstStyle/>
          <a:p>
            <a:pPr lvl="0">
              <a:spcBef>
                <a:spcPts val="0"/>
              </a:spcBef>
              <a:buClr>
                <a:srgbClr val="A6AAA9"/>
              </a:buClr>
              <a:buSzPct val="25000"/>
              <a:buFont typeface="Helvetica Neue"/>
              <a:buNone/>
            </a:pPr>
            <a:fld id="{00000000-1234-1234-1234-123412341234}" type="slidenum">
              <a:rPr lang="en-US">
                <a:latin typeface="Helvetica Neue"/>
                <a:ea typeface="Helvetica Neue"/>
                <a:cs typeface="Helvetica Neue"/>
                <a:sym typeface="Helvetica Neue"/>
              </a:rPr>
              <a:t>21</a:t>
            </a:fld>
            <a:endParaRPr lang="en-US">
              <a:latin typeface="Helvetica Neue"/>
              <a:ea typeface="Helvetica Neue"/>
              <a:cs typeface="Helvetica Neue"/>
              <a:sym typeface="Helvetica Neue"/>
            </a:endParaRPr>
          </a:p>
        </p:txBody>
      </p:sp>
      <p:pic>
        <p:nvPicPr>
          <p:cNvPr id="255" name="Shape 255"/>
          <p:cNvPicPr preferRelativeResize="0"/>
          <p:nvPr/>
        </p:nvPicPr>
        <p:blipFill>
          <a:blip r:embed="rId3">
            <a:alphaModFix/>
          </a:blip>
          <a:stretch>
            <a:fillRect/>
          </a:stretch>
        </p:blipFill>
        <p:spPr>
          <a:xfrm>
            <a:off x="5143725" y="8873876"/>
            <a:ext cx="342899" cy="817649"/>
          </a:xfrm>
          <a:prstGeom prst="rect">
            <a:avLst/>
          </a:prstGeom>
          <a:noFill/>
          <a:ln>
            <a:noFill/>
          </a:ln>
        </p:spPr>
      </p:pic>
      <p:pic>
        <p:nvPicPr>
          <p:cNvPr id="256" name="Shape 256"/>
          <p:cNvPicPr preferRelativeResize="0"/>
          <p:nvPr/>
        </p:nvPicPr>
        <p:blipFill>
          <a:blip r:embed="rId4">
            <a:alphaModFix/>
          </a:blip>
          <a:stretch>
            <a:fillRect/>
          </a:stretch>
        </p:blipFill>
        <p:spPr>
          <a:xfrm>
            <a:off x="7505475" y="9014699"/>
            <a:ext cx="1458424" cy="676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952500" y="783174"/>
            <a:ext cx="11099699" cy="8963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5400" b="0" i="0" u="none" strike="noStrike" cap="none">
                <a:solidFill>
                  <a:srgbClr val="F48F14"/>
                </a:solidFill>
                <a:latin typeface="Gill Sans"/>
                <a:ea typeface="Gill Sans"/>
                <a:cs typeface="Gill Sans"/>
                <a:sym typeface="Gill Sans"/>
              </a:rPr>
              <a:t>Contact Us</a:t>
            </a:r>
          </a:p>
        </p:txBody>
      </p:sp>
      <p:sp>
        <p:nvSpPr>
          <p:cNvPr id="262" name="Shape 262"/>
          <p:cNvSpPr txBox="1">
            <a:spLocks noGrp="1"/>
          </p:cNvSpPr>
          <p:nvPr>
            <p:ph type="body" idx="1"/>
          </p:nvPr>
        </p:nvSpPr>
        <p:spPr>
          <a:xfrm>
            <a:off x="1206500" y="2700675"/>
            <a:ext cx="10687500" cy="6189300"/>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rgbClr val="53585F"/>
              </a:buClr>
              <a:buSzPct val="25000"/>
              <a:buFont typeface="Gill Sans"/>
              <a:buNone/>
            </a:pPr>
            <a:r>
              <a:rPr lang="en-US" sz="4000" b="1" i="0" u="none" strike="noStrike" cap="none">
                <a:solidFill>
                  <a:srgbClr val="53585F"/>
                </a:solidFill>
                <a:latin typeface="Gill Sans"/>
                <a:ea typeface="Gill Sans"/>
                <a:cs typeface="Gill Sans"/>
                <a:sym typeface="Gill Sans"/>
              </a:rPr>
              <a:t>Third-i bvba</a:t>
            </a:r>
          </a:p>
          <a:p>
            <a:pPr marL="0" marR="0" lvl="0" indent="0" algn="l" rtl="0">
              <a:lnSpc>
                <a:spcPct val="100000"/>
              </a:lnSpc>
              <a:spcBef>
                <a:spcPts val="1800"/>
              </a:spcBef>
              <a:spcAft>
                <a:spcPts val="0"/>
              </a:spcAft>
              <a:buClr>
                <a:srgbClr val="53585F"/>
              </a:buClr>
              <a:buSzPct val="25000"/>
              <a:buFont typeface="Gill Sans"/>
              <a:buNone/>
            </a:pPr>
            <a:r>
              <a:rPr lang="en-US" sz="3600" b="0" i="0" u="none" strike="noStrike" cap="none">
                <a:solidFill>
                  <a:srgbClr val="53585F"/>
                </a:solidFill>
                <a:latin typeface="Gill Sans"/>
                <a:ea typeface="Gill Sans"/>
                <a:cs typeface="Gill Sans"/>
                <a:sym typeface="Gill Sans"/>
              </a:rPr>
              <a:t>10 Square Ambiorix</a:t>
            </a:r>
          </a:p>
          <a:p>
            <a:pPr marL="0" marR="0" lvl="0" indent="0" algn="l" rtl="0">
              <a:lnSpc>
                <a:spcPct val="100000"/>
              </a:lnSpc>
              <a:spcBef>
                <a:spcPts val="1800"/>
              </a:spcBef>
              <a:spcAft>
                <a:spcPts val="0"/>
              </a:spcAft>
              <a:buClr>
                <a:srgbClr val="53585F"/>
              </a:buClr>
              <a:buSzPct val="25000"/>
              <a:buFont typeface="Gill Sans"/>
              <a:buNone/>
            </a:pPr>
            <a:r>
              <a:rPr lang="en-US" sz="3600" b="0" i="0" u="none" strike="noStrike" cap="none">
                <a:solidFill>
                  <a:srgbClr val="53585F"/>
                </a:solidFill>
                <a:latin typeface="Gill Sans"/>
                <a:ea typeface="Gill Sans"/>
                <a:cs typeface="Gill Sans"/>
                <a:sym typeface="Gill Sans"/>
              </a:rPr>
              <a:t>B-1000 Brussels</a:t>
            </a:r>
          </a:p>
          <a:p>
            <a:pPr marL="0" marR="0" lvl="0" indent="0" algn="l" rtl="0">
              <a:lnSpc>
                <a:spcPct val="100000"/>
              </a:lnSpc>
              <a:spcBef>
                <a:spcPts val="1800"/>
              </a:spcBef>
              <a:spcAft>
                <a:spcPts val="0"/>
              </a:spcAft>
              <a:buClr>
                <a:srgbClr val="53585F"/>
              </a:buClr>
              <a:buSzPct val="25000"/>
              <a:buFont typeface="Gill Sans"/>
              <a:buNone/>
            </a:pPr>
            <a:endParaRPr sz="3600" b="0" i="0" u="none" strike="noStrike" cap="none">
              <a:solidFill>
                <a:srgbClr val="53585F"/>
              </a:solidFill>
              <a:latin typeface="Gill Sans"/>
              <a:ea typeface="Gill Sans"/>
              <a:cs typeface="Gill Sans"/>
              <a:sym typeface="Gill Sans"/>
            </a:endParaRPr>
          </a:p>
          <a:p>
            <a:pPr marL="0" marR="0" lvl="0" indent="0" algn="l" rtl="0">
              <a:lnSpc>
                <a:spcPct val="100000"/>
              </a:lnSpc>
              <a:spcBef>
                <a:spcPts val="1800"/>
              </a:spcBef>
              <a:spcAft>
                <a:spcPts val="0"/>
              </a:spcAft>
              <a:buClr>
                <a:srgbClr val="53585F"/>
              </a:buClr>
              <a:buSzPct val="25000"/>
              <a:buFont typeface="Gill Sans"/>
              <a:buNone/>
            </a:pPr>
            <a:r>
              <a:rPr lang="en-US" sz="3600" b="0" i="0" u="none" strike="noStrike" cap="none">
                <a:solidFill>
                  <a:srgbClr val="53585F"/>
                </a:solidFill>
                <a:latin typeface="Gill Sans"/>
                <a:ea typeface="Gill Sans"/>
                <a:cs typeface="Gill Sans"/>
                <a:sym typeface="Gill Sans"/>
              </a:rPr>
              <a:t>Tel:           +32 (0)2 880 06 17</a:t>
            </a:r>
          </a:p>
          <a:p>
            <a:pPr marL="0" marR="0" lvl="0" indent="0" algn="l" rtl="0">
              <a:lnSpc>
                <a:spcPct val="100000"/>
              </a:lnSpc>
              <a:spcBef>
                <a:spcPts val="0"/>
              </a:spcBef>
              <a:spcAft>
                <a:spcPts val="0"/>
              </a:spcAft>
              <a:buClr>
                <a:schemeClr val="dk2"/>
              </a:buClr>
              <a:buSzPct val="25000"/>
              <a:buFont typeface="Gill Sans"/>
              <a:buNone/>
            </a:pPr>
            <a:r>
              <a:rPr lang="en-US" sz="3600" b="0" i="0" u="none" strike="noStrike" cap="none">
                <a:solidFill>
                  <a:schemeClr val="dk2"/>
                </a:solidFill>
                <a:latin typeface="Gill Sans"/>
                <a:ea typeface="Gill Sans"/>
                <a:cs typeface="Gill Sans"/>
                <a:sym typeface="Gill Sans"/>
              </a:rPr>
              <a:t>Email:       </a:t>
            </a:r>
            <a:r>
              <a:rPr lang="en-US" sz="3600" b="0" i="0" u="sng" strike="noStrike" cap="none">
                <a:solidFill>
                  <a:schemeClr val="hlink"/>
                </a:solidFill>
                <a:latin typeface="Gill Sans"/>
                <a:ea typeface="Gill Sans"/>
                <a:cs typeface="Gill Sans"/>
                <a:sym typeface="Gill Sans"/>
                <a:hlinkClick r:id="rId3"/>
              </a:rPr>
              <a:t>engage@third-i.eu</a:t>
            </a:r>
            <a:r>
              <a:rPr lang="en-US" sz="3600" b="0" i="0" u="none" strike="noStrike" cap="none">
                <a:solidFill>
                  <a:schemeClr val="dk2"/>
                </a:solidFill>
                <a:latin typeface="Gill Sans"/>
                <a:ea typeface="Gill Sans"/>
                <a:cs typeface="Gill Sans"/>
                <a:sym typeface="Gill Sans"/>
              </a:rPr>
              <a:t> </a:t>
            </a:r>
            <a:br>
              <a:rPr lang="en-US" sz="3600" b="0" i="0" u="none" strike="noStrike" cap="none">
                <a:solidFill>
                  <a:schemeClr val="dk2"/>
                </a:solidFill>
                <a:latin typeface="Gill Sans"/>
                <a:ea typeface="Gill Sans"/>
                <a:cs typeface="Gill Sans"/>
                <a:sym typeface="Gill Sans"/>
              </a:rPr>
            </a:br>
            <a:r>
              <a:rPr lang="en-US" sz="3600" b="0" i="0" u="none" strike="noStrike" cap="none">
                <a:solidFill>
                  <a:schemeClr val="dk2"/>
                </a:solidFill>
                <a:latin typeface="Gill Sans"/>
                <a:ea typeface="Gill Sans"/>
                <a:cs typeface="Gill Sans"/>
                <a:sym typeface="Gill Sans"/>
              </a:rPr>
              <a:t>Website:   </a:t>
            </a:r>
            <a:r>
              <a:rPr lang="en-US" sz="3600" b="0" i="0" u="sng" strike="noStrike" cap="none">
                <a:solidFill>
                  <a:schemeClr val="hlink"/>
                </a:solidFill>
                <a:latin typeface="Gill Sans"/>
                <a:ea typeface="Gill Sans"/>
                <a:cs typeface="Gill Sans"/>
                <a:sym typeface="Gill Sans"/>
                <a:hlinkClick r:id="rId4"/>
              </a:rPr>
              <a:t>www.third-i.eu</a:t>
            </a:r>
            <a:br>
              <a:rPr lang="en-US" sz="3600" b="0" i="0" u="none" strike="noStrike" cap="none">
                <a:solidFill>
                  <a:srgbClr val="53585F"/>
                </a:solidFill>
                <a:latin typeface="Gill Sans"/>
                <a:ea typeface="Gill Sans"/>
                <a:cs typeface="Gill Sans"/>
                <a:sym typeface="Gill Sans"/>
              </a:rPr>
            </a:br>
            <a:endParaRPr lang="en-US" sz="3600" b="0" i="0" u="none" strike="noStrike" cap="none">
              <a:solidFill>
                <a:srgbClr val="53585F"/>
              </a:solidFill>
              <a:latin typeface="Gill Sans"/>
              <a:ea typeface="Gill Sans"/>
              <a:cs typeface="Gill Sans"/>
              <a:sym typeface="Gill Sans"/>
            </a:endParaRPr>
          </a:p>
        </p:txBody>
      </p:sp>
      <p:sp>
        <p:nvSpPr>
          <p:cNvPr id="263" name="Shape 263"/>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l" rtl="0">
              <a:lnSpc>
                <a:spcPct val="100000"/>
              </a:lnSpc>
              <a:spcBef>
                <a:spcPts val="0"/>
              </a:spcBef>
              <a:spcAft>
                <a:spcPts val="0"/>
              </a:spcAft>
              <a:buClr>
                <a:srgbClr val="A6AAA9"/>
              </a:buClr>
              <a:buSzPct val="25000"/>
              <a:buFont typeface="Gill Sans"/>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pic>
        <p:nvPicPr>
          <p:cNvPr id="264" name="Shape 264"/>
          <p:cNvPicPr preferRelativeResize="0"/>
          <p:nvPr/>
        </p:nvPicPr>
        <p:blipFill rotWithShape="1">
          <a:blip r:embed="rId5">
            <a:alphaModFix/>
          </a:blip>
          <a:srcRect/>
          <a:stretch/>
        </p:blipFill>
        <p:spPr>
          <a:xfrm>
            <a:off x="6782681" y="2932067"/>
            <a:ext cx="5759036" cy="2635810"/>
          </a:xfrm>
          <a:prstGeom prst="rect">
            <a:avLst/>
          </a:prstGeom>
          <a:noFill/>
          <a:ln>
            <a:noFill/>
          </a:ln>
        </p:spPr>
      </p:pic>
      <p:pic>
        <p:nvPicPr>
          <p:cNvPr id="265" name="Shape 265"/>
          <p:cNvPicPr preferRelativeResize="0"/>
          <p:nvPr/>
        </p:nvPicPr>
        <p:blipFill>
          <a:blip r:embed="rId6">
            <a:alphaModFix/>
          </a:blip>
          <a:stretch>
            <a:fillRect/>
          </a:stretch>
        </p:blipFill>
        <p:spPr>
          <a:xfrm>
            <a:off x="7505475" y="9014699"/>
            <a:ext cx="1458424" cy="676825"/>
          </a:xfrm>
          <a:prstGeom prst="rect">
            <a:avLst/>
          </a:prstGeom>
          <a:noFill/>
          <a:ln>
            <a:noFill/>
          </a:ln>
        </p:spPr>
      </p:pic>
      <p:pic>
        <p:nvPicPr>
          <p:cNvPr id="266" name="Shape 266"/>
          <p:cNvPicPr preferRelativeResize="0"/>
          <p:nvPr/>
        </p:nvPicPr>
        <p:blipFill>
          <a:blip r:embed="rId7">
            <a:alphaModFix/>
          </a:blip>
          <a:stretch>
            <a:fillRect/>
          </a:stretch>
        </p:blipFill>
        <p:spPr>
          <a:xfrm>
            <a:off x="5143725" y="8873876"/>
            <a:ext cx="342899" cy="817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952500" y="783174"/>
            <a:ext cx="11099700" cy="8964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Arial"/>
              <a:buNone/>
            </a:pPr>
            <a:r>
              <a:rPr lang="en-US">
                <a:latin typeface="Calibri"/>
                <a:ea typeface="Calibri"/>
                <a:cs typeface="Calibri"/>
                <a:sym typeface="Calibri"/>
              </a:rPr>
              <a:t>PiSCE in a Nutshell</a:t>
            </a:r>
          </a:p>
        </p:txBody>
      </p:sp>
      <p:sp>
        <p:nvSpPr>
          <p:cNvPr id="72" name="Shape 72"/>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0" lvl="0" indent="0" rtl="0">
              <a:spcBef>
                <a:spcPts val="0"/>
              </a:spcBef>
              <a:buNone/>
            </a:pPr>
            <a:r>
              <a:rPr lang="en-US" sz="3600" b="1">
                <a:solidFill>
                  <a:srgbClr val="FF9900"/>
                </a:solidFill>
                <a:latin typeface="Calibri"/>
                <a:ea typeface="Calibri"/>
                <a:cs typeface="Calibri"/>
                <a:sym typeface="Calibri"/>
              </a:rPr>
              <a:t>Objective</a:t>
            </a:r>
            <a:r>
              <a:rPr lang="en-US" sz="3600">
                <a:solidFill>
                  <a:srgbClr val="FF9900"/>
                </a:solidFill>
                <a:latin typeface="Calibri"/>
                <a:ea typeface="Calibri"/>
                <a:cs typeface="Calibri"/>
                <a:sym typeface="Calibri"/>
              </a:rPr>
              <a:t>:</a:t>
            </a:r>
          </a:p>
          <a:p>
            <a:pPr marL="0" lvl="0" indent="0" rtl="0">
              <a:spcBef>
                <a:spcPts val="0"/>
              </a:spcBef>
              <a:buNone/>
            </a:pPr>
            <a:endParaRPr sz="3600">
              <a:solidFill>
                <a:srgbClr val="FF9900"/>
              </a:solidFill>
              <a:latin typeface="Calibri"/>
              <a:ea typeface="Calibri"/>
              <a:cs typeface="Calibri"/>
              <a:sym typeface="Calibri"/>
            </a:endParaRPr>
          </a:p>
          <a:p>
            <a:pPr marL="0" lvl="0" indent="0" rtl="0">
              <a:spcBef>
                <a:spcPts val="0"/>
              </a:spcBef>
              <a:buNone/>
            </a:pPr>
            <a:r>
              <a:rPr lang="en-US" sz="3600">
                <a:solidFill>
                  <a:schemeClr val="dk1"/>
                </a:solidFill>
                <a:latin typeface="Calibri"/>
                <a:ea typeface="Calibri"/>
                <a:cs typeface="Calibri"/>
                <a:sym typeface="Calibri"/>
              </a:rPr>
              <a:t>The</a:t>
            </a:r>
            <a:r>
              <a:rPr lang="en-US" sz="3600">
                <a:solidFill>
                  <a:srgbClr val="F48F14"/>
                </a:solidFill>
                <a:latin typeface="Calibri"/>
                <a:ea typeface="Calibri"/>
                <a:cs typeface="Calibri"/>
                <a:sym typeface="Calibri"/>
              </a:rPr>
              <a:t> </a:t>
            </a:r>
            <a:r>
              <a:rPr lang="en-US" sz="3600" b="1">
                <a:solidFill>
                  <a:srgbClr val="F48F14"/>
                </a:solidFill>
                <a:latin typeface="Calibri"/>
                <a:ea typeface="Calibri"/>
                <a:cs typeface="Calibri"/>
                <a:sym typeface="Calibri"/>
              </a:rPr>
              <a:t>creation of a platform of experts </a:t>
            </a:r>
            <a:r>
              <a:rPr lang="en-US" sz="3600">
                <a:solidFill>
                  <a:schemeClr val="dk1"/>
                </a:solidFill>
                <a:latin typeface="Calibri"/>
                <a:ea typeface="Calibri"/>
                <a:cs typeface="Calibri"/>
                <a:sym typeface="Calibri"/>
              </a:rPr>
              <a:t>in self-care and healthcare to </a:t>
            </a:r>
            <a:r>
              <a:rPr lang="en-US" sz="3600" b="1">
                <a:solidFill>
                  <a:srgbClr val="F48F14"/>
                </a:solidFill>
                <a:latin typeface="Calibri"/>
                <a:ea typeface="Calibri"/>
                <a:cs typeface="Calibri"/>
                <a:sym typeface="Calibri"/>
              </a:rPr>
              <a:t>put in place a framework for action</a:t>
            </a:r>
            <a:r>
              <a:rPr lang="en-US" sz="3600">
                <a:solidFill>
                  <a:srgbClr val="F48F14"/>
                </a:solidFill>
                <a:latin typeface="Calibri"/>
                <a:ea typeface="Calibri"/>
                <a:cs typeface="Calibri"/>
                <a:sym typeface="Calibri"/>
              </a:rPr>
              <a:t> to </a:t>
            </a:r>
            <a:r>
              <a:rPr lang="en-US" sz="3600" b="1">
                <a:solidFill>
                  <a:srgbClr val="F48F14"/>
                </a:solidFill>
                <a:latin typeface="Calibri"/>
                <a:ea typeface="Calibri"/>
                <a:cs typeface="Calibri"/>
                <a:sym typeface="Calibri"/>
              </a:rPr>
              <a:t>enhance self-care at EU level</a:t>
            </a:r>
            <a:r>
              <a:rPr lang="en-US" sz="3600">
                <a:solidFill>
                  <a:schemeClr val="dk1"/>
                </a:solidFill>
                <a:latin typeface="Calibri"/>
                <a:ea typeface="Calibri"/>
                <a:cs typeface="Calibri"/>
                <a:sym typeface="Calibri"/>
              </a:rPr>
              <a:t> and </a:t>
            </a:r>
            <a:r>
              <a:rPr lang="en-US" sz="3600" b="1">
                <a:solidFill>
                  <a:srgbClr val="F48F14"/>
                </a:solidFill>
                <a:latin typeface="Calibri"/>
                <a:ea typeface="Calibri"/>
                <a:cs typeface="Calibri"/>
                <a:sym typeface="Calibri"/>
              </a:rPr>
              <a:t>develop strategies to support the broader implementation of effective self-care.</a:t>
            </a:r>
          </a:p>
        </p:txBody>
      </p:sp>
      <p:sp>
        <p:nvSpPr>
          <p:cNvPr id="73" name="Shape 73"/>
          <p:cNvSpPr txBox="1">
            <a:spLocks noGrp="1"/>
          </p:cNvSpPr>
          <p:nvPr>
            <p:ph type="sldNum" idx="12"/>
          </p:nvPr>
        </p:nvSpPr>
        <p:spPr>
          <a:xfrm>
            <a:off x="6324598" y="9251950"/>
            <a:ext cx="342899" cy="3555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3</a:t>
            </a:fld>
            <a:endParaRPr lang="en-US" sz="1800" b="0" i="0" u="none" strike="noStrike" cap="none">
              <a:solidFill>
                <a:srgbClr val="A6AAA9"/>
              </a:solidFill>
              <a:latin typeface="Gill Sans"/>
              <a:ea typeface="Gill Sans"/>
              <a:cs typeface="Gill Sans"/>
              <a:sym typeface="Gill Sans"/>
            </a:endParaRPr>
          </a:p>
        </p:txBody>
      </p:sp>
      <p:pic>
        <p:nvPicPr>
          <p:cNvPr id="74" name="Shape 74"/>
          <p:cNvPicPr preferRelativeResize="0"/>
          <p:nvPr/>
        </p:nvPicPr>
        <p:blipFill>
          <a:blip r:embed="rId3">
            <a:alphaModFix/>
          </a:blip>
          <a:stretch>
            <a:fillRect/>
          </a:stretch>
        </p:blipFill>
        <p:spPr>
          <a:xfrm>
            <a:off x="5143725" y="8873876"/>
            <a:ext cx="342899" cy="817649"/>
          </a:xfrm>
          <a:prstGeom prst="rect">
            <a:avLst/>
          </a:prstGeom>
          <a:noFill/>
          <a:ln>
            <a:noFill/>
          </a:ln>
        </p:spPr>
      </p:pic>
      <p:pic>
        <p:nvPicPr>
          <p:cNvPr id="75" name="Shape 75"/>
          <p:cNvPicPr preferRelativeResize="0"/>
          <p:nvPr/>
        </p:nvPicPr>
        <p:blipFill>
          <a:blip r:embed="rId4">
            <a:alphaModFix/>
          </a:blip>
          <a:stretch>
            <a:fillRect/>
          </a:stretch>
        </p:blipFill>
        <p:spPr>
          <a:xfrm>
            <a:off x="7505475" y="9014699"/>
            <a:ext cx="1458424" cy="67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952500" y="783174"/>
            <a:ext cx="11099699" cy="8963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6000" b="0" i="0" u="none" strike="noStrike" cap="none">
                <a:solidFill>
                  <a:srgbClr val="F48F14"/>
                </a:solidFill>
                <a:latin typeface="Calibri"/>
                <a:ea typeface="Calibri"/>
                <a:cs typeface="Calibri"/>
                <a:sym typeface="Calibri"/>
              </a:rPr>
              <a:t>What is PiSCE?</a:t>
            </a:r>
          </a:p>
        </p:txBody>
      </p:sp>
      <p:sp>
        <p:nvSpPr>
          <p:cNvPr id="81" name="Shape 81"/>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marL="342900" marR="0" lvl="0" indent="-215900" algn="l" rtl="0">
              <a:lnSpc>
                <a:spcPct val="100000"/>
              </a:lnSpc>
              <a:spcBef>
                <a:spcPts val="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Pilot project on the promotion of self-care systems in the European Union</a:t>
            </a:r>
          </a:p>
          <a:p>
            <a:pPr marL="342900" marR="0" lvl="0" indent="-215900" algn="l" rtl="0">
              <a:lnSpc>
                <a:spcPct val="100000"/>
              </a:lnSpc>
              <a:spcBef>
                <a:spcPts val="320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Self-care, self-management, patient empowerment, and the role of health care systems as central focus</a:t>
            </a:r>
          </a:p>
          <a:p>
            <a:pPr marL="685800" marR="0" lvl="1" indent="-215900" algn="l" rtl="0">
              <a:lnSpc>
                <a:spcPct val="100000"/>
              </a:lnSpc>
              <a:spcBef>
                <a:spcPts val="3200"/>
              </a:spcBef>
              <a:spcAft>
                <a:spcPts val="0"/>
              </a:spcAft>
              <a:buClr>
                <a:srgbClr val="53585F"/>
              </a:buClr>
              <a:buSzPct val="75000"/>
              <a:buFont typeface="Calibri"/>
              <a:buChar char="•"/>
            </a:pPr>
            <a:r>
              <a:rPr lang="en-US" sz="2800" b="0" i="0" u="none" strike="noStrike" cap="none">
                <a:solidFill>
                  <a:srgbClr val="53585F"/>
                </a:solidFill>
                <a:latin typeface="Calibri"/>
                <a:ea typeface="Calibri"/>
                <a:cs typeface="Calibri"/>
                <a:sym typeface="Calibri"/>
              </a:rPr>
              <a:t>5 pre-selected minor ailments </a:t>
            </a:r>
          </a:p>
          <a:p>
            <a:pPr marL="1028700" marR="0" lvl="2" indent="-215900" algn="l" rtl="0">
              <a:lnSpc>
                <a:spcPct val="100000"/>
              </a:lnSpc>
              <a:spcBef>
                <a:spcPts val="3200"/>
              </a:spcBef>
              <a:spcAft>
                <a:spcPts val="0"/>
              </a:spcAft>
              <a:buClr>
                <a:srgbClr val="53585F"/>
              </a:buClr>
              <a:buSzPct val="75000"/>
              <a:buFont typeface="Calibri"/>
              <a:buChar char="•"/>
            </a:pPr>
            <a:r>
              <a:rPr lang="en-US" sz="2400" b="0" i="0" u="none" strike="noStrike" cap="none">
                <a:solidFill>
                  <a:srgbClr val="53585F"/>
                </a:solidFill>
                <a:latin typeface="Calibri"/>
                <a:ea typeface="Calibri"/>
                <a:cs typeface="Calibri"/>
                <a:sym typeface="Calibri"/>
              </a:rPr>
              <a:t>Athlete’s foot, Cold, Cough, Heartburn (without indigestion), Lower urinary tract infection (UTI)</a:t>
            </a:r>
          </a:p>
          <a:p>
            <a:pPr marL="1028700" marR="0" lvl="2"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Gill Sans"/>
              <a:ea typeface="Gill Sans"/>
              <a:cs typeface="Gill Sans"/>
              <a:sym typeface="Gill Sans"/>
            </a:endParaRPr>
          </a:p>
          <a:p>
            <a:pPr marL="342900" marR="0" lvl="0"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Gill Sans"/>
              <a:ea typeface="Gill Sans"/>
              <a:cs typeface="Gill Sans"/>
              <a:sym typeface="Gill Sans"/>
            </a:endParaRPr>
          </a:p>
          <a:p>
            <a:pPr marL="342900" marR="0" lvl="0"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Gill Sans"/>
              <a:ea typeface="Gill Sans"/>
              <a:cs typeface="Gill Sans"/>
              <a:sym typeface="Gill Sans"/>
            </a:endParaRPr>
          </a:p>
        </p:txBody>
      </p:sp>
      <p:sp>
        <p:nvSpPr>
          <p:cNvPr id="82" name="Shape 82"/>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4</a:t>
            </a:fld>
            <a:endParaRPr lang="en-US" sz="1800" b="0" i="0" u="none" strike="noStrike" cap="none">
              <a:solidFill>
                <a:srgbClr val="A6AAA9"/>
              </a:solidFill>
              <a:latin typeface="Gill Sans"/>
              <a:ea typeface="Gill Sans"/>
              <a:cs typeface="Gill Sans"/>
              <a:sym typeface="Gill Sans"/>
            </a:endParaRPr>
          </a:p>
        </p:txBody>
      </p:sp>
      <p:pic>
        <p:nvPicPr>
          <p:cNvPr id="83" name="Shape 83"/>
          <p:cNvPicPr preferRelativeResize="0"/>
          <p:nvPr/>
        </p:nvPicPr>
        <p:blipFill>
          <a:blip r:embed="rId3">
            <a:alphaModFix/>
          </a:blip>
          <a:stretch>
            <a:fillRect/>
          </a:stretch>
        </p:blipFill>
        <p:spPr>
          <a:xfrm>
            <a:off x="4946675" y="8944288"/>
            <a:ext cx="342899" cy="817649"/>
          </a:xfrm>
          <a:prstGeom prst="rect">
            <a:avLst/>
          </a:prstGeom>
          <a:noFill/>
          <a:ln>
            <a:noFill/>
          </a:ln>
        </p:spPr>
      </p:pic>
      <p:pic>
        <p:nvPicPr>
          <p:cNvPr id="84" name="Shape 84"/>
          <p:cNvPicPr preferRelativeResize="0"/>
          <p:nvPr/>
        </p:nvPicPr>
        <p:blipFill>
          <a:blip r:embed="rId4">
            <a:alphaModFix/>
          </a:blip>
          <a:stretch>
            <a:fillRect/>
          </a:stretch>
        </p:blipFill>
        <p:spPr>
          <a:xfrm>
            <a:off x="7505475" y="9014699"/>
            <a:ext cx="1458424" cy="676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952500" y="783174"/>
            <a:ext cx="11099700" cy="8964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Arial"/>
              <a:buNone/>
            </a:pPr>
            <a:r>
              <a:rPr lang="en-US">
                <a:latin typeface="Calibri"/>
                <a:ea typeface="Calibri"/>
                <a:cs typeface="Calibri"/>
                <a:sym typeface="Calibri"/>
              </a:rPr>
              <a:t>Main PiSCE Deliverables</a:t>
            </a:r>
          </a:p>
        </p:txBody>
      </p:sp>
      <p:sp>
        <p:nvSpPr>
          <p:cNvPr id="90" name="Shape 90"/>
          <p:cNvSpPr txBox="1">
            <a:spLocks noGrp="1"/>
          </p:cNvSpPr>
          <p:nvPr>
            <p:ph type="body" idx="1"/>
          </p:nvPr>
        </p:nvSpPr>
        <p:spPr>
          <a:xfrm>
            <a:off x="1206500" y="2700675"/>
            <a:ext cx="10687500" cy="6189300"/>
          </a:xfrm>
          <a:prstGeom prst="rect">
            <a:avLst/>
          </a:prstGeom>
          <a:noFill/>
          <a:ln>
            <a:noFill/>
          </a:ln>
        </p:spPr>
        <p:txBody>
          <a:bodyPr lIns="91425" tIns="91425" rIns="91425" bIns="91425" anchor="ctr" anchorCtr="0">
            <a:noAutofit/>
          </a:bodyPr>
          <a:lstStyle/>
          <a:p>
            <a:pPr lvl="0" rtl="0">
              <a:lnSpc>
                <a:spcPct val="115000"/>
              </a:lnSpc>
              <a:spcBef>
                <a:spcPts val="0"/>
              </a:spcBef>
              <a:buClr>
                <a:schemeClr val="dk1"/>
              </a:buClr>
              <a:buSzPct val="100000"/>
              <a:buFont typeface="Calibri"/>
              <a:buAutoNum type="arabicPeriod"/>
            </a:pPr>
            <a:r>
              <a:rPr lang="en-US" sz="3000">
                <a:solidFill>
                  <a:srgbClr val="F48F14"/>
                </a:solidFill>
                <a:latin typeface="Calibri"/>
                <a:ea typeface="Calibri"/>
                <a:cs typeface="Calibri"/>
                <a:sym typeface="Calibri"/>
              </a:rPr>
              <a:t>Guideline on how to promote self-care within the EU</a:t>
            </a:r>
            <a:r>
              <a:rPr lang="en-US" sz="3000">
                <a:solidFill>
                  <a:schemeClr val="dk1"/>
                </a:solidFill>
                <a:latin typeface="Calibri"/>
                <a:ea typeface="Calibri"/>
                <a:cs typeface="Calibri"/>
                <a:sym typeface="Calibri"/>
              </a:rPr>
              <a:t> taking into account the outcome of the cost benefit analysis of self-care systems (EAHC/2013/Health/ 26) in the EU and the study of transferability of best practices.</a:t>
            </a:r>
          </a:p>
          <a:p>
            <a:pPr lvl="0" rtl="0">
              <a:lnSpc>
                <a:spcPct val="115000"/>
              </a:lnSpc>
              <a:spcBef>
                <a:spcPts val="0"/>
              </a:spcBef>
              <a:buClr>
                <a:schemeClr val="dk1"/>
              </a:buClr>
              <a:buSzPct val="100000"/>
              <a:buFont typeface="Calibri"/>
              <a:buAutoNum type="arabicPeriod"/>
            </a:pPr>
            <a:r>
              <a:rPr lang="en-US" sz="3000">
                <a:solidFill>
                  <a:srgbClr val="F48F14"/>
                </a:solidFill>
                <a:latin typeface="Calibri"/>
                <a:ea typeface="Calibri"/>
                <a:cs typeface="Calibri"/>
                <a:sym typeface="Calibri"/>
              </a:rPr>
              <a:t>Guideline </a:t>
            </a:r>
            <a:r>
              <a:rPr lang="en-US" sz="3000">
                <a:solidFill>
                  <a:schemeClr val="dk1"/>
                </a:solidFill>
                <a:latin typeface="Calibri"/>
                <a:ea typeface="Calibri"/>
                <a:cs typeface="Calibri"/>
                <a:sym typeface="Calibri"/>
              </a:rPr>
              <a:t>to help Member States and stakeholders to </a:t>
            </a:r>
            <a:r>
              <a:rPr lang="en-US" sz="3000">
                <a:solidFill>
                  <a:srgbClr val="F48F14"/>
                </a:solidFill>
                <a:latin typeface="Calibri"/>
                <a:ea typeface="Calibri"/>
                <a:cs typeface="Calibri"/>
                <a:sym typeface="Calibri"/>
              </a:rPr>
              <a:t>develop and produce communication tools</a:t>
            </a:r>
            <a:r>
              <a:rPr lang="en-US" sz="3000">
                <a:solidFill>
                  <a:schemeClr val="dk1"/>
                </a:solidFill>
                <a:latin typeface="Calibri"/>
                <a:ea typeface="Calibri"/>
                <a:cs typeface="Calibri"/>
                <a:sym typeface="Calibri"/>
              </a:rPr>
              <a:t> on self-care. </a:t>
            </a:r>
          </a:p>
          <a:p>
            <a:pPr lvl="0" rtl="0">
              <a:lnSpc>
                <a:spcPct val="115000"/>
              </a:lnSpc>
              <a:spcBef>
                <a:spcPts val="0"/>
              </a:spcBef>
              <a:buClr>
                <a:schemeClr val="dk1"/>
              </a:buClr>
              <a:buSzPct val="100000"/>
              <a:buFont typeface="Calibri"/>
              <a:buAutoNum type="arabicPeriod"/>
            </a:pPr>
            <a:r>
              <a:rPr lang="en-US" sz="3000">
                <a:solidFill>
                  <a:srgbClr val="F48F14"/>
                </a:solidFill>
                <a:latin typeface="Calibri"/>
                <a:ea typeface="Calibri"/>
                <a:cs typeface="Calibri"/>
                <a:sym typeface="Calibri"/>
              </a:rPr>
              <a:t>Concrete proposals for policy actions and collaboration at EU level</a:t>
            </a:r>
            <a:r>
              <a:rPr lang="en-US" sz="3000">
                <a:solidFill>
                  <a:schemeClr val="dk1"/>
                </a:solidFill>
                <a:latin typeface="Calibri"/>
                <a:ea typeface="Calibri"/>
                <a:cs typeface="Calibri"/>
                <a:sym typeface="Calibri"/>
              </a:rPr>
              <a:t> on self-care which will give an added value in supporting the broader implementation of effective self-care. </a:t>
            </a:r>
          </a:p>
          <a:p>
            <a:pPr marL="1028700" marR="0" lvl="2"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Gill Sans"/>
              <a:ea typeface="Gill Sans"/>
              <a:cs typeface="Gill Sans"/>
              <a:sym typeface="Gill Sans"/>
            </a:endParaRPr>
          </a:p>
          <a:p>
            <a:pPr marL="342900" marR="0" lvl="0"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Gill Sans"/>
              <a:ea typeface="Gill Sans"/>
              <a:cs typeface="Gill Sans"/>
              <a:sym typeface="Gill Sans"/>
            </a:endParaRPr>
          </a:p>
          <a:p>
            <a:pPr marL="342900" marR="0" lvl="0"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Gill Sans"/>
              <a:ea typeface="Gill Sans"/>
              <a:cs typeface="Gill Sans"/>
              <a:sym typeface="Gill Sans"/>
            </a:endParaRPr>
          </a:p>
        </p:txBody>
      </p:sp>
      <p:sp>
        <p:nvSpPr>
          <p:cNvPr id="91" name="Shape 91"/>
          <p:cNvSpPr txBox="1">
            <a:spLocks noGrp="1"/>
          </p:cNvSpPr>
          <p:nvPr>
            <p:ph type="sldNum" idx="12"/>
          </p:nvPr>
        </p:nvSpPr>
        <p:spPr>
          <a:xfrm>
            <a:off x="6324598" y="9251950"/>
            <a:ext cx="342899" cy="3555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5</a:t>
            </a:fld>
            <a:endParaRPr lang="en-US" sz="1800" b="0" i="0" u="none" strike="noStrike" cap="none">
              <a:solidFill>
                <a:srgbClr val="A6AAA9"/>
              </a:solidFill>
              <a:latin typeface="Gill Sans"/>
              <a:ea typeface="Gill Sans"/>
              <a:cs typeface="Gill Sans"/>
              <a:sym typeface="Gill Sans"/>
            </a:endParaRPr>
          </a:p>
        </p:txBody>
      </p:sp>
      <p:pic>
        <p:nvPicPr>
          <p:cNvPr id="92" name="Shape 92"/>
          <p:cNvPicPr preferRelativeResize="0"/>
          <p:nvPr/>
        </p:nvPicPr>
        <p:blipFill>
          <a:blip r:embed="rId3">
            <a:alphaModFix/>
          </a:blip>
          <a:stretch>
            <a:fillRect/>
          </a:stretch>
        </p:blipFill>
        <p:spPr>
          <a:xfrm>
            <a:off x="4946675" y="8944288"/>
            <a:ext cx="342899" cy="817649"/>
          </a:xfrm>
          <a:prstGeom prst="rect">
            <a:avLst/>
          </a:prstGeom>
          <a:noFill/>
          <a:ln>
            <a:noFill/>
          </a:ln>
        </p:spPr>
      </p:pic>
      <p:pic>
        <p:nvPicPr>
          <p:cNvPr id="93" name="Shape 93"/>
          <p:cNvPicPr preferRelativeResize="0"/>
          <p:nvPr/>
        </p:nvPicPr>
        <p:blipFill>
          <a:blip r:embed="rId4">
            <a:alphaModFix/>
          </a:blip>
          <a:stretch>
            <a:fillRect/>
          </a:stretch>
        </p:blipFill>
        <p:spPr>
          <a:xfrm>
            <a:off x="7505475" y="9014699"/>
            <a:ext cx="1458424" cy="67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952500" y="800100"/>
            <a:ext cx="11099700" cy="809400"/>
          </a:xfrm>
          <a:prstGeom prst="rect">
            <a:avLst/>
          </a:prstGeom>
          <a:noFill/>
          <a:ln>
            <a:noFill/>
          </a:ln>
        </p:spPr>
        <p:txBody>
          <a:bodyPr lIns="91425" tIns="91425" rIns="91425" bIns="91425" anchor="ctr" anchorCtr="0">
            <a:noAutofit/>
          </a:bodyPr>
          <a:lstStyle/>
          <a:p>
            <a:pPr lvl="0" rtl="0">
              <a:spcBef>
                <a:spcPts val="0"/>
              </a:spcBef>
              <a:buClr>
                <a:schemeClr val="dk1"/>
              </a:buClr>
              <a:buSzPct val="25000"/>
              <a:buFont typeface="Arial"/>
              <a:buNone/>
            </a:pPr>
            <a:r>
              <a:rPr lang="en-US">
                <a:latin typeface="Calibri"/>
                <a:ea typeface="Calibri"/>
                <a:cs typeface="Calibri"/>
                <a:sym typeface="Calibri"/>
              </a:rPr>
              <a:t>Defining Self-Care</a:t>
            </a:r>
          </a:p>
        </p:txBody>
      </p:sp>
      <p:sp>
        <p:nvSpPr>
          <p:cNvPr id="99" name="Shape 99"/>
          <p:cNvSpPr txBox="1">
            <a:spLocks noGrp="1"/>
          </p:cNvSpPr>
          <p:nvPr>
            <p:ph type="sldNum" idx="12"/>
          </p:nvPr>
        </p:nvSpPr>
        <p:spPr>
          <a:xfrm>
            <a:off x="6330948" y="9137650"/>
            <a:ext cx="342899" cy="355500"/>
          </a:xfrm>
          <a:prstGeom prst="rect">
            <a:avLst/>
          </a:prstGeom>
          <a:noFill/>
          <a:ln>
            <a:noFill/>
          </a:ln>
        </p:spPr>
        <p:txBody>
          <a:bodyPr lIns="50800" tIns="50800" rIns="50800" bIns="50800" anchor="t" anchorCtr="0">
            <a:noAutofit/>
          </a:bodyPr>
          <a:lstStyle/>
          <a:p>
            <a:pPr lvl="0" algn="l" rtl="0">
              <a:spcBef>
                <a:spcPts val="0"/>
              </a:spcBef>
              <a:buClr>
                <a:srgbClr val="A6AAA9"/>
              </a:buClr>
              <a:buSzPct val="25000"/>
              <a:buFont typeface="Gill Sans"/>
              <a:buNone/>
            </a:pPr>
            <a:fld id="{00000000-1234-1234-1234-123412341234}" type="slidenum">
              <a:rPr lang="en-US" sz="1400">
                <a:solidFill>
                  <a:srgbClr val="000000"/>
                </a:solidFill>
                <a:latin typeface="Arial"/>
                <a:ea typeface="Arial"/>
                <a:cs typeface="Arial"/>
                <a:sym typeface="Arial"/>
              </a:rPr>
              <a:t>6</a:t>
            </a:fld>
            <a:endParaRPr lang="en-US" sz="1400">
              <a:solidFill>
                <a:srgbClr val="000000"/>
              </a:solidFill>
              <a:latin typeface="Arial"/>
              <a:ea typeface="Arial"/>
              <a:cs typeface="Arial"/>
              <a:sym typeface="Arial"/>
            </a:endParaRPr>
          </a:p>
        </p:txBody>
      </p:sp>
      <p:pic>
        <p:nvPicPr>
          <p:cNvPr id="100" name="Shape 100"/>
          <p:cNvPicPr preferRelativeResize="0"/>
          <p:nvPr/>
        </p:nvPicPr>
        <p:blipFill>
          <a:blip r:embed="rId3">
            <a:alphaModFix/>
          </a:blip>
          <a:stretch>
            <a:fillRect/>
          </a:stretch>
        </p:blipFill>
        <p:spPr>
          <a:xfrm>
            <a:off x="4946675" y="8944288"/>
            <a:ext cx="342899" cy="817649"/>
          </a:xfrm>
          <a:prstGeom prst="rect">
            <a:avLst/>
          </a:prstGeom>
          <a:noFill/>
          <a:ln>
            <a:noFill/>
          </a:ln>
        </p:spPr>
      </p:pic>
      <p:pic>
        <p:nvPicPr>
          <p:cNvPr id="101" name="Shape 101"/>
          <p:cNvPicPr preferRelativeResize="0"/>
          <p:nvPr/>
        </p:nvPicPr>
        <p:blipFill>
          <a:blip r:embed="rId4">
            <a:alphaModFix/>
          </a:blip>
          <a:stretch>
            <a:fillRect/>
          </a:stretch>
        </p:blipFill>
        <p:spPr>
          <a:xfrm>
            <a:off x="7505475" y="9014699"/>
            <a:ext cx="1458424" cy="676825"/>
          </a:xfrm>
          <a:prstGeom prst="rect">
            <a:avLst/>
          </a:prstGeom>
          <a:noFill/>
          <a:ln>
            <a:noFill/>
          </a:ln>
        </p:spPr>
      </p:pic>
      <p:sp>
        <p:nvSpPr>
          <p:cNvPr id="102" name="Shape 102"/>
          <p:cNvSpPr txBox="1"/>
          <p:nvPr/>
        </p:nvSpPr>
        <p:spPr>
          <a:xfrm>
            <a:off x="1279425" y="2110225"/>
            <a:ext cx="4818600" cy="6164700"/>
          </a:xfrm>
          <a:prstGeom prst="rect">
            <a:avLst/>
          </a:prstGeom>
          <a:noFill/>
          <a:ln>
            <a:noFill/>
          </a:ln>
        </p:spPr>
        <p:txBody>
          <a:bodyPr lIns="91425" tIns="91425" rIns="91425" bIns="91425" anchor="t" anchorCtr="0">
            <a:noAutofit/>
          </a:bodyPr>
          <a:lstStyle/>
          <a:p>
            <a:pPr marL="342900" lvl="0" indent="-279400" rtl="0">
              <a:spcBef>
                <a:spcPts val="3200"/>
              </a:spcBef>
              <a:buClr>
                <a:schemeClr val="dk1"/>
              </a:buClr>
              <a:buSzPct val="39285"/>
              <a:buFont typeface="Arial"/>
              <a:buNone/>
            </a:pPr>
            <a:r>
              <a:rPr lang="en-US" sz="2800">
                <a:solidFill>
                  <a:schemeClr val="dk2"/>
                </a:solidFill>
                <a:latin typeface="Gill Sans"/>
                <a:ea typeface="Gill Sans"/>
                <a:cs typeface="Gill Sans"/>
                <a:sym typeface="Gill Sans"/>
              </a:rPr>
              <a:t>“The actions people take for themselves, their children and their families to prevent and care for minor ailments and long-term conditions and maintain health and well-being after an acute illness or discharge from hospital”</a:t>
            </a:r>
          </a:p>
          <a:p>
            <a:pPr marL="342900" lvl="0" indent="-279400" algn="r" rtl="0">
              <a:spcBef>
                <a:spcPts val="3200"/>
              </a:spcBef>
              <a:buClr>
                <a:schemeClr val="dk1"/>
              </a:buClr>
              <a:buSzPct val="45833"/>
              <a:buFont typeface="Arial"/>
              <a:buNone/>
            </a:pPr>
            <a:r>
              <a:rPr lang="en-US" sz="2400">
                <a:solidFill>
                  <a:schemeClr val="dk2"/>
                </a:solidFill>
                <a:latin typeface="Gill Sans"/>
                <a:ea typeface="Gill Sans"/>
                <a:cs typeface="Gill Sans"/>
                <a:sym typeface="Gill Sans"/>
              </a:rPr>
              <a:t>(UK, Department of Health 2005)</a:t>
            </a:r>
          </a:p>
          <a:p>
            <a:pPr lvl="0">
              <a:spcBef>
                <a:spcPts val="0"/>
              </a:spcBef>
              <a:buNone/>
            </a:pPr>
            <a:endParaRPr/>
          </a:p>
        </p:txBody>
      </p:sp>
      <p:sp>
        <p:nvSpPr>
          <p:cNvPr id="103" name="Shape 103"/>
          <p:cNvSpPr txBox="1"/>
          <p:nvPr/>
        </p:nvSpPr>
        <p:spPr>
          <a:xfrm>
            <a:off x="6496850" y="2126850"/>
            <a:ext cx="4818600" cy="7128300"/>
          </a:xfrm>
          <a:prstGeom prst="rect">
            <a:avLst/>
          </a:prstGeom>
          <a:noFill/>
          <a:ln>
            <a:noFill/>
          </a:ln>
        </p:spPr>
        <p:txBody>
          <a:bodyPr lIns="91425" tIns="91425" rIns="91425" bIns="91425" anchor="t" anchorCtr="0">
            <a:noAutofit/>
          </a:bodyPr>
          <a:lstStyle/>
          <a:p>
            <a:pPr marL="342900" lvl="0" indent="-279400" rtl="0">
              <a:spcBef>
                <a:spcPts val="3200"/>
              </a:spcBef>
              <a:buClr>
                <a:schemeClr val="dk1"/>
              </a:buClr>
              <a:buSzPct val="39285"/>
              <a:buFont typeface="Arial"/>
              <a:buNone/>
            </a:pPr>
            <a:r>
              <a:rPr lang="en-US" sz="2800" u="sng">
                <a:solidFill>
                  <a:schemeClr val="accent2"/>
                </a:solidFill>
                <a:latin typeface="Gill Sans"/>
                <a:ea typeface="Gill Sans"/>
                <a:cs typeface="Gill Sans"/>
                <a:sym typeface="Gill Sans"/>
              </a:rPr>
              <a:t>PiSCE definition of Self-Care</a:t>
            </a:r>
          </a:p>
          <a:p>
            <a:pPr marL="171450" lvl="0" indent="0" rtl="0">
              <a:spcBef>
                <a:spcPts val="4200"/>
              </a:spcBef>
              <a:buNone/>
            </a:pPr>
            <a:r>
              <a:rPr lang="en-US" sz="2600">
                <a:solidFill>
                  <a:schemeClr val="dk2"/>
                </a:solidFill>
                <a:latin typeface="Calibri"/>
                <a:ea typeface="Calibri"/>
                <a:cs typeface="Calibri"/>
                <a:sym typeface="Calibri"/>
              </a:rPr>
              <a:t>“A learned tool enabling people to maintain health and to cope with illness and disability.  </a:t>
            </a:r>
          </a:p>
          <a:p>
            <a:pPr marL="171450" lvl="0" indent="0" rtl="0">
              <a:spcBef>
                <a:spcPts val="4200"/>
              </a:spcBef>
              <a:buNone/>
            </a:pPr>
            <a:r>
              <a:rPr lang="en-US" sz="2600">
                <a:solidFill>
                  <a:schemeClr val="dk2"/>
                </a:solidFill>
                <a:latin typeface="Calibri"/>
                <a:ea typeface="Calibri"/>
                <a:cs typeface="Calibri"/>
                <a:sym typeface="Calibri"/>
              </a:rPr>
              <a:t>Along with better health literacy it also supports optimal and timely use of available health services while avoiding a total dependency upon them for minor ailments”</a:t>
            </a:r>
          </a:p>
          <a:p>
            <a:pPr marL="342900" lvl="0" indent="-215900" algn="r" rtl="0">
              <a:spcBef>
                <a:spcPts val="0"/>
              </a:spcBef>
              <a:buClr>
                <a:schemeClr val="dk2"/>
              </a:buClr>
              <a:buSzPct val="25000"/>
              <a:buFont typeface="Gill Sans"/>
              <a:buNone/>
            </a:pPr>
            <a:r>
              <a:rPr lang="en-US" sz="2600">
                <a:solidFill>
                  <a:schemeClr val="dk2"/>
                </a:solidFill>
                <a:latin typeface="Gill Sans"/>
                <a:ea typeface="Gill Sans"/>
                <a:cs typeface="Gill Sans"/>
                <a:sym typeface="Gill Sans"/>
              </a:rPr>
              <a:t>(Source: </a:t>
            </a:r>
            <a:r>
              <a:rPr lang="en-US" sz="2600">
                <a:solidFill>
                  <a:schemeClr val="dk2"/>
                </a:solidFill>
                <a:latin typeface="Calibri"/>
                <a:ea typeface="Calibri"/>
                <a:cs typeface="Calibri"/>
                <a:sym typeface="Calibri"/>
              </a:rPr>
              <a:t>PiSCE Report 2017</a:t>
            </a:r>
            <a:r>
              <a:rPr lang="en-US" sz="2600">
                <a:solidFill>
                  <a:schemeClr val="dk2"/>
                </a:solidFill>
                <a:latin typeface="Gill Sans"/>
                <a:ea typeface="Gill Sans"/>
                <a:cs typeface="Gill Sans"/>
                <a:sym typeface="Gill Sans"/>
              </a:rPr>
              <a:t>).</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952500" y="800100"/>
            <a:ext cx="11099700" cy="809400"/>
          </a:xfrm>
          <a:prstGeom prst="rect">
            <a:avLst/>
          </a:prstGeom>
        </p:spPr>
        <p:txBody>
          <a:bodyPr lIns="91425" tIns="91425" rIns="91425" bIns="91425" anchor="ctr" anchorCtr="0">
            <a:noAutofit/>
          </a:bodyPr>
          <a:lstStyle/>
          <a:p>
            <a:pPr lvl="0">
              <a:spcBef>
                <a:spcPts val="0"/>
              </a:spcBef>
              <a:buNone/>
            </a:pPr>
            <a:r>
              <a:rPr lang="en-US">
                <a:latin typeface="Calibri"/>
                <a:ea typeface="Calibri"/>
                <a:cs typeface="Calibri"/>
                <a:sym typeface="Calibri"/>
              </a:rPr>
              <a:t>The PiSCE Platform of Experts</a:t>
            </a:r>
          </a:p>
        </p:txBody>
      </p:sp>
      <p:sp>
        <p:nvSpPr>
          <p:cNvPr id="109" name="Shape 109"/>
          <p:cNvSpPr txBox="1">
            <a:spLocks noGrp="1"/>
          </p:cNvSpPr>
          <p:nvPr>
            <p:ph type="sldNum" idx="12"/>
          </p:nvPr>
        </p:nvSpPr>
        <p:spPr>
          <a:xfrm>
            <a:off x="6330948" y="9137650"/>
            <a:ext cx="342899" cy="355500"/>
          </a:xfrm>
          <a:prstGeom prst="rect">
            <a:avLst/>
          </a:prstGeom>
        </p:spPr>
        <p:txBody>
          <a:bodyPr lIns="50800" tIns="50800" rIns="50800" bIns="50800" anchor="t" anchorCtr="0">
            <a:noAutofit/>
          </a:bodyPr>
          <a:lstStyle/>
          <a:p>
            <a:pPr lvl="0" algn="l" rtl="0">
              <a:spcBef>
                <a:spcPts val="0"/>
              </a:spcBef>
              <a:buClr>
                <a:srgbClr val="A6AAA9"/>
              </a:buClr>
              <a:buSzPct val="25000"/>
              <a:buFont typeface="Gill Sans"/>
              <a:buNone/>
            </a:pPr>
            <a:fld id="{00000000-1234-1234-1234-123412341234}" type="slidenum">
              <a:rPr lang="en-US" sz="1400">
                <a:solidFill>
                  <a:srgbClr val="000000"/>
                </a:solidFill>
                <a:latin typeface="Arial"/>
                <a:ea typeface="Arial"/>
                <a:cs typeface="Arial"/>
                <a:sym typeface="Arial"/>
              </a:rPr>
              <a:t>7</a:t>
            </a:fld>
            <a:endParaRPr lang="en-US" sz="1400">
              <a:solidFill>
                <a:srgbClr val="000000"/>
              </a:solidFill>
              <a:latin typeface="Arial"/>
              <a:ea typeface="Arial"/>
              <a:cs typeface="Arial"/>
              <a:sym typeface="Arial"/>
            </a:endParaRPr>
          </a:p>
        </p:txBody>
      </p:sp>
      <p:sp>
        <p:nvSpPr>
          <p:cNvPr id="110" name="Shape 110"/>
          <p:cNvSpPr txBox="1"/>
          <p:nvPr/>
        </p:nvSpPr>
        <p:spPr>
          <a:xfrm>
            <a:off x="0" y="0"/>
            <a:ext cx="3000000"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endParaRPr sz="2400">
              <a:solidFill>
                <a:schemeClr val="dk1"/>
              </a:solidFill>
              <a:latin typeface="Calibri"/>
              <a:ea typeface="Calibri"/>
              <a:cs typeface="Calibri"/>
              <a:sym typeface="Calibri"/>
            </a:endParaRPr>
          </a:p>
        </p:txBody>
      </p:sp>
      <p:sp>
        <p:nvSpPr>
          <p:cNvPr id="111" name="Shape 111"/>
          <p:cNvSpPr txBox="1"/>
          <p:nvPr/>
        </p:nvSpPr>
        <p:spPr>
          <a:xfrm>
            <a:off x="1313625" y="2036100"/>
            <a:ext cx="4778400" cy="62397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Alan Quirk, RCP Centre for Quality Improvement</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Ales Bourek, Mazaryk University</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Basia Kutryba, Qveritas</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Bo Bergman, Chalmers University</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Charan Nelander, DCHE</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Corinna Antonia Hartrampf, AIM</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Cristina Cabrita, BEUC</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David Somekh, EHFF</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Eline de Kok, V&amp;VN</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Gustavo Maranes AESGP</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Herwig Ostermann, GÖG</a:t>
            </a:r>
          </a:p>
          <a:p>
            <a:pPr marL="457200" lvl="0" indent="-381000" rtl="0">
              <a:lnSpc>
                <a:spcPct val="115000"/>
              </a:lnSpc>
              <a:spcBef>
                <a:spcPts val="0"/>
              </a:spcBef>
              <a:buClr>
                <a:schemeClr val="dk1"/>
              </a:buClr>
              <a:buSzPct val="100000"/>
              <a:buFont typeface="Calibri"/>
              <a:buChar char="●"/>
            </a:pPr>
            <a:r>
              <a:rPr lang="en-US" sz="2400">
                <a:solidFill>
                  <a:schemeClr val="dk1"/>
                </a:solidFill>
                <a:latin typeface="Calibri"/>
                <a:ea typeface="Calibri"/>
                <a:cs typeface="Calibri"/>
                <a:sym typeface="Calibri"/>
              </a:rPr>
              <a:t>Ian Banks, EMHF</a:t>
            </a:r>
          </a:p>
          <a:p>
            <a:pPr lvl="0">
              <a:spcBef>
                <a:spcPts val="0"/>
              </a:spcBef>
              <a:buNone/>
            </a:pPr>
            <a:endParaRPr/>
          </a:p>
        </p:txBody>
      </p:sp>
      <p:sp>
        <p:nvSpPr>
          <p:cNvPr id="112" name="Shape 112"/>
          <p:cNvSpPr txBox="1"/>
          <p:nvPr/>
        </p:nvSpPr>
        <p:spPr>
          <a:xfrm>
            <a:off x="6551650" y="2085375"/>
            <a:ext cx="5500500" cy="62397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Jacqueline Bowman, Third-i</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Jacques de Haller, CPME</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Jamie Wilkinson, PGEU</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Jeroen Havers, Vilans</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Jim Phillips, ENOPE</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Kaisa Immonen-Charalambous, EPF</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Kristina Zgodavova, TUKE</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Kristine Sorensen, Global Health Literacy Academy</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Maria Merce Rovira Regas, EIWH</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Piera Poleti, CEREF</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Rosa Suñol, FAD</a:t>
            </a:r>
          </a:p>
          <a:p>
            <a:pPr marL="457200" lvl="0" indent="-381000" rtl="0">
              <a:lnSpc>
                <a:spcPct val="115000"/>
              </a:lnSpc>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Rotar Pavlic Danica, EFPC</a:t>
            </a:r>
          </a:p>
          <a:p>
            <a:pPr marL="457200" lvl="0" indent="-381000">
              <a:spcBef>
                <a:spcPts val="0"/>
              </a:spcBef>
              <a:buClr>
                <a:srgbClr val="312F2F"/>
              </a:buClr>
              <a:buSzPct val="100000"/>
              <a:buFont typeface="Calibri"/>
              <a:buChar char="●"/>
            </a:pPr>
            <a:r>
              <a:rPr lang="en-US" sz="2400">
                <a:solidFill>
                  <a:srgbClr val="312F2F"/>
                </a:solidFill>
                <a:latin typeface="Calibri"/>
                <a:ea typeface="Calibri"/>
                <a:cs typeface="Calibri"/>
                <a:sym typeface="Calibri"/>
              </a:rPr>
              <a:t>W. (Wilma) Otten, TNO</a:t>
            </a:r>
          </a:p>
        </p:txBody>
      </p:sp>
      <p:pic>
        <p:nvPicPr>
          <p:cNvPr id="113" name="Shape 113"/>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114" name="Shape 114"/>
          <p:cNvPicPr preferRelativeResize="0"/>
          <p:nvPr/>
        </p:nvPicPr>
        <p:blipFill>
          <a:blip r:embed="rId4">
            <a:alphaModFix/>
          </a:blip>
          <a:stretch>
            <a:fillRect/>
          </a:stretch>
        </p:blipFill>
        <p:spPr>
          <a:xfrm>
            <a:off x="5143725" y="8873876"/>
            <a:ext cx="342899" cy="817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952500" y="783174"/>
            <a:ext cx="11099700" cy="896400"/>
          </a:xfrm>
          <a:prstGeom prst="rect">
            <a:avLst/>
          </a:prstGeom>
          <a:noFill/>
          <a:ln>
            <a:noFill/>
          </a:ln>
        </p:spPr>
        <p:txBody>
          <a:bodyPr lIns="91425" tIns="91425" rIns="91425" bIns="91425" anchor="ctr" anchorCtr="0">
            <a:noAutofit/>
          </a:bodyPr>
          <a:lstStyle/>
          <a:p>
            <a:pPr lvl="0" rtl="0">
              <a:spcBef>
                <a:spcPts val="0"/>
              </a:spcBef>
              <a:buClr>
                <a:srgbClr val="F48F14"/>
              </a:buClr>
              <a:buSzPct val="25000"/>
              <a:buFont typeface="Gill Sans"/>
              <a:buNone/>
            </a:pPr>
            <a:r>
              <a:rPr lang="en-US" sz="3600">
                <a:latin typeface="Calibri"/>
                <a:ea typeface="Calibri"/>
                <a:cs typeface="Calibri"/>
                <a:sym typeface="Calibri"/>
              </a:rPr>
              <a:t>Why the need for a “PiSCE”? Costs to health systems</a:t>
            </a:r>
          </a:p>
        </p:txBody>
      </p:sp>
      <p:sp>
        <p:nvSpPr>
          <p:cNvPr id="120" name="Shape 120"/>
          <p:cNvSpPr txBox="1">
            <a:spLocks noGrp="1"/>
          </p:cNvSpPr>
          <p:nvPr>
            <p:ph type="body" idx="1"/>
          </p:nvPr>
        </p:nvSpPr>
        <p:spPr>
          <a:xfrm>
            <a:off x="763625" y="2182075"/>
            <a:ext cx="11749500" cy="6189300"/>
          </a:xfrm>
          <a:prstGeom prst="rect">
            <a:avLst/>
          </a:prstGeom>
          <a:noFill/>
          <a:ln>
            <a:noFill/>
          </a:ln>
        </p:spPr>
        <p:txBody>
          <a:bodyPr lIns="91425" tIns="91425" rIns="91425" bIns="91425" anchor="ctr" anchorCtr="0">
            <a:noAutofit/>
          </a:bodyPr>
          <a:lstStyle/>
          <a:p>
            <a:pPr marL="457200" marR="0" lvl="0" indent="-355600" algn="l" rtl="0">
              <a:lnSpc>
                <a:spcPct val="100000"/>
              </a:lnSpc>
              <a:spcBef>
                <a:spcPts val="0"/>
              </a:spcBef>
              <a:spcAft>
                <a:spcPts val="0"/>
              </a:spcAft>
              <a:buClr>
                <a:srgbClr val="53585F"/>
              </a:buClr>
              <a:buSzPct val="100000"/>
              <a:buFont typeface="Calibri"/>
            </a:pPr>
            <a:r>
              <a:rPr lang="en-US" sz="2000">
                <a:latin typeface="Calibri"/>
                <a:ea typeface="Calibri"/>
                <a:cs typeface="Calibri"/>
                <a:sym typeface="Calibri"/>
              </a:rPr>
              <a:t>“a sizable proportion of emergency hospital admissions could have been equally well addressed or better treated in a primary care setting or even managed by patients themselves, with appropriate education” </a:t>
            </a:r>
          </a:p>
          <a:p>
            <a:pPr marL="0" marR="0" lvl="0" indent="0" algn="l" rtl="0">
              <a:lnSpc>
                <a:spcPct val="100000"/>
              </a:lnSpc>
              <a:spcBef>
                <a:spcPts val="0"/>
              </a:spcBef>
              <a:spcAft>
                <a:spcPts val="0"/>
              </a:spcAft>
              <a:buNone/>
            </a:pPr>
            <a:endParaRPr sz="2000">
              <a:latin typeface="Calibri"/>
              <a:ea typeface="Calibri"/>
              <a:cs typeface="Calibri"/>
              <a:sym typeface="Calibri"/>
            </a:endParaRPr>
          </a:p>
          <a:p>
            <a:pPr marL="457200" marR="0" lvl="0" indent="-355600" algn="l" rtl="0">
              <a:lnSpc>
                <a:spcPct val="100000"/>
              </a:lnSpc>
              <a:spcBef>
                <a:spcPts val="0"/>
              </a:spcBef>
              <a:spcAft>
                <a:spcPts val="0"/>
              </a:spcAft>
              <a:buSzPct val="100000"/>
              <a:buFont typeface="Calibri"/>
            </a:pPr>
            <a:r>
              <a:rPr lang="en-US" sz="2000">
                <a:latin typeface="Calibri"/>
                <a:ea typeface="Calibri"/>
                <a:cs typeface="Calibri"/>
                <a:sym typeface="Calibri"/>
              </a:rPr>
              <a:t>“Better information is key. Generating and publishing indicators (such as those on unnecessary or low-value care, overprescription of antibiotics, and delayed hospital discharges) is required to bring the scale of the problem to the attention of a wider public”</a:t>
            </a:r>
          </a:p>
          <a:p>
            <a:pPr marL="0" marR="0" lvl="0" indent="0" algn="l" rtl="0">
              <a:lnSpc>
                <a:spcPct val="100000"/>
              </a:lnSpc>
              <a:spcBef>
                <a:spcPts val="0"/>
              </a:spcBef>
              <a:spcAft>
                <a:spcPts val="0"/>
              </a:spcAft>
              <a:buNone/>
            </a:pPr>
            <a:endParaRPr sz="2000">
              <a:latin typeface="Calibri"/>
              <a:ea typeface="Calibri"/>
              <a:cs typeface="Calibri"/>
              <a:sym typeface="Calibri"/>
            </a:endParaRPr>
          </a:p>
          <a:p>
            <a:pPr marL="457200" marR="0" lvl="0" indent="-355600" algn="l" rtl="0">
              <a:lnSpc>
                <a:spcPct val="100000"/>
              </a:lnSpc>
              <a:spcBef>
                <a:spcPts val="0"/>
              </a:spcBef>
              <a:spcAft>
                <a:spcPts val="0"/>
              </a:spcAft>
              <a:buSzPct val="100000"/>
              <a:buFont typeface="Calibri"/>
            </a:pPr>
            <a:r>
              <a:rPr lang="en-US" sz="2000">
                <a:latin typeface="Calibri"/>
                <a:ea typeface="Calibri"/>
                <a:cs typeface="Calibri"/>
                <a:sym typeface="Calibri"/>
              </a:rPr>
              <a:t>“Reducing wasteful clinical care presents the dual opportunities of improving both quality of health care and efficiency”</a:t>
            </a:r>
          </a:p>
          <a:p>
            <a:pPr marL="0" marR="0" lvl="0" indent="0" algn="l" rtl="0">
              <a:lnSpc>
                <a:spcPct val="100000"/>
              </a:lnSpc>
              <a:spcBef>
                <a:spcPts val="0"/>
              </a:spcBef>
              <a:spcAft>
                <a:spcPts val="0"/>
              </a:spcAft>
              <a:buNone/>
            </a:pPr>
            <a:endParaRPr sz="2000">
              <a:latin typeface="Calibri"/>
              <a:ea typeface="Calibri"/>
              <a:cs typeface="Calibri"/>
              <a:sym typeface="Calibri"/>
            </a:endParaRPr>
          </a:p>
          <a:p>
            <a:pPr marL="457200" marR="0" lvl="0" indent="-355600" algn="l" rtl="0">
              <a:lnSpc>
                <a:spcPct val="100000"/>
              </a:lnSpc>
              <a:spcBef>
                <a:spcPts val="0"/>
              </a:spcBef>
              <a:spcAft>
                <a:spcPts val="0"/>
              </a:spcAft>
              <a:buSzPct val="100000"/>
              <a:buFont typeface="Calibri"/>
            </a:pPr>
            <a:r>
              <a:rPr lang="en-US" sz="2000">
                <a:latin typeface="Calibri"/>
                <a:ea typeface="Calibri"/>
                <a:cs typeface="Calibri"/>
                <a:sym typeface="Calibri"/>
              </a:rPr>
              <a:t>Choosing Wisely campaign: Bottom-up initiative that tries to “Promote conversations between clinicians and patients” by helping patients choose care that is supported by evidence, does not duplicate other tests or procedures patients have already received, is free from harm, and is truly necessary. </a:t>
            </a:r>
          </a:p>
          <a:p>
            <a:pPr marL="0" marR="0" lvl="0" indent="0" algn="l" rtl="0">
              <a:lnSpc>
                <a:spcPct val="100000"/>
              </a:lnSpc>
              <a:spcBef>
                <a:spcPts val="0"/>
              </a:spcBef>
              <a:spcAft>
                <a:spcPts val="0"/>
              </a:spcAft>
              <a:buNone/>
            </a:pPr>
            <a:endParaRPr sz="2000">
              <a:latin typeface="Calibri"/>
              <a:ea typeface="Calibri"/>
              <a:cs typeface="Calibri"/>
              <a:sym typeface="Calibri"/>
            </a:endParaRPr>
          </a:p>
          <a:p>
            <a:pPr marL="457200" marR="0" lvl="0" indent="-355600" algn="l" rtl="0">
              <a:lnSpc>
                <a:spcPct val="100000"/>
              </a:lnSpc>
              <a:spcBef>
                <a:spcPts val="0"/>
              </a:spcBef>
              <a:spcAft>
                <a:spcPts val="0"/>
              </a:spcAft>
              <a:buSzPct val="100000"/>
              <a:buFont typeface="Calibri"/>
            </a:pPr>
            <a:r>
              <a:rPr lang="en-US" sz="2000">
                <a:latin typeface="Calibri"/>
                <a:ea typeface="Calibri"/>
                <a:cs typeface="Calibri"/>
                <a:sym typeface="Calibri"/>
              </a:rPr>
              <a:t>Reduce inappropriate care and harm; reduce costs to health care system</a:t>
            </a:r>
          </a:p>
          <a:p>
            <a:pPr marL="0" marR="0" lvl="0" indent="0" algn="l" rtl="0">
              <a:lnSpc>
                <a:spcPct val="100000"/>
              </a:lnSpc>
              <a:spcBef>
                <a:spcPts val="0"/>
              </a:spcBef>
              <a:spcAft>
                <a:spcPts val="0"/>
              </a:spcAft>
              <a:buNone/>
            </a:pPr>
            <a:endParaRPr sz="2000"/>
          </a:p>
        </p:txBody>
      </p:sp>
      <p:sp>
        <p:nvSpPr>
          <p:cNvPr id="121" name="Shape 121"/>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8</a:t>
            </a:fld>
            <a:endParaRPr lang="en-US" sz="1800" b="0" i="0" u="none" strike="noStrike" cap="none">
              <a:solidFill>
                <a:srgbClr val="A6AAA9"/>
              </a:solidFill>
              <a:latin typeface="Gill Sans"/>
              <a:ea typeface="Gill Sans"/>
              <a:cs typeface="Gill Sans"/>
              <a:sym typeface="Gill Sans"/>
            </a:endParaRPr>
          </a:p>
        </p:txBody>
      </p:sp>
      <p:sp>
        <p:nvSpPr>
          <p:cNvPr id="122" name="Shape 122"/>
          <p:cNvSpPr txBox="1"/>
          <p:nvPr/>
        </p:nvSpPr>
        <p:spPr>
          <a:xfrm>
            <a:off x="3790900" y="7972650"/>
            <a:ext cx="8618100" cy="782400"/>
          </a:xfrm>
          <a:prstGeom prst="rect">
            <a:avLst/>
          </a:prstGeom>
          <a:noFill/>
          <a:ln>
            <a:noFill/>
          </a:ln>
        </p:spPr>
        <p:txBody>
          <a:bodyPr lIns="91425" tIns="91425" rIns="91425" bIns="91425" anchor="t" anchorCtr="0">
            <a:noAutofit/>
          </a:bodyPr>
          <a:lstStyle/>
          <a:p>
            <a:pPr marL="457200" lvl="0" indent="0" algn="r">
              <a:spcBef>
                <a:spcPts val="0"/>
              </a:spcBef>
              <a:buNone/>
            </a:pPr>
            <a:r>
              <a:rPr lang="en-US">
                <a:latin typeface="Calibri"/>
                <a:ea typeface="Calibri"/>
                <a:cs typeface="Calibri"/>
                <a:sym typeface="Calibri"/>
              </a:rPr>
              <a:t>Source: OECD Report on Tackling Wasteful Spending on Health (2017)</a:t>
            </a:r>
          </a:p>
        </p:txBody>
      </p:sp>
      <p:pic>
        <p:nvPicPr>
          <p:cNvPr id="123" name="Shape 123"/>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124" name="Shape 124"/>
          <p:cNvPicPr preferRelativeResize="0"/>
          <p:nvPr/>
        </p:nvPicPr>
        <p:blipFill>
          <a:blip r:embed="rId4">
            <a:alphaModFix/>
          </a:blip>
          <a:stretch>
            <a:fillRect/>
          </a:stretch>
        </p:blipFill>
        <p:spPr>
          <a:xfrm>
            <a:off x="5143725" y="8873876"/>
            <a:ext cx="342899" cy="817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952500" y="783175"/>
            <a:ext cx="11422200" cy="896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48F14"/>
              </a:buClr>
              <a:buSzPct val="25000"/>
              <a:buFont typeface="Gill Sans"/>
              <a:buNone/>
            </a:pPr>
            <a:r>
              <a:rPr lang="en-US" sz="4000">
                <a:latin typeface="Calibri"/>
                <a:ea typeface="Calibri"/>
                <a:cs typeface="Calibri"/>
                <a:sym typeface="Calibri"/>
              </a:rPr>
              <a:t>The Danish experience</a:t>
            </a:r>
          </a:p>
        </p:txBody>
      </p:sp>
      <p:sp>
        <p:nvSpPr>
          <p:cNvPr id="130" name="Shape 130"/>
          <p:cNvSpPr txBox="1">
            <a:spLocks noGrp="1"/>
          </p:cNvSpPr>
          <p:nvPr>
            <p:ph type="body" idx="1"/>
          </p:nvPr>
        </p:nvSpPr>
        <p:spPr>
          <a:xfrm>
            <a:off x="952500" y="2214725"/>
            <a:ext cx="10687500" cy="5808900"/>
          </a:xfrm>
          <a:prstGeom prst="rect">
            <a:avLst/>
          </a:prstGeom>
          <a:noFill/>
          <a:ln>
            <a:noFill/>
          </a:ln>
        </p:spPr>
        <p:txBody>
          <a:bodyPr lIns="91425" tIns="91425" rIns="91425" bIns="91425" anchor="ctr" anchorCtr="0">
            <a:noAutofit/>
          </a:bodyPr>
          <a:lstStyle/>
          <a:p>
            <a:pPr marL="457200" marR="0" lvl="0" indent="-406400" algn="l" rtl="0">
              <a:lnSpc>
                <a:spcPct val="100000"/>
              </a:lnSpc>
              <a:spcBef>
                <a:spcPts val="0"/>
              </a:spcBef>
              <a:spcAft>
                <a:spcPts val="0"/>
              </a:spcAft>
              <a:buClr>
                <a:srgbClr val="53585F"/>
              </a:buClr>
              <a:buSzPct val="100000"/>
              <a:buFont typeface="Calibri"/>
            </a:pPr>
            <a:r>
              <a:rPr lang="en-US" sz="2800" b="0" i="0" u="none" strike="noStrike" cap="none">
                <a:solidFill>
                  <a:srgbClr val="53585F"/>
                </a:solidFill>
                <a:latin typeface="Calibri"/>
                <a:ea typeface="Calibri"/>
                <a:cs typeface="Calibri"/>
                <a:sym typeface="Calibri"/>
              </a:rPr>
              <a:t>Problem: </a:t>
            </a:r>
          </a:p>
          <a:p>
            <a:pPr marL="1371600" marR="0" lvl="2" indent="-228600" algn="l" rtl="0">
              <a:lnSpc>
                <a:spcPct val="100000"/>
              </a:lnSpc>
              <a:spcBef>
                <a:spcPts val="0"/>
              </a:spcBef>
              <a:spcAft>
                <a:spcPts val="0"/>
              </a:spcAft>
              <a:buFont typeface="Calibri"/>
            </a:pPr>
            <a:r>
              <a:rPr lang="en-US">
                <a:latin typeface="Calibri"/>
                <a:ea typeface="Calibri"/>
                <a:cs typeface="Calibri"/>
                <a:sym typeface="Calibri"/>
              </a:rPr>
              <a:t>9</a:t>
            </a:r>
            <a:r>
              <a:rPr lang="en-US" sz="2800" b="0" i="0" u="none" strike="noStrike" cap="none">
                <a:solidFill>
                  <a:srgbClr val="53585F"/>
                </a:solidFill>
                <a:latin typeface="Calibri"/>
                <a:ea typeface="Calibri"/>
                <a:cs typeface="Calibri"/>
                <a:sym typeface="Calibri"/>
              </a:rPr>
              <a:t>000 children (0-4 years) are unnecessarily admitted to hospitals four or more times</a:t>
            </a:r>
          </a:p>
          <a:p>
            <a:pPr marL="1371600" marR="0" lvl="2" indent="-406400" algn="l" rtl="0">
              <a:lnSpc>
                <a:spcPct val="100000"/>
              </a:lnSpc>
              <a:spcBef>
                <a:spcPts val="0"/>
              </a:spcBef>
              <a:spcAft>
                <a:spcPts val="0"/>
              </a:spcAft>
              <a:buClr>
                <a:srgbClr val="53585F"/>
              </a:buClr>
              <a:buSzPct val="100000"/>
              <a:buFont typeface="Calibri"/>
            </a:pPr>
            <a:r>
              <a:rPr lang="en-US" sz="2800" b="0" i="0" u="none" strike="noStrike" cap="none">
                <a:solidFill>
                  <a:srgbClr val="53585F"/>
                </a:solidFill>
                <a:latin typeface="Calibri"/>
                <a:ea typeface="Calibri"/>
                <a:cs typeface="Calibri"/>
                <a:sym typeface="Calibri"/>
              </a:rPr>
              <a:t>In the last 3-4 years there has been an increase of 20-30% of children who did not need to be admitted</a:t>
            </a:r>
          </a:p>
          <a:p>
            <a:pPr marL="457200" marR="0" lvl="0" indent="-228600" algn="l" rtl="0">
              <a:lnSpc>
                <a:spcPct val="100000"/>
              </a:lnSpc>
              <a:spcBef>
                <a:spcPts val="0"/>
              </a:spcBef>
              <a:spcAft>
                <a:spcPts val="0"/>
              </a:spcAft>
              <a:buFont typeface="Calibri"/>
            </a:pPr>
            <a:r>
              <a:rPr lang="en-US">
                <a:latin typeface="Calibri"/>
                <a:ea typeface="Calibri"/>
                <a:cs typeface="Calibri"/>
                <a:sym typeface="Calibri"/>
              </a:rPr>
              <a:t>Cost: </a:t>
            </a:r>
          </a:p>
          <a:p>
            <a:pPr marL="914400" marR="0" lvl="1" indent="-228600" algn="l" rtl="0">
              <a:lnSpc>
                <a:spcPct val="100000"/>
              </a:lnSpc>
              <a:spcBef>
                <a:spcPts val="0"/>
              </a:spcBef>
              <a:spcAft>
                <a:spcPts val="0"/>
              </a:spcAft>
              <a:buFont typeface="Calibri"/>
            </a:pPr>
            <a:r>
              <a:rPr lang="en-US">
                <a:latin typeface="Calibri"/>
                <a:ea typeface="Calibri"/>
                <a:cs typeface="Calibri"/>
                <a:sym typeface="Calibri"/>
              </a:rPr>
              <a:t>U</a:t>
            </a:r>
            <a:r>
              <a:rPr lang="en-US" sz="2800" b="0" i="0" u="none" strike="noStrike" cap="none">
                <a:solidFill>
                  <a:srgbClr val="53585F"/>
                </a:solidFill>
                <a:latin typeface="Calibri"/>
                <a:ea typeface="Calibri"/>
                <a:cs typeface="Calibri"/>
                <a:sym typeface="Calibri"/>
              </a:rPr>
              <a:t>nnecessary admissions to hospital system cost half a billion kr. </a:t>
            </a:r>
          </a:p>
          <a:p>
            <a:pPr marL="457200" marR="0" lvl="0" indent="-228600" algn="l" rtl="0">
              <a:lnSpc>
                <a:spcPct val="100000"/>
              </a:lnSpc>
              <a:spcBef>
                <a:spcPts val="0"/>
              </a:spcBef>
              <a:spcAft>
                <a:spcPts val="0"/>
              </a:spcAft>
              <a:buFont typeface="Calibri"/>
            </a:pPr>
            <a:r>
              <a:rPr lang="en-US">
                <a:latin typeface="Calibri"/>
                <a:ea typeface="Calibri"/>
                <a:cs typeface="Calibri"/>
                <a:sym typeface="Calibri"/>
              </a:rPr>
              <a:t>Reason: </a:t>
            </a:r>
          </a:p>
          <a:p>
            <a:pPr marL="914400" marR="0" lvl="1" indent="-406400" algn="l" rtl="0">
              <a:lnSpc>
                <a:spcPct val="100000"/>
              </a:lnSpc>
              <a:spcBef>
                <a:spcPts val="0"/>
              </a:spcBef>
              <a:spcAft>
                <a:spcPts val="0"/>
              </a:spcAft>
              <a:buClr>
                <a:srgbClr val="53585F"/>
              </a:buClr>
              <a:buSzPct val="100000"/>
              <a:buFont typeface="Calibri"/>
            </a:pPr>
            <a:r>
              <a:rPr lang="en-US" sz="2800" b="0" i="0" u="none" strike="noStrike" cap="none">
                <a:solidFill>
                  <a:srgbClr val="53585F"/>
                </a:solidFill>
                <a:latin typeface="Calibri"/>
                <a:ea typeface="Calibri"/>
                <a:cs typeface="Calibri"/>
                <a:sym typeface="Calibri"/>
              </a:rPr>
              <a:t>Parents do not know what to do when a child has a fever</a:t>
            </a:r>
          </a:p>
          <a:p>
            <a:pPr marL="342900" marR="0" lvl="0" indent="-215900" algn="l" rtl="0">
              <a:lnSpc>
                <a:spcPct val="100000"/>
              </a:lnSpc>
              <a:spcBef>
                <a:spcPts val="3200"/>
              </a:spcBef>
              <a:spcAft>
                <a:spcPts val="0"/>
              </a:spcAft>
              <a:buClr>
                <a:srgbClr val="53585F"/>
              </a:buClr>
              <a:buSzPct val="75000"/>
              <a:buFont typeface="Gill Sans"/>
              <a:buNone/>
            </a:pPr>
            <a:endParaRPr sz="2800" b="0" i="0" u="none" strike="noStrike" cap="none">
              <a:solidFill>
                <a:srgbClr val="53585F"/>
              </a:solidFill>
              <a:latin typeface="Calibri"/>
              <a:ea typeface="Calibri"/>
              <a:cs typeface="Calibri"/>
              <a:sym typeface="Calibri"/>
            </a:endParaRPr>
          </a:p>
        </p:txBody>
      </p:sp>
      <p:sp>
        <p:nvSpPr>
          <p:cNvPr id="131" name="Shape 131"/>
          <p:cNvSpPr txBox="1">
            <a:spLocks noGrp="1"/>
          </p:cNvSpPr>
          <p:nvPr>
            <p:ph type="sldNum" idx="12"/>
          </p:nvPr>
        </p:nvSpPr>
        <p:spPr>
          <a:xfrm>
            <a:off x="6324598" y="9251950"/>
            <a:ext cx="342899" cy="355600"/>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A6AAA9"/>
              </a:buClr>
              <a:buSzPct val="25000"/>
              <a:buFont typeface="Gill Sans"/>
              <a:buNone/>
            </a:pPr>
            <a:fld id="{00000000-1234-1234-1234-123412341234}" type="slidenum">
              <a:rPr lang="en-US" sz="1800" b="0" i="0" u="none" strike="noStrike" cap="none">
                <a:solidFill>
                  <a:srgbClr val="A6AAA9"/>
                </a:solidFill>
                <a:latin typeface="Gill Sans"/>
                <a:ea typeface="Gill Sans"/>
                <a:cs typeface="Gill Sans"/>
                <a:sym typeface="Gill Sans"/>
              </a:rPr>
              <a:t>9</a:t>
            </a:fld>
            <a:endParaRPr lang="en-US" sz="1800" b="0" i="0" u="none" strike="noStrike" cap="none">
              <a:solidFill>
                <a:srgbClr val="A6AAA9"/>
              </a:solidFill>
              <a:latin typeface="Gill Sans"/>
              <a:ea typeface="Gill Sans"/>
              <a:cs typeface="Gill Sans"/>
              <a:sym typeface="Gill Sans"/>
            </a:endParaRPr>
          </a:p>
        </p:txBody>
      </p:sp>
      <p:pic>
        <p:nvPicPr>
          <p:cNvPr id="132" name="Shape 132"/>
          <p:cNvPicPr preferRelativeResize="0"/>
          <p:nvPr/>
        </p:nvPicPr>
        <p:blipFill>
          <a:blip r:embed="rId3">
            <a:alphaModFix/>
          </a:blip>
          <a:stretch>
            <a:fillRect/>
          </a:stretch>
        </p:blipFill>
        <p:spPr>
          <a:xfrm>
            <a:off x="7505475" y="9014699"/>
            <a:ext cx="1458424" cy="676825"/>
          </a:xfrm>
          <a:prstGeom prst="rect">
            <a:avLst/>
          </a:prstGeom>
          <a:noFill/>
          <a:ln>
            <a:noFill/>
          </a:ln>
        </p:spPr>
      </p:pic>
      <p:pic>
        <p:nvPicPr>
          <p:cNvPr id="133" name="Shape 133"/>
          <p:cNvPicPr preferRelativeResize="0"/>
          <p:nvPr/>
        </p:nvPicPr>
        <p:blipFill>
          <a:blip r:embed="rId4">
            <a:alphaModFix/>
          </a:blip>
          <a:stretch>
            <a:fillRect/>
          </a:stretch>
        </p:blipFill>
        <p:spPr>
          <a:xfrm>
            <a:off x="5143725" y="8873876"/>
            <a:ext cx="342899" cy="817649"/>
          </a:xfrm>
          <a:prstGeom prst="rect">
            <a:avLst/>
          </a:prstGeom>
          <a:noFill/>
          <a:ln>
            <a:noFill/>
          </a:ln>
        </p:spPr>
      </p:pic>
      <p:sp>
        <p:nvSpPr>
          <p:cNvPr id="134" name="Shape 134"/>
          <p:cNvSpPr txBox="1"/>
          <p:nvPr/>
        </p:nvSpPr>
        <p:spPr>
          <a:xfrm>
            <a:off x="3054500" y="7846025"/>
            <a:ext cx="9320100" cy="896400"/>
          </a:xfrm>
          <a:prstGeom prst="rect">
            <a:avLst/>
          </a:prstGeom>
          <a:noFill/>
          <a:ln>
            <a:noFill/>
          </a:ln>
        </p:spPr>
        <p:txBody>
          <a:bodyPr lIns="91425" tIns="91425" rIns="91425" bIns="91425" anchor="t" anchorCtr="0">
            <a:noAutofit/>
          </a:bodyPr>
          <a:lstStyle/>
          <a:p>
            <a:pPr lvl="0" algn="r">
              <a:spcBef>
                <a:spcPts val="0"/>
              </a:spcBef>
              <a:buNone/>
            </a:pPr>
            <a:r>
              <a:rPr lang="en-US"/>
              <a:t>Source:</a:t>
            </a:r>
            <a:r>
              <a:rPr lang="en-US" sz="1600">
                <a:solidFill>
                  <a:schemeClr val="dk2"/>
                </a:solidFill>
                <a:latin typeface="Gill Sans"/>
                <a:ea typeface="Gill Sans"/>
                <a:cs typeface="Gill Sans"/>
                <a:sym typeface="Gill Sans"/>
              </a:rPr>
              <a:t>: </a:t>
            </a:r>
            <a:r>
              <a:rPr lang="en-US" sz="1600" u="sng">
                <a:solidFill>
                  <a:schemeClr val="accent4"/>
                </a:solidFill>
                <a:latin typeface="Gill Sans"/>
                <a:ea typeface="Gill Sans"/>
                <a:cs typeface="Gill Sans"/>
                <a:sym typeface="Gill Sans"/>
                <a:hlinkClick r:id="rId5"/>
              </a:rPr>
              <a:t>http://jyllands-posten.dk/indland/ECE9469517/bekymrede-foraeldre-flokkes-til-hospitaler</a:t>
            </a:r>
            <a:r>
              <a:rPr lang="en-US" sz="2800" u="sng">
                <a:solidFill>
                  <a:schemeClr val="accent4"/>
                </a:solidFill>
                <a:latin typeface="Gill Sans"/>
                <a:ea typeface="Gill Sans"/>
                <a:cs typeface="Gill Sans"/>
                <a:sym typeface="Gill Sans"/>
                <a:hlinkClick r:id="rId5"/>
              </a:rPr>
              <a:t>/</a:t>
            </a:r>
          </a:p>
          <a:p>
            <a:pPr lvl="0" algn="r">
              <a:spcBef>
                <a:spcPts val="0"/>
              </a:spcBef>
              <a:buNone/>
            </a:pPr>
            <a:endParaRPr/>
          </a:p>
        </p:txBody>
      </p:sp>
    </p:spTree>
  </p:cSld>
  <p:clrMapOvr>
    <a:masterClrMapping/>
  </p:clrMapOvr>
</p:sld>
</file>

<file path=ppt/theme/theme1.xml><?xml version="1.0" encoding="utf-8"?>
<a:theme xmlns:a="http://schemas.openxmlformats.org/drawingml/2006/main" name="White">
  <a:themeElements>
    <a:clrScheme name="Custom 1">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DE6A10"/>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Custom</PresentationFormat>
  <Paragraphs>190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Helvetica Neue</vt:lpstr>
      <vt:lpstr>Gill Sans</vt:lpstr>
      <vt:lpstr>Arial</vt:lpstr>
      <vt:lpstr>White</vt:lpstr>
      <vt:lpstr>PiSCE  Project Findings</vt:lpstr>
      <vt:lpstr>Outline</vt:lpstr>
      <vt:lpstr>PiSCE in a Nutshell</vt:lpstr>
      <vt:lpstr>What is PiSCE?</vt:lpstr>
      <vt:lpstr>Main PiSCE Deliverables</vt:lpstr>
      <vt:lpstr>Defining Self-Care</vt:lpstr>
      <vt:lpstr>The PiSCE Platform of Experts</vt:lpstr>
      <vt:lpstr>Why the need for a “PiSCE”? Costs to health systems</vt:lpstr>
      <vt:lpstr>The Danish experience</vt:lpstr>
      <vt:lpstr>Main Findings of PiSCE</vt:lpstr>
      <vt:lpstr>Guidelines for Promotion of Self-care</vt:lpstr>
      <vt:lpstr>Guidelines for Promotion of Self-care</vt:lpstr>
      <vt:lpstr>Guidelines for Promotion of Self-care</vt:lpstr>
      <vt:lpstr>Guidelines for Communication Tools</vt:lpstr>
      <vt:lpstr>Guidelines for Communication Tools</vt:lpstr>
      <vt:lpstr>Policy Recommendations</vt:lpstr>
      <vt:lpstr>Policy Recommendations</vt:lpstr>
      <vt:lpstr>How does this fit into a bigger picture of self-care?</vt:lpstr>
      <vt:lpstr>OECD study</vt:lpstr>
      <vt:lpstr>Future of self-care?</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PiSCE  Project Findings</dc:title>
  <dc:creator>Rosana Lescrauwaet</dc:creator>
  <cp:lastModifiedBy>Rosana Lescrauwaet</cp:lastModifiedBy>
  <cp:revision>1</cp:revision>
  <dcterms:modified xsi:type="dcterms:W3CDTF">2017-04-06T09:23:37Z</dcterms:modified>
</cp:coreProperties>
</file>