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090" autoAdjust="0"/>
  </p:normalViewPr>
  <p:slideViewPr>
    <p:cSldViewPr snapToGrid="0">
      <p:cViewPr>
        <p:scale>
          <a:sx n="60" d="100"/>
          <a:sy n="60" d="100"/>
        </p:scale>
        <p:origin x="951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/>
              <a:t>Think about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/>
              <a:t>your target groups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/>
              <a:t>what training would be necessary to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(Pilot project on the promotion of self-care systems in the European Union)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Denmark: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WHO healthy aging strategy report 2012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/>
              <a:t>Older people: one or more chronic diseases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/>
              <a:t>80+ group expands: rise in demand for health care is felt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/>
              <a:t>2007: public and private expenditure on long-term care was 2.5% of GDP, half of which is spent on home care.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/>
              <a:t>Challenge: develop an adequate and coordinated package of long-term care that includes increased support for informal care at home</a:t>
            </a:r>
          </a:p>
          <a:p>
            <a:pPr marL="914400" lvl="1">
              <a:spcBef>
                <a:spcPts val="0"/>
              </a:spcBef>
              <a:buChar char="-"/>
            </a:pPr>
            <a:r>
              <a:rPr lang="en-US"/>
              <a:t>This is where self-care and hygiene comes in. </a:t>
            </a:r>
          </a:p>
          <a:p>
            <a:pPr marL="342900" lvl="0" indent="-152400" rtl="0">
              <a:lnSpc>
                <a:spcPct val="100000"/>
              </a:lnSpc>
              <a:spcBef>
                <a:spcPts val="32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http://www.euro.who.int/__data/assets/pdf_file/0004/161797/Denmark-Healthy-Aging-Strategy-Final-July-2012.pdf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PiSCE set the stage for the implementation of self-care beyond these five minor conditions.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it was a tender and we need to show multi-stakehodler and multi-national participation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/>
              <a:t>Micro-level input important for national level, particularly in Denmark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/>
              <a:t>Micro-level input important for national level, particularly in Denmark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327429" y="1651880"/>
            <a:ext cx="10464800" cy="330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5693685" y="4827905"/>
            <a:ext cx="6098542" cy="65659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Font typeface="Helvetica Neue"/>
              <a:buNone/>
            </a:pPr>
            <a:endParaRPr sz="3600" b="0" i="0" u="none" strike="noStrike" cap="none">
              <a:solidFill>
                <a:srgbClr val="DCDEE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79397" y="9169400"/>
            <a:ext cx="368505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699" cy="89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82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82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82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82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82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667000" marR="0" lvl="5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111500" marR="0" lvl="6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556000" marR="0" lvl="7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000500" marR="0" lvl="8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1800" b="0" i="0" u="none" strike="noStrike" cap="none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1106275" y="1613600"/>
            <a:ext cx="109320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318148" y="9014882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A6AA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-50" y="-30475"/>
            <a:ext cx="13004699" cy="7691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4079" y="519287"/>
            <a:ext cx="11216639" cy="1885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21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4079" y="2596443"/>
            <a:ext cx="11216639" cy="6188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6700" marR="0" lvl="0" indent="158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2800" marR="0" lvl="1" indent="88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900" marR="0" lvl="2" indent="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92300" marR="0" lvl="3" indent="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84500" marR="0" lvl="5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17900" marR="0" lvl="6" indent="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64000" marR="0" lvl="7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10100" marR="0" lvl="8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94079" y="9040142"/>
            <a:ext cx="2926079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6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795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05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97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307839" y="9040142"/>
            <a:ext cx="4389119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6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795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05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97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9184639" y="9040142"/>
            <a:ext cx="2926079" cy="519288"/>
          </a:xfrm>
          <a:prstGeom prst="rect">
            <a:avLst/>
          </a:prstGeom>
          <a:noFill/>
          <a:ln>
            <a:noFill/>
          </a:ln>
        </p:spPr>
        <p:txBody>
          <a:bodyPr lIns="108350" tIns="54175" rIns="108350" bIns="541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56892" y="8976870"/>
            <a:ext cx="1453482" cy="776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406400" y="8861964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A6AAA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1800" b="0" i="0" u="none" strike="noStrike" cap="none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52500" y="800100"/>
            <a:ext cx="11099699" cy="8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330948" y="9137650"/>
            <a:ext cx="342899" cy="3555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1106275" y="1613600"/>
            <a:ext cx="109320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/>
          <p:nvPr/>
        </p:nvSpPr>
        <p:spPr>
          <a:xfrm>
            <a:off x="1253575" y="2039100"/>
            <a:ext cx="4844099" cy="625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Gill Sans"/>
              <a:buNone/>
            </a:pPr>
            <a:endParaRPr sz="3600" b="0" i="0" u="none" strike="noStrike" cap="none">
              <a:solidFill>
                <a:srgbClr val="43434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544625" y="2066200"/>
            <a:ext cx="4844099" cy="625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6903114" y="2603500"/>
            <a:ext cx="4964370" cy="58508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52500" y="783166"/>
            <a:ext cx="11099799" cy="2159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8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206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28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1800" b="0" i="0" u="none" strike="noStrike" cap="none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third-i.eu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800100"/>
            <a:ext cx="11099699" cy="8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Font typeface="Gill Sans"/>
              <a:buNone/>
              <a:defRPr sz="6000" b="0" i="0" u="none" strike="noStrike" cap="none">
                <a:solidFill>
                  <a:srgbClr val="F48F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986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89000" marR="0" lvl="1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33500" marR="0" lvl="2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778000" marR="0" lvl="3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22500" marR="0" lvl="4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667000" marR="0" lvl="5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111500" marR="0" lvl="6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556000" marR="0" lvl="7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000500" marR="0" lvl="8" indent="-107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Char char="•"/>
              <a:defRPr sz="36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cxnSp>
        <p:nvCxnSpPr>
          <p:cNvPr id="8" name="Shape 8"/>
          <p:cNvCxnSpPr/>
          <p:nvPr/>
        </p:nvCxnSpPr>
        <p:spPr>
          <a:xfrm>
            <a:off x="406400" y="8861964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A6AAA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330948" y="9137650"/>
            <a:ext cx="342899" cy="355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1800" b="0" i="0" u="none" strike="noStrike" cap="none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26520" y="8944214"/>
            <a:ext cx="1514591" cy="80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0579" y="9002067"/>
            <a:ext cx="274095" cy="25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784758" y="8964653"/>
            <a:ext cx="1267865" cy="318036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ill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www.third-i.eu </a:t>
            </a:r>
          </a:p>
        </p:txBody>
      </p:sp>
      <p:pic>
        <p:nvPicPr>
          <p:cNvPr id="13" name="Shape 13" descr="https://upload.wikimedia.org/wikipedia/commons/thumb/c/ca/LinkedIn_logo_initials.png/768px-LinkedIn_logo_initials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7837" y="9384106"/>
            <a:ext cx="256240" cy="2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777700" y="9343556"/>
            <a:ext cx="2912699" cy="317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ill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Linkedin.com/company/third-i-bvba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third-i.e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third-i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 idx="4294967295"/>
          </p:nvPr>
        </p:nvSpPr>
        <p:spPr>
          <a:xfrm>
            <a:off x="1357870" y="1110000"/>
            <a:ext cx="10464800" cy="330199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Break-out Session: Potential for a Danish self-care strategy?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6759921" y="5547191"/>
            <a:ext cx="5072060" cy="65659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April 2017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6717956" y="4836250"/>
            <a:ext cx="5072060" cy="65659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Third-i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699" cy="89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SzPct val="25000"/>
              <a:buFont typeface="Gill Sans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Exercise 3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028700" marR="0" lvl="2" indent="-2159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37500"/>
              <a:buFont typeface="Gill Sans"/>
              <a:buNone/>
            </a:pPr>
            <a:r>
              <a:rPr lang="en-US" sz="5600" dirty="0">
                <a:latin typeface="Calibri"/>
                <a:ea typeface="Calibri"/>
                <a:cs typeface="Calibri"/>
                <a:sym typeface="Calibri"/>
              </a:rPr>
              <a:t> What would be the main objectives and timelines for putting your ideal system into place?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None/>
            </a:pPr>
            <a:endParaRPr sz="2800" b="0" i="0" u="none" strike="noStrike" cap="none" dirty="0">
              <a:solidFill>
                <a:srgbClr val="53585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3585F"/>
              </a:buClr>
              <a:buSzPct val="75000"/>
              <a:buFont typeface="Gill Sans"/>
              <a:buNone/>
            </a:pPr>
            <a:endParaRPr sz="2800" b="0" i="0" u="none" strike="noStrike" cap="none" dirty="0">
              <a:solidFill>
                <a:srgbClr val="53585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fld>
            <a:endParaRPr lang="en-US" sz="1800" b="0" i="0" u="none" strike="noStrike" cap="none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700" cy="89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14451" y="1995055"/>
            <a:ext cx="10687500" cy="715933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4"/>
                </a:solidFill>
              </a:rPr>
              <a:t>Main stakeholders</a:t>
            </a:r>
            <a:r>
              <a:rPr lang="en-GB" dirty="0"/>
              <a:t>: Anyone impacting on the patient journey in the hospital as well as in the community (teachers, employers, pharmacists, dentists,  </a:t>
            </a:r>
            <a:r>
              <a:rPr lang="en-GB" dirty="0" err="1"/>
              <a:t>meeicl</a:t>
            </a:r>
            <a:r>
              <a:rPr lang="en-GB" dirty="0"/>
              <a:t> practitioners, specialist nurses ….)</a:t>
            </a:r>
          </a:p>
          <a:p>
            <a:pPr lvl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4"/>
                </a:solidFill>
              </a:rPr>
              <a:t>Main objectives</a:t>
            </a:r>
            <a:r>
              <a:rPr lang="en-GB" dirty="0"/>
              <a:t>: Build on current national strategies (but non-diseases specific)  to ensure non-aggravation (older people) and no-development (younger people) of chronic conditions</a:t>
            </a:r>
          </a:p>
          <a:p>
            <a:pPr lvl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4"/>
                </a:solidFill>
              </a:rPr>
              <a:t>Timelines</a:t>
            </a:r>
            <a:r>
              <a:rPr lang="en-GB" dirty="0"/>
              <a:t> : 3 years</a:t>
            </a:r>
          </a:p>
          <a:p>
            <a:pPr lvl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4"/>
                </a:solidFill>
              </a:rPr>
              <a:t>Deliverables</a:t>
            </a:r>
            <a:r>
              <a:rPr lang="en-GB" dirty="0"/>
              <a:t> :</a:t>
            </a:r>
          </a:p>
          <a:p>
            <a:pPr lvl="1">
              <a:spcBef>
                <a:spcPts val="0"/>
              </a:spcBef>
              <a:buSzPct val="76000"/>
            </a:pPr>
            <a:r>
              <a:rPr lang="en-GB" dirty="0"/>
              <a:t>Taking the national “cookbook” on hygiene and use as inspiration for self-care.</a:t>
            </a:r>
          </a:p>
          <a:p>
            <a:pPr lvl="1">
              <a:spcBef>
                <a:spcPts val="0"/>
              </a:spcBef>
              <a:buSzPct val="76000"/>
            </a:pPr>
            <a:r>
              <a:rPr lang="en-GB" dirty="0"/>
              <a:t>Education programmes and communication programmes for all actors in the patient centric pathway</a:t>
            </a:r>
          </a:p>
          <a:p>
            <a:pPr lvl="1">
              <a:spcBef>
                <a:spcPts val="0"/>
              </a:spcBef>
              <a:buSzPct val="76000"/>
            </a:pPr>
            <a:r>
              <a:rPr lang="en-GB" dirty="0"/>
              <a:t>Looking at example of dentists on how to teach the population to self-care</a:t>
            </a:r>
          </a:p>
          <a:p>
            <a:pPr lvl="1">
              <a:spcBef>
                <a:spcPts val="0"/>
              </a:spcBef>
              <a:buSzPct val="76000"/>
            </a:pPr>
            <a:r>
              <a:rPr lang="en-GB" dirty="0"/>
              <a:t>Explore competence levels within municipalities and ability to teach as well as share knowledge across stakeholder groups</a:t>
            </a:r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500"/>
          </a:xfrm>
          <a:prstGeom prst="rect">
            <a:avLst/>
          </a:prstGeom>
        </p:spPr>
        <p:txBody>
          <a:bodyPr lIns="50800" tIns="50800" rIns="50800" bIns="508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900" cy="330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318148" y="9014882"/>
            <a:ext cx="368399" cy="381000"/>
          </a:xfrm>
          <a:prstGeom prst="rect">
            <a:avLst/>
          </a:prstGeom>
        </p:spPr>
        <p:txBody>
          <a:bodyPr lIns="50800" tIns="50800" rIns="50800" bIns="508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A6AAA9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lang="en-US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699" cy="89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SzPct val="25000"/>
              <a:buFont typeface="Gill Sans"/>
              <a:buNone/>
            </a:pPr>
            <a:r>
              <a:rPr lang="en-US" sz="5400" b="0" i="0" u="none" strike="noStrike" cap="none" dirty="0">
                <a:solidFill>
                  <a:srgbClr val="F48F14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Contact Us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ct val="25000"/>
              <a:buFont typeface="Gill Sans"/>
              <a:buNone/>
            </a:pPr>
            <a:r>
              <a:rPr lang="en-US" sz="4000" b="1" i="0" u="none" strike="noStrike" cap="none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Third-i bvba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3585F"/>
              </a:buClr>
              <a:buSzPct val="25000"/>
              <a:buFont typeface="Gill Sans"/>
              <a:buNone/>
            </a:pPr>
            <a:r>
              <a:rPr lang="en-US" sz="3600" b="0" i="0" u="none" strike="noStrike" cap="none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10 Square </a:t>
            </a:r>
            <a:r>
              <a:rPr lang="en-US" sz="3600" b="0" i="0" u="none" strike="noStrike" cap="none" dirty="0" err="1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Ambiorix</a:t>
            </a:r>
            <a:endParaRPr lang="en-US" sz="3600" b="0" i="0" u="none" strike="noStrike" cap="none" dirty="0">
              <a:solidFill>
                <a:srgbClr val="53585F"/>
              </a:solidFill>
              <a:latin typeface="Calibri" panose="020F0502020204030204" pitchFamily="34" charset="0"/>
              <a:cs typeface="Calibri" panose="020F0502020204030204" pitchFamily="34" charset="0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3585F"/>
              </a:buClr>
              <a:buSzPct val="25000"/>
              <a:buFont typeface="Gill Sans"/>
              <a:buNone/>
            </a:pPr>
            <a:r>
              <a:rPr lang="en-US" sz="3600" b="0" i="0" u="none" strike="noStrike" cap="none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B-1000 Brussels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3585F"/>
              </a:buClr>
              <a:buSzPct val="25000"/>
              <a:buFont typeface="Gill Sans"/>
              <a:buNone/>
            </a:pPr>
            <a:endParaRPr sz="3600" b="0" i="0" u="none" strike="noStrike" cap="none" dirty="0">
              <a:solidFill>
                <a:srgbClr val="53585F"/>
              </a:solidFill>
              <a:latin typeface="Calibri" panose="020F0502020204030204" pitchFamily="34" charset="0"/>
              <a:cs typeface="Calibri" panose="020F0502020204030204" pitchFamily="34" charset="0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3585F"/>
              </a:buClr>
              <a:buSzPct val="25000"/>
              <a:buFont typeface="Gill Sans"/>
              <a:buNone/>
            </a:pPr>
            <a:r>
              <a:rPr lang="en-US" sz="3600" b="0" i="0" u="none" strike="noStrike" cap="none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Tel:           +32 (0)2 880 06 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ill Sans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Email:       </a:t>
            </a:r>
            <a:r>
              <a:rPr lang="en-US" sz="36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  <a:hlinkClick r:id="rId3"/>
              </a:rPr>
              <a:t>engage@third-i.eu</a:t>
            </a:r>
            <a:r>
              <a:rPr lang="en-US" sz="36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 </a:t>
            </a:r>
            <a:br>
              <a:rPr lang="en-US" sz="36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</a:br>
            <a:r>
              <a:rPr lang="en-US" sz="36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Website:   </a:t>
            </a:r>
            <a:r>
              <a:rPr lang="en-US" sz="36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  <a:hlinkClick r:id="rId4"/>
              </a:rPr>
              <a:t>www.third-i.eu</a:t>
            </a:r>
            <a:br>
              <a:rPr lang="en-US" sz="3600" b="0" i="0" u="none" strike="noStrike" cap="none" dirty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</a:br>
            <a:endParaRPr lang="en-US" sz="3600" b="0" i="0" u="none" strike="noStrike" cap="none" dirty="0">
              <a:solidFill>
                <a:srgbClr val="53585F"/>
              </a:solidFill>
              <a:latin typeface="Calibri" panose="020F0502020204030204" pitchFamily="34" charset="0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2681" y="2932067"/>
            <a:ext cx="5759036" cy="263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8F14"/>
              </a:buClr>
              <a:buSzPct val="25000"/>
              <a:buFont typeface="Gill Sans"/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Welcome!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318148" y="9014882"/>
            <a:ext cx="368399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A6AAA9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lang="en-US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700" cy="89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Session Objectives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500"/>
          </a:xfrm>
          <a:prstGeom prst="rect">
            <a:avLst/>
          </a:prstGeom>
        </p:spPr>
        <p:txBody>
          <a:bodyPr lIns="50800" tIns="50800" rIns="50800" bIns="508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lang="en-US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600" dirty="0"/>
              <a:t>Explore if there is a future for a nationally </a:t>
            </a:r>
            <a:r>
              <a:rPr lang="en-US" sz="3600" dirty="0" err="1"/>
              <a:t>harmonised</a:t>
            </a:r>
            <a:r>
              <a:rPr lang="en-US" sz="3600" dirty="0"/>
              <a:t> self-care strategy for Denmark?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600" dirty="0"/>
              <a:t>What role can the hygiene community play in making this a reality?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700" cy="89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Ageing and the healthcare system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500"/>
          </a:xfrm>
          <a:prstGeom prst="rect">
            <a:avLst/>
          </a:prstGeom>
        </p:spPr>
        <p:txBody>
          <a:bodyPr lIns="50800" tIns="50800" rIns="50800" bIns="508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fld>
            <a:endParaRPr lang="en-US" sz="1800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66700" lvl="0" indent="0" rtl="0">
              <a:spcBef>
                <a:spcPts val="0"/>
              </a:spcBef>
              <a:buNone/>
            </a:pPr>
            <a:r>
              <a:rPr lang="en-US" dirty="0"/>
              <a:t>An increasing number of people are living longer and at the same time are living with one or more long-term condition and/or with minor or self-limiting conditions </a:t>
            </a:r>
          </a:p>
          <a:p>
            <a:pPr marL="266700" lvl="0" indent="0" algn="r" rtl="0">
              <a:spcBef>
                <a:spcPts val="0"/>
              </a:spcBef>
              <a:buNone/>
            </a:pPr>
            <a:r>
              <a:rPr lang="en-US" dirty="0"/>
              <a:t>(Joint Aging Report EC, 2012). </a:t>
            </a:r>
          </a:p>
          <a:p>
            <a:pPr marL="266700" lvl="0" indent="0" rtl="0">
              <a:spcBef>
                <a:spcPts val="0"/>
              </a:spcBef>
              <a:buNone/>
            </a:pPr>
            <a:endParaRPr lang="en-US"/>
          </a:p>
          <a:p>
            <a:pPr marL="266700" lvl="0" indent="0" rtl="0">
              <a:spcBef>
                <a:spcPts val="0"/>
              </a:spcBef>
              <a:buNone/>
            </a:pPr>
            <a:r>
              <a:rPr lang="en-US"/>
              <a:t>At the same time, the healthcare workforce will shrink in most European countries by 10% as a result of demographic developments between 2007 and 2025. </a:t>
            </a:r>
          </a:p>
          <a:p>
            <a:pPr marL="266700" lvl="0" indent="0">
              <a:spcBef>
                <a:spcPts val="0"/>
              </a:spcBef>
              <a:buNone/>
            </a:pPr>
            <a:r>
              <a:rPr lang="en-US" dirty="0"/>
              <a:t>Moreover, health problems and disease leads to loss of participation and </a:t>
            </a:r>
            <a:r>
              <a:rPr lang="en-US" dirty="0" err="1"/>
              <a:t>labour</a:t>
            </a:r>
            <a:r>
              <a:rPr lang="en-US" dirty="0"/>
              <a:t> productivity.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52500" y="800100"/>
            <a:ext cx="11099700" cy="8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Defining Self-Care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330948" y="9137650"/>
            <a:ext cx="342899" cy="3555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279425" y="2110225"/>
            <a:ext cx="4818600" cy="61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279400" rtl="0">
              <a:spcBef>
                <a:spcPts val="32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“The actions people take for themselves, their children and their families to prevent and care for minor ailments and long-term conditions and maintain health and well-being after an acute illness or discharge from hospital”</a:t>
            </a:r>
          </a:p>
          <a:p>
            <a:pPr marL="342900" lvl="0" indent="-279400" algn="r" rtl="0">
              <a:spcBef>
                <a:spcPts val="3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(UK, Department of Health 2005)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6496850" y="2126850"/>
            <a:ext cx="4818600" cy="71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279400" rtl="0">
              <a:spcBef>
                <a:spcPts val="32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u="sng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PiSCE definition of Self-Care</a:t>
            </a:r>
          </a:p>
          <a:p>
            <a:pPr marL="171450" lvl="0" indent="0" rtl="0">
              <a:spcBef>
                <a:spcPts val="4200"/>
              </a:spcBef>
              <a:buNone/>
            </a:pPr>
            <a:r>
              <a:rPr lang="en-US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“A learned tool enabling people to maintain health and to cope with illness and disability.  </a:t>
            </a:r>
          </a:p>
          <a:p>
            <a:pPr marL="171450" lvl="0" indent="0" rtl="0">
              <a:spcBef>
                <a:spcPts val="4200"/>
              </a:spcBef>
              <a:buNone/>
            </a:pPr>
            <a:r>
              <a:rPr lang="en-US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Along with better health literacy it also supports optimal and timely use of available health services while avoiding a total dependency upon them for minor ailments”</a:t>
            </a:r>
          </a:p>
          <a:p>
            <a:pPr marL="342900" lvl="0" indent="-215900" algn="r" rtl="0">
              <a:spcBef>
                <a:spcPts val="0"/>
              </a:spcBef>
              <a:buClr>
                <a:schemeClr val="dk2"/>
              </a:buClr>
              <a:buSzPct val="25000"/>
              <a:buFont typeface="Gill Sans"/>
              <a:buNone/>
            </a:pPr>
            <a:r>
              <a:rPr lang="en-US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(Source: </a:t>
            </a:r>
            <a:r>
              <a:rPr lang="en-US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PiSCE Report 2017</a:t>
            </a:r>
            <a:r>
              <a:rPr lang="en-US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700" cy="89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Structured approach to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buiding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a national strategy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500"/>
          </a:xfrm>
          <a:prstGeom prst="rect">
            <a:avLst/>
          </a:prstGeom>
        </p:spPr>
        <p:txBody>
          <a:bodyPr lIns="50800" tIns="50800" rIns="50800" bIns="508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fld>
            <a:endParaRPr lang="en-US" sz="1800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00" y="2099499"/>
            <a:ext cx="6430750" cy="62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7812825" y="7696725"/>
            <a:ext cx="3728400" cy="8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/>
              <a:t>Source: </a:t>
            </a:r>
            <a:r>
              <a:rPr lang="en-US">
                <a:solidFill>
                  <a:schemeClr val="dk1"/>
                </a:solidFill>
              </a:rPr>
              <a:t>Prof. Bert Vrijhof, PiSCE  Final Conference presentation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56575" y="1839737"/>
            <a:ext cx="11099700" cy="679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9625" y="2175025"/>
            <a:ext cx="10625549" cy="615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700" cy="89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Exercise 1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Which groups in Denmark would benefit from a “nationally </a:t>
            </a:r>
            <a:r>
              <a:rPr lang="en-US" sz="60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harmonised</a:t>
            </a:r>
            <a:r>
              <a:rPr lang="en-US" sz="60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approach to self-care”?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500"/>
          </a:xfrm>
          <a:prstGeom prst="rect">
            <a:avLst/>
          </a:prstGeom>
        </p:spPr>
        <p:txBody>
          <a:bodyPr lIns="50800" tIns="50800" rIns="50800" bIns="508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700" cy="8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Exercise 2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56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Who needs to be involved and at which levels?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5600" dirty="0">
              <a:solidFill>
                <a:srgbClr val="535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5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fld>
            <a:endParaRPr lang="en-US" sz="1800" b="0" i="0" u="none" strike="noStrike" cap="none">
              <a:solidFill>
                <a:srgbClr val="A6AAA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952500" y="783174"/>
            <a:ext cx="11099700" cy="89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Exercise 2</a:t>
            </a: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06500" y="2700675"/>
            <a:ext cx="10687500" cy="618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 dirty="0"/>
              <a:t>5 minutes</a:t>
            </a:r>
            <a:r>
              <a:rPr lang="en-US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 Write down as many types of stakeholders you think could/ should be involved in implementing a </a:t>
            </a:r>
            <a:r>
              <a:rPr lang="en-US" dirty="0" err="1"/>
              <a:t>harmonised</a:t>
            </a:r>
            <a:r>
              <a:rPr lang="en-US" dirty="0"/>
              <a:t> strategy on self-care in Denmark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b="1" dirty="0"/>
              <a:t>10 minutes discussion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Clustering  and </a:t>
            </a:r>
            <a:r>
              <a:rPr lang="en-US" dirty="0" err="1"/>
              <a:t>prioritising</a:t>
            </a:r>
            <a:r>
              <a:rPr lang="en-US" dirty="0"/>
              <a:t> stakeholders </a:t>
            </a:r>
          </a:p>
          <a:p>
            <a:pPr marL="26035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324598" y="9251950"/>
            <a:ext cx="342899" cy="355500"/>
          </a:xfrm>
          <a:prstGeom prst="rect">
            <a:avLst/>
          </a:prstGeom>
        </p:spPr>
        <p:txBody>
          <a:bodyPr lIns="50800" tIns="50800" rIns="50800" bIns="508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A6AAA9"/>
              </a:buClr>
              <a:buSzPct val="25000"/>
              <a:buFont typeface="Gill Sans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DE6A1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682</Words>
  <Application>Microsoft Office PowerPoint</Application>
  <PresentationFormat>Custom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Helvetica Neue</vt:lpstr>
      <vt:lpstr>Arial</vt:lpstr>
      <vt:lpstr>Gill Sans</vt:lpstr>
      <vt:lpstr>Calibri</vt:lpstr>
      <vt:lpstr>White</vt:lpstr>
      <vt:lpstr>Break-out Session: Potential for a Danish self-care strategy?</vt:lpstr>
      <vt:lpstr>Welcome!</vt:lpstr>
      <vt:lpstr>Session Objectives</vt:lpstr>
      <vt:lpstr>Ageing and the healthcare system</vt:lpstr>
      <vt:lpstr>Defining Self-Care</vt:lpstr>
      <vt:lpstr>Structured approach to buiding a national strategy</vt:lpstr>
      <vt:lpstr>Exercise 1 </vt:lpstr>
      <vt:lpstr>Exercise 2</vt:lpstr>
      <vt:lpstr>Exercise 2</vt:lpstr>
      <vt:lpstr>Exercise 3</vt:lpstr>
      <vt:lpstr>Conclusions</vt:lpstr>
      <vt:lpstr>Questions?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Break-out Session: Potential for a Danish self-care strategy?</dc:title>
  <dc:creator>Jacqueline Bowman (Third-i bvba)</dc:creator>
  <cp:lastModifiedBy>Jacqueline Bowman (Third-i bvba)</cp:lastModifiedBy>
  <cp:revision>8</cp:revision>
  <dcterms:modified xsi:type="dcterms:W3CDTF">2017-04-06T14:21:08Z</dcterms:modified>
</cp:coreProperties>
</file>