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90" r:id="rId3"/>
    <p:sldMasterId id="2147483740" r:id="rId4"/>
  </p:sldMasterIdLst>
  <p:notesMasterIdLst>
    <p:notesMasterId r:id="rId27"/>
  </p:notesMasterIdLst>
  <p:sldIdLst>
    <p:sldId id="365" r:id="rId5"/>
    <p:sldId id="366" r:id="rId6"/>
    <p:sldId id="380" r:id="rId7"/>
    <p:sldId id="367" r:id="rId8"/>
    <p:sldId id="381" r:id="rId9"/>
    <p:sldId id="358" r:id="rId10"/>
    <p:sldId id="359" r:id="rId11"/>
    <p:sldId id="382" r:id="rId12"/>
    <p:sldId id="362" r:id="rId13"/>
    <p:sldId id="361" r:id="rId14"/>
    <p:sldId id="363" r:id="rId15"/>
    <p:sldId id="378" r:id="rId16"/>
    <p:sldId id="369" r:id="rId17"/>
    <p:sldId id="375" r:id="rId18"/>
    <p:sldId id="377" r:id="rId19"/>
    <p:sldId id="373" r:id="rId20"/>
    <p:sldId id="371" r:id="rId21"/>
    <p:sldId id="372" r:id="rId22"/>
    <p:sldId id="364" r:id="rId23"/>
    <p:sldId id="383" r:id="rId24"/>
    <p:sldId id="379" r:id="rId25"/>
    <p:sldId id="385" r:id="rId26"/>
  </p:sldIdLst>
  <p:sldSz cx="9144000" cy="6858000" type="screen4x3"/>
  <p:notesSz cx="6794500" cy="9906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5">
          <p15:clr>
            <a:srgbClr val="A4A3A4"/>
          </p15:clr>
        </p15:guide>
        <p15:guide id="2" pos="34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275"/>
    <a:srgbClr val="CC3300"/>
    <a:srgbClr val="F68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77675" autoAdjust="0"/>
  </p:normalViewPr>
  <p:slideViewPr>
    <p:cSldViewPr snapToGrid="0" snapToObjects="1" showGuides="1">
      <p:cViewPr varScale="1">
        <p:scale>
          <a:sx n="84" d="100"/>
          <a:sy n="84" d="100"/>
        </p:scale>
        <p:origin x="918" y="96"/>
      </p:cViewPr>
      <p:guideLst>
        <p:guide orient="horz" pos="2705"/>
        <p:guide pos="34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81862-80B4-4F3A-89C0-0B575E0E4DFE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0A4EC-BFF8-4259-B84F-E7E1EA69D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05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4EC-BFF8-4259-B84F-E7E1EA69DBF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5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4EC-BFF8-4259-B84F-E7E1EA69DBF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00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4EC-BFF8-4259-B84F-E7E1EA69DBF6}" type="slidenum">
              <a:rPr lang="da-DK" smtClean="0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4EC-BFF8-4259-B84F-E7E1EA69DBF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82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4EC-BFF8-4259-B84F-E7E1EA69DBF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1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4EC-BFF8-4259-B84F-E7E1EA69DBF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60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398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36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802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878B-BA2E-42B7-AF21-687B045C8D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8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CACD-206D-4D15-BC32-7EC49C3694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27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192-D8F6-48FD-8680-67B4B17367B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9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D456-5914-4D0F-B03A-7587FDE435F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06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773906"/>
            <a:ext cx="4244280" cy="5352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773906"/>
            <a:ext cx="4244280" cy="5352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B26E-90A0-43B0-B39F-BB5F27902C0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21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4280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44280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F06B-C67C-422C-AADE-CEABE2ED596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0539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773014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4245868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4008" y="773014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247455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553F-2DC3-4A34-B374-6EBC2025BB5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643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3865-1F84-43B1-9E10-35BB0A863DB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655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126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6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5207-16C3-4F31-8BBD-7901EA5E76D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6078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D26F-02AF-41A5-A974-461F0A63C64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91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F80F-00D9-49D1-BE71-A2448912AAB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475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800600"/>
            <a:ext cx="7559824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755576" y="612775"/>
            <a:ext cx="7559824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5598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7D03-DCA1-44F9-8F71-2361300C200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1738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A370-C68B-4046-B907-A704348E089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4859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64288" y="260648"/>
            <a:ext cx="1759024" cy="5851525"/>
          </a:xfrm>
          <a:noFill/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768752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53AC-A8B3-4CCF-9A61-4483CC46586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917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836613"/>
            <a:ext cx="8642350" cy="5351462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11F8-07AF-4AF4-B850-9D1C66A3A0E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2680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192-D8F6-48FD-8680-67B4B17367B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9238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192-D8F6-48FD-8680-67B4B17367B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815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878B-BA2E-42B7-AF21-687B045C8D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27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898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CACD-206D-4D15-BC32-7EC49C3694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73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192-D8F6-48FD-8680-67B4B17367B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4379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D456-5914-4D0F-B03A-7587FDE435F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133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773906"/>
            <a:ext cx="4244280" cy="5352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773906"/>
            <a:ext cx="4244280" cy="5352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B26E-90A0-43B0-B39F-BB5F27902C0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6892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4280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44280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F06B-C67C-422C-AADE-CEABE2ED596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5139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773014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4245868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4008" y="773014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247455" cy="47133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553F-2DC3-4A34-B374-6EBC2025BB5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3253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3865-1F84-43B1-9E10-35BB0A863DB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804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6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5207-16C3-4F31-8BBD-7901EA5E76D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2748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D26F-02AF-41A5-A974-461F0A63C64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518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F80F-00D9-49D1-BE71-A2448912AAB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938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500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800600"/>
            <a:ext cx="7559824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755576" y="612775"/>
            <a:ext cx="7559824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5598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7D03-DCA1-44F9-8F71-2361300C200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8945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A370-C68B-4046-B907-A704348E089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1097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64288" y="260648"/>
            <a:ext cx="1759024" cy="5851525"/>
          </a:xfrm>
          <a:noFill/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768752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53AC-A8B3-4CCF-9A61-4483CC46586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9078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836613"/>
            <a:ext cx="8642350" cy="5351462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11F8-07AF-4AF4-B850-9D1C66A3A0E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3811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192-D8F6-48FD-8680-67B4B17367B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5126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 (+und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251520" y="773014"/>
            <a:ext cx="8640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B192-D8F6-48FD-8680-67B4B17367B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1951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32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9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8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9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026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79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84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12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18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85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3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7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16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8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9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5DC3-8748-1A46-B4DF-48F5D85C8BC2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A9A2-4072-D14F-88BA-3C57E6667F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2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7888" y="4049713"/>
            <a:ext cx="44592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</p:spPr>
        <p:txBody>
          <a:bodyPr vert="horz" lIns="360000" tIns="45720" rIns="72000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028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323850" y="836613"/>
            <a:ext cx="864235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219700" y="6526213"/>
            <a:ext cx="3471863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C8796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542338" y="6526213"/>
            <a:ext cx="601662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C8796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E94CE1C3-DC27-47F9-859A-A4269B3D0219}" type="slidenum">
              <a:rPr lang="da-DK"/>
              <a:pPr defTabSz="914400">
                <a:defRPr/>
              </a:pPr>
              <a:t>‹nr.›</a:t>
            </a:fld>
            <a:endParaRPr lang="da-DK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220" tIns="26737776" rIns="4761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250825" y="6564313"/>
            <a:ext cx="335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7C8796"/>
                </a:solidFill>
              </a:rPr>
              <a:t>HAIBA - Hospital Acquired Infections Database</a:t>
            </a:r>
          </a:p>
        </p:txBody>
      </p:sp>
    </p:spTree>
    <p:extLst>
      <p:ext uri="{BB962C8B-B14F-4D97-AF65-F5344CB8AC3E}">
        <p14:creationId xmlns:p14="http://schemas.microsoft.com/office/powerpoint/2010/main" val="41956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Blip>
          <a:blip r:embed="rId2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271463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113" indent="-27622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2730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­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6075" indent="-274638" algn="l" defTabSz="1433513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7888" y="4049713"/>
            <a:ext cx="44592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</p:spPr>
        <p:txBody>
          <a:bodyPr vert="horz" lIns="360000" tIns="45720" rIns="72000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028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323850" y="836613"/>
            <a:ext cx="864235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219700" y="6526213"/>
            <a:ext cx="3471863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C8796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542338" y="6526213"/>
            <a:ext cx="601662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C8796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E94CE1C3-DC27-47F9-859A-A4269B3D0219}" type="slidenum">
              <a:rPr lang="da-DK"/>
              <a:pPr defTabSz="914400">
                <a:defRPr/>
              </a:pPr>
              <a:t>‹nr.›</a:t>
            </a:fld>
            <a:endParaRPr lang="da-DK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220" tIns="26737776" rIns="4761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250825" y="6564313"/>
            <a:ext cx="3352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7C8796"/>
                </a:solidFill>
              </a:rPr>
              <a:t>HAIBA - Hospital Acquired Infections Database</a:t>
            </a:r>
          </a:p>
        </p:txBody>
      </p:sp>
    </p:spTree>
    <p:extLst>
      <p:ext uri="{BB962C8B-B14F-4D97-AF65-F5344CB8AC3E}">
        <p14:creationId xmlns:p14="http://schemas.microsoft.com/office/powerpoint/2010/main" val="61769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Blip>
          <a:blip r:embed="rId2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271463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113" indent="-27622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2730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­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6075" indent="-274638" algn="l" defTabSz="1433513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3A5BCF-493C-4098-A5F6-44B3D8506DBD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685800"/>
              <a:t>23-11-2016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4886EA-C28D-4DBB-A025-60E4BE7AB93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Visioner for fremtiden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i="1" dirty="0" smtClean="0">
                <a:solidFill>
                  <a:srgbClr val="002060"/>
                </a:solidFill>
              </a:rPr>
              <a:t>Kåre Mølbak</a:t>
            </a:r>
          </a:p>
          <a:p>
            <a:r>
              <a:rPr lang="da-DK" i="1" dirty="0" smtClean="0">
                <a:solidFill>
                  <a:srgbClr val="002060"/>
                </a:solidFill>
              </a:rPr>
              <a:t>Afdelingschef, overlæge, dr.med.</a:t>
            </a:r>
          </a:p>
          <a:p>
            <a:r>
              <a:rPr lang="da-DK" i="1" dirty="0" smtClean="0">
                <a:solidFill>
                  <a:srgbClr val="002060"/>
                </a:solidFill>
              </a:rPr>
              <a:t>Statens Serum Institut</a:t>
            </a:r>
            <a:endParaRPr lang="da-DK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6168">
            <a:off x="1163246" y="956212"/>
            <a:ext cx="6389319" cy="24433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80" y="3570399"/>
            <a:ext cx="8711039" cy="2131576"/>
          </a:xfrm>
          <a:prstGeom prst="rect">
            <a:avLst/>
          </a:prstGeom>
          <a:ln>
            <a:solidFill>
              <a:srgbClr val="BA021C"/>
            </a:solidFill>
          </a:ln>
        </p:spPr>
      </p:pic>
    </p:spTree>
    <p:extLst>
      <p:ext uri="{BB962C8B-B14F-4D97-AF65-F5344CB8AC3E}">
        <p14:creationId xmlns:p14="http://schemas.microsoft.com/office/powerpoint/2010/main" val="10594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Eksempler … i fremtiden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33413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da-DK" sz="3300" dirty="0" smtClean="0"/>
              <a:t>E-mails til et mikrobiologisk laboratorium såfremt der er en ”underlig drug-bug” kombination</a:t>
            </a:r>
          </a:p>
          <a:p>
            <a:pPr>
              <a:lnSpc>
                <a:spcPct val="150000"/>
              </a:lnSpc>
            </a:pPr>
            <a:r>
              <a:rPr lang="da-DK" sz="3300" dirty="0" smtClean="0"/>
              <a:t>Offentlige tilgængelige oversigter</a:t>
            </a:r>
          </a:p>
          <a:p>
            <a:pPr lvl="1">
              <a:lnSpc>
                <a:spcPct val="150000"/>
              </a:lnSpc>
            </a:pPr>
            <a:r>
              <a:rPr lang="da-DK" sz="3300" dirty="0" smtClean="0"/>
              <a:t>Kort, tabeller grafer</a:t>
            </a:r>
          </a:p>
          <a:p>
            <a:pPr>
              <a:lnSpc>
                <a:spcPct val="150000"/>
              </a:lnSpc>
            </a:pPr>
            <a:r>
              <a:rPr lang="da-DK" sz="3300" dirty="0" smtClean="0"/>
              <a:t>Dynamisk data visning</a:t>
            </a:r>
          </a:p>
          <a:p>
            <a:pPr lvl="1">
              <a:lnSpc>
                <a:spcPct val="150000"/>
              </a:lnSpc>
            </a:pPr>
            <a:r>
              <a:rPr lang="da-DK" sz="3300" dirty="0" smtClean="0"/>
              <a:t>Almindelig resistens i bestemte bakterier</a:t>
            </a:r>
          </a:p>
          <a:p>
            <a:pPr lvl="1">
              <a:lnSpc>
                <a:spcPct val="150000"/>
              </a:lnSpc>
            </a:pPr>
            <a:r>
              <a:rPr lang="da-DK" sz="3300" dirty="0" smtClean="0"/>
              <a:t>Resistens og resistensmekanismer på tværs af den traditionelle klassifikation af bakterier</a:t>
            </a:r>
          </a:p>
          <a:p>
            <a:pPr>
              <a:lnSpc>
                <a:spcPct val="150000"/>
              </a:lnSpc>
            </a:pPr>
            <a:r>
              <a:rPr lang="da-DK" sz="3300" dirty="0" smtClean="0"/>
              <a:t>Værktøj til udbrud og tendensanalyser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26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eRES</a:t>
            </a:r>
            <a:r>
              <a:rPr lang="da-DK" b="1" dirty="0" smtClean="0"/>
              <a:t> bygger på en forhistorie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2910" y="151278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 smtClean="0"/>
              <a:t>Udviklingen af </a:t>
            </a:r>
            <a:r>
              <a:rPr lang="da-DK" sz="2400" dirty="0" err="1" smtClean="0"/>
              <a:t>MiBa</a:t>
            </a:r>
            <a:endParaRPr lang="da-DK" sz="2400" dirty="0" smtClean="0"/>
          </a:p>
          <a:p>
            <a:pPr lvl="1"/>
            <a:r>
              <a:rPr lang="da-DK" sz="2400" dirty="0" smtClean="0"/>
              <a:t>Den danske mikrobiologidatabase, 2010</a:t>
            </a:r>
          </a:p>
          <a:p>
            <a:pPr lvl="1"/>
            <a:r>
              <a:rPr lang="da-DK" sz="2400" dirty="0" smtClean="0"/>
              <a:t>Et unikt netværksarbejde</a:t>
            </a:r>
          </a:p>
          <a:p>
            <a:r>
              <a:rPr lang="da-DK" sz="2400" dirty="0" smtClean="0"/>
              <a:t>Konceptet om </a:t>
            </a:r>
            <a:r>
              <a:rPr lang="da-DK" sz="2400" dirty="0" err="1" smtClean="0"/>
              <a:t>MiBa</a:t>
            </a:r>
            <a:r>
              <a:rPr lang="da-DK" sz="2400" dirty="0" smtClean="0"/>
              <a:t> II</a:t>
            </a:r>
          </a:p>
          <a:p>
            <a:pPr lvl="1"/>
            <a:r>
              <a:rPr lang="da-DK" sz="2400" dirty="0" smtClean="0"/>
              <a:t>”Egenskabstabeller” – oplysninger, der ikke indgår i det almindelige prøvesvar</a:t>
            </a:r>
          </a:p>
          <a:p>
            <a:r>
              <a:rPr lang="da-DK" sz="2400" dirty="0" smtClean="0"/>
              <a:t>HAIBA</a:t>
            </a:r>
          </a:p>
          <a:p>
            <a:pPr lvl="1"/>
            <a:r>
              <a:rPr lang="da-DK" sz="2400" dirty="0" smtClean="0"/>
              <a:t>Health </a:t>
            </a:r>
            <a:r>
              <a:rPr lang="da-DK" sz="2400" dirty="0" err="1" smtClean="0"/>
              <a:t>care</a:t>
            </a:r>
            <a:r>
              <a:rPr lang="da-DK" sz="2400" dirty="0" smtClean="0"/>
              <a:t> </a:t>
            </a:r>
            <a:r>
              <a:rPr lang="da-DK" sz="2400" dirty="0" err="1" smtClean="0"/>
              <a:t>associated</a:t>
            </a:r>
            <a:r>
              <a:rPr lang="da-DK" sz="2400" dirty="0" smtClean="0"/>
              <a:t> </a:t>
            </a:r>
            <a:r>
              <a:rPr lang="da-DK" sz="2400" dirty="0" err="1" smtClean="0"/>
              <a:t>infections</a:t>
            </a:r>
            <a:r>
              <a:rPr lang="da-DK" sz="2400" dirty="0" smtClean="0"/>
              <a:t> database</a:t>
            </a:r>
          </a:p>
          <a:p>
            <a:r>
              <a:rPr lang="da-DK" sz="2400" dirty="0" err="1" smtClean="0"/>
              <a:t>MiBALERT</a:t>
            </a:r>
            <a:endParaRPr lang="da-DK" sz="2400" dirty="0" smtClean="0"/>
          </a:p>
          <a:p>
            <a:pPr lvl="1"/>
            <a:r>
              <a:rPr lang="da-DK" sz="2400" dirty="0" smtClean="0"/>
              <a:t>”Alert” direkte i patientjournalen</a:t>
            </a:r>
          </a:p>
          <a:p>
            <a:pPr lvl="1"/>
            <a:r>
              <a:rPr lang="da-DK" sz="2400" dirty="0" smtClean="0"/>
              <a:t>Overvågningsdata direkte ud til klinikeren !</a:t>
            </a:r>
          </a:p>
          <a:p>
            <a:pPr lvl="1"/>
            <a:endParaRPr lang="da-DK" sz="2400" dirty="0"/>
          </a:p>
          <a:p>
            <a:r>
              <a:rPr lang="da-DK" sz="2400" dirty="0" smtClean="0"/>
              <a:t>DATA FOR ACTION !</a:t>
            </a:r>
            <a:endParaRPr lang="da-DK" sz="2400" dirty="0"/>
          </a:p>
          <a:p>
            <a:pPr lvl="1"/>
            <a:endParaRPr lang="da-DK" dirty="0"/>
          </a:p>
        </p:txBody>
      </p:sp>
      <p:pic>
        <p:nvPicPr>
          <p:cNvPr id="4" name="Picture 14" descr="logo_600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6536"/>
            <a:ext cx="2416944" cy="2592498"/>
          </a:xfrm>
          <a:prstGeom prst="rect">
            <a:avLst/>
          </a:prstGeom>
          <a:solidFill>
            <a:srgbClr val="DADADA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318" y="5148450"/>
            <a:ext cx="54015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118491" y="3339046"/>
            <a:ext cx="2398447" cy="128672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HAIBA</a:t>
            </a:r>
            <a:endParaRPr lang="da-DK" dirty="0"/>
          </a:p>
        </p:txBody>
      </p:sp>
      <p:sp>
        <p:nvSpPr>
          <p:cNvPr id="2" name="Ellipse 1"/>
          <p:cNvSpPr/>
          <p:nvPr/>
        </p:nvSpPr>
        <p:spPr>
          <a:xfrm>
            <a:off x="1249061" y="4539261"/>
            <a:ext cx="3327040" cy="16024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MiBa I</a:t>
            </a:r>
            <a:endParaRPr lang="da-DK" dirty="0"/>
          </a:p>
        </p:txBody>
      </p:sp>
      <p:sp>
        <p:nvSpPr>
          <p:cNvPr id="3" name="Ellipse 2"/>
          <p:cNvSpPr/>
          <p:nvPr/>
        </p:nvSpPr>
        <p:spPr>
          <a:xfrm>
            <a:off x="2693633" y="3472827"/>
            <a:ext cx="3560619" cy="166789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MiBA</a:t>
            </a:r>
            <a:r>
              <a:rPr lang="da-DK" dirty="0" smtClean="0"/>
              <a:t> II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4473943" y="2827893"/>
            <a:ext cx="2185386" cy="1059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eRES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12559" y="488272"/>
            <a:ext cx="8282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 overvågning af antibiotikaresistens gennem MiBa </a:t>
            </a:r>
          </a:p>
          <a:p>
            <a:pPr lvl="1"/>
            <a:r>
              <a:rPr lang="da-DK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a-DK" sz="28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eRES</a:t>
            </a:r>
            <a:r>
              <a:rPr lang="da-DK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det nyeste skud på stammen</a:t>
            </a:r>
            <a:endParaRPr lang="da-DK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422999" y="3240339"/>
            <a:ext cx="1507253" cy="65398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MiBALert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27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782706"/>
            <a:ext cx="6858000" cy="536761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HAIBA – </a:t>
            </a:r>
            <a:r>
              <a:rPr lang="da-DK" dirty="0" err="1" smtClean="0"/>
              <a:t>health</a:t>
            </a:r>
            <a:r>
              <a:rPr lang="da-DK" dirty="0" smtClean="0"/>
              <a:t> </a:t>
            </a:r>
            <a:r>
              <a:rPr lang="da-DK" dirty="0" err="1" smtClean="0"/>
              <a:t>care</a:t>
            </a:r>
            <a:r>
              <a:rPr lang="da-DK" dirty="0" smtClean="0"/>
              <a:t> </a:t>
            </a:r>
            <a:r>
              <a:rPr lang="da-DK" dirty="0" err="1" smtClean="0"/>
              <a:t>associated</a:t>
            </a:r>
            <a:r>
              <a:rPr lang="da-DK" dirty="0" smtClean="0"/>
              <a:t> </a:t>
            </a:r>
            <a:r>
              <a:rPr lang="da-DK" dirty="0" err="1" smtClean="0"/>
              <a:t>infections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119" y="1693045"/>
            <a:ext cx="6481763" cy="3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806377" y="5044978"/>
            <a:ext cx="53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HOHA: Hospital </a:t>
            </a:r>
            <a:r>
              <a:rPr lang="da-DK" dirty="0" err="1"/>
              <a:t>Onset</a:t>
            </a:r>
            <a:r>
              <a:rPr lang="da-DK" dirty="0"/>
              <a:t> – Hospital </a:t>
            </a:r>
            <a:r>
              <a:rPr lang="da-DK" dirty="0" err="1"/>
              <a:t>Acquired</a:t>
            </a:r>
            <a:endParaRPr lang="da-DK" dirty="0"/>
          </a:p>
          <a:p>
            <a:r>
              <a:rPr lang="da-DK" dirty="0"/>
              <a:t>COHA: </a:t>
            </a:r>
            <a:r>
              <a:rPr lang="da-DK" dirty="0" err="1"/>
              <a:t>Community</a:t>
            </a:r>
            <a:r>
              <a:rPr lang="da-DK" dirty="0"/>
              <a:t> </a:t>
            </a:r>
            <a:r>
              <a:rPr lang="da-DK" dirty="0" err="1"/>
              <a:t>Onset</a:t>
            </a:r>
            <a:r>
              <a:rPr lang="da-DK" dirty="0"/>
              <a:t> – Hospital </a:t>
            </a:r>
            <a:r>
              <a:rPr lang="da-DK" dirty="0" err="1"/>
              <a:t>Acquired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5623561" y="4537147"/>
            <a:ext cx="29032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HAIBA, data fra </a:t>
            </a:r>
            <a:r>
              <a:rPr lang="da-DK" sz="1350" dirty="0" smtClean="0"/>
              <a:t>22. november </a:t>
            </a:r>
            <a:r>
              <a:rPr lang="da-DK" sz="1350" dirty="0"/>
              <a:t>2016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33"/>
            <a:ext cx="8420100" cy="404812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46944" y="5768578"/>
            <a:ext cx="61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Se: </a:t>
            </a:r>
            <a:r>
              <a:rPr lang="da-DK" u="sng" dirty="0" smtClean="0">
                <a:solidFill>
                  <a:srgbClr val="7030A0"/>
                </a:solidFill>
              </a:rPr>
              <a:t>www.haiba.dk</a:t>
            </a:r>
            <a:endParaRPr lang="da-DK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20" y="869381"/>
            <a:ext cx="4775200" cy="16891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5" y="2258842"/>
            <a:ext cx="8246053" cy="4393418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51460" y="176884"/>
            <a:ext cx="6092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err="1" smtClean="0"/>
              <a:t>MiBAlert</a:t>
            </a:r>
            <a:r>
              <a:rPr lang="da-DK" sz="2800" dirty="0" smtClean="0"/>
              <a:t>-projektet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Initiativ i Region Hovedstaden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”Alarmer” til klinikerne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8702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297181"/>
            <a:ext cx="5883391" cy="3113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3469640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2800" i="0" baseline="0" dirty="0" smtClean="0">
                <a:latin typeface="Arial"/>
              </a:rPr>
              <a:t>Number </a:t>
            </a:r>
            <a:r>
              <a:rPr lang="en-US" sz="2800" i="0" baseline="0" dirty="0">
                <a:latin typeface="Arial"/>
              </a:rPr>
              <a:t>of red </a:t>
            </a:r>
            <a:r>
              <a:rPr lang="en-US" sz="2800" i="0" baseline="0" dirty="0" err="1">
                <a:latin typeface="Arial"/>
              </a:rPr>
              <a:t>MiBAlerts</a:t>
            </a:r>
            <a:r>
              <a:rPr lang="en-US" sz="2800" i="0" baseline="0" dirty="0">
                <a:latin typeface="Arial"/>
              </a:rPr>
              <a:t> returned daily during February 15–June 30, 2015.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Bente Olesen,  Jacob Anhøj,  Kenneth Palle Rasmussen,  Kåre Mølbak,  Marianne Voldstedlund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>
                <a:latin typeface="Arial"/>
              </a:rPr>
              <a:t> MiBAlert—a new information tool to fight multidrug-resistant bacteria in the hospital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International Journal of Medical Informatics, Volume 95, 2016, 43–48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http://dx.doi.org/10.1016/j.ijmedinf.2016.09.001</a:t>
            </a:r>
          </a:p>
        </p:txBody>
      </p:sp>
    </p:spTree>
    <p:extLst>
      <p:ext uri="{BB962C8B-B14F-4D97-AF65-F5344CB8AC3E}">
        <p14:creationId xmlns:p14="http://schemas.microsoft.com/office/powerpoint/2010/main" val="5057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90" y="240029"/>
            <a:ext cx="5687870" cy="3464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3704184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2800" i="0" baseline="0" dirty="0" smtClean="0">
                <a:latin typeface="Arial"/>
              </a:rPr>
              <a:t>New </a:t>
            </a:r>
            <a:r>
              <a:rPr lang="en-US" sz="2800" i="0" baseline="0" dirty="0">
                <a:latin typeface="Arial"/>
              </a:rPr>
              <a:t>cases of VRE, including both infected patients and healthy carriers, in the Capital Region of Denmark January 2012–February 2016. Patients were included only once.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International Journal of Medical Informatics, Volume 95, 2016, 43–48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http://dx.doi.org/10.1016/j.ijmedinf.2016.09.001</a:t>
            </a:r>
          </a:p>
        </p:txBody>
      </p:sp>
    </p:spTree>
    <p:extLst>
      <p:ext uri="{BB962C8B-B14F-4D97-AF65-F5344CB8AC3E}">
        <p14:creationId xmlns:p14="http://schemas.microsoft.com/office/powerpoint/2010/main" val="8069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Vejen til at realisere visionen om </a:t>
            </a:r>
            <a:r>
              <a:rPr lang="da-DK" b="1" dirty="0" err="1" smtClean="0"/>
              <a:t>eRES</a:t>
            </a:r>
            <a:r>
              <a:rPr lang="da-DK" b="1" dirty="0" smtClean="0"/>
              <a:t> bliver naturligvis ikke lige ….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682593"/>
            <a:ext cx="788670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2400" dirty="0" smtClean="0"/>
              <a:t>Det ved vi fra tidligere projekter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Praktiske problemer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Faglige udfordringer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Finansiering og ressourcer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400" dirty="0" smtClean="0"/>
              <a:t>Men vi kender retningen …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570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Situationen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91590"/>
            <a:ext cx="8229600" cy="4525963"/>
          </a:xfrm>
        </p:spPr>
        <p:txBody>
          <a:bodyPr>
            <a:normAutofit/>
          </a:bodyPr>
          <a:lstStyle/>
          <a:p>
            <a:r>
              <a:rPr lang="da-DK" sz="3000" dirty="0" smtClean="0"/>
              <a:t>Ethvert klinisk speciale har brug for antibiotika der virker</a:t>
            </a:r>
          </a:p>
          <a:p>
            <a:r>
              <a:rPr lang="da-DK" sz="3000" dirty="0" smtClean="0"/>
              <a:t>Det sundhedsvæsen, som vi sætter pris på, vil være et andet uden effektive antibiotika</a:t>
            </a:r>
          </a:p>
        </p:txBody>
      </p:sp>
    </p:spTree>
    <p:extLst>
      <p:ext uri="{BB962C8B-B14F-4D97-AF65-F5344CB8AC3E}">
        <p14:creationId xmlns:p14="http://schemas.microsoft.com/office/powerpoint/2010/main" val="13134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839" y="516104"/>
            <a:ext cx="2221925" cy="231282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98" y="625631"/>
            <a:ext cx="2093768" cy="209376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31" y="2789583"/>
            <a:ext cx="8034005" cy="32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Tak for opmærksomheden !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80" y="-297656"/>
            <a:ext cx="7886700" cy="1325563"/>
          </a:xfrm>
        </p:spPr>
        <p:txBody>
          <a:bodyPr>
            <a:normAutofit/>
          </a:bodyPr>
          <a:lstStyle/>
          <a:p>
            <a:r>
              <a:rPr lang="da-DK" dirty="0"/>
              <a:t>Overvågning vil i sig selv få en effekt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774230"/>
            <a:ext cx="8640960" cy="56070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10 key </a:t>
            </a:r>
            <a:r>
              <a:rPr lang="en-US" b="1" dirty="0"/>
              <a:t>components for infection control </a:t>
            </a:r>
            <a:r>
              <a:rPr lang="en-US" b="1" dirty="0" err="1"/>
              <a:t>programmes</a:t>
            </a:r>
            <a:r>
              <a:rPr lang="en-US" b="1" dirty="0"/>
              <a:t> in hospitals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Infection control unit with sufficient staffing </a:t>
            </a:r>
            <a:r>
              <a:rPr lang="en-US" dirty="0"/>
              <a:t>and </a:t>
            </a:r>
            <a:r>
              <a:rPr lang="en-US" dirty="0" smtClean="0"/>
              <a:t>expertise</a:t>
            </a:r>
          </a:p>
          <a:p>
            <a:r>
              <a:rPr lang="en-US" dirty="0" smtClean="0"/>
              <a:t>Optimum </a:t>
            </a:r>
            <a:r>
              <a:rPr lang="en-US" dirty="0"/>
              <a:t>bed </a:t>
            </a:r>
            <a:r>
              <a:rPr lang="en-US" dirty="0" smtClean="0"/>
              <a:t>occupancy </a:t>
            </a:r>
          </a:p>
          <a:p>
            <a:r>
              <a:rPr lang="en-US" dirty="0" smtClean="0"/>
              <a:t>Availability and easy access to material and equipment</a:t>
            </a:r>
          </a:p>
          <a:p>
            <a:r>
              <a:rPr lang="en-US" dirty="0" smtClean="0"/>
              <a:t>Implementation of guidelines </a:t>
            </a:r>
          </a:p>
          <a:p>
            <a:r>
              <a:rPr lang="en-US" dirty="0" smtClean="0"/>
              <a:t>Continuous </a:t>
            </a:r>
            <a:r>
              <a:rPr lang="en-US" dirty="0"/>
              <a:t>education and training in infection </a:t>
            </a:r>
            <a:r>
              <a:rPr lang="en-US" dirty="0" smtClean="0"/>
              <a:t>control</a:t>
            </a:r>
          </a:p>
          <a:p>
            <a:r>
              <a:rPr lang="en-US" b="1" dirty="0" smtClean="0"/>
              <a:t>Prospective surveillance </a:t>
            </a:r>
            <a:r>
              <a:rPr lang="en-US" b="1" dirty="0"/>
              <a:t>and </a:t>
            </a:r>
            <a:r>
              <a:rPr lang="en-US" b="1" dirty="0" smtClean="0"/>
              <a:t>active feedback</a:t>
            </a:r>
          </a:p>
          <a:p>
            <a:r>
              <a:rPr lang="en-US" dirty="0" smtClean="0"/>
              <a:t>Auditing</a:t>
            </a:r>
          </a:p>
          <a:p>
            <a:r>
              <a:rPr lang="en-US" dirty="0" smtClean="0"/>
              <a:t>Multimodal strategy including checklists and process plus outcome indicators</a:t>
            </a:r>
          </a:p>
          <a:p>
            <a:r>
              <a:rPr lang="en-US" dirty="0" smtClean="0"/>
              <a:t>Presence </a:t>
            </a:r>
            <a:r>
              <a:rPr lang="en-US" dirty="0"/>
              <a:t>of champions </a:t>
            </a:r>
            <a:endParaRPr lang="en-US" dirty="0" smtClean="0"/>
          </a:p>
          <a:p>
            <a:r>
              <a:rPr lang="en-US" dirty="0" smtClean="0"/>
              <a:t>Positive organizational </a:t>
            </a:r>
            <a:r>
              <a:rPr lang="en-US" dirty="0"/>
              <a:t>culture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Pittet</a:t>
            </a:r>
            <a:r>
              <a:rPr lang="en-US" dirty="0" smtClean="0"/>
              <a:t> D et al. </a:t>
            </a:r>
            <a:r>
              <a:rPr lang="en-US" b="1" dirty="0" smtClean="0"/>
              <a:t>Systematic </a:t>
            </a:r>
            <a:r>
              <a:rPr lang="en-US" b="1" dirty="0"/>
              <a:t>review and guidance on </a:t>
            </a:r>
            <a:r>
              <a:rPr lang="en-US" b="1" dirty="0" err="1"/>
              <a:t>organisation</a:t>
            </a:r>
            <a:r>
              <a:rPr lang="en-US" b="1" dirty="0"/>
              <a:t> of hospital infection control </a:t>
            </a:r>
            <a:r>
              <a:rPr lang="en-US" b="1" dirty="0" err="1"/>
              <a:t>programmes</a:t>
            </a:r>
            <a:r>
              <a:rPr lang="en-US" b="1" dirty="0"/>
              <a:t> (SIGHT</a:t>
            </a:r>
            <a:r>
              <a:rPr lang="en-US" b="1" dirty="0" smtClean="0"/>
              <a:t>). </a:t>
            </a:r>
            <a:r>
              <a:rPr lang="en-US" b="1" dirty="0" err="1" smtClean="0"/>
              <a:t>Gennemgang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</a:t>
            </a:r>
            <a:r>
              <a:rPr lang="en-US" b="1" dirty="0" err="1" smtClean="0"/>
              <a:t>foranledning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ECDC, 461 </a:t>
            </a:r>
            <a:r>
              <a:rPr lang="en-US" b="1" dirty="0" err="1" smtClean="0"/>
              <a:t>referencer</a:t>
            </a:r>
            <a:r>
              <a:rPr lang="en-US" b="1" dirty="0" smtClean="0"/>
              <a:t> 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97" y="1628800"/>
            <a:ext cx="2708502" cy="18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Situationen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9159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Ethvert klinisk speciale har brug for antibiotika der virker</a:t>
            </a:r>
          </a:p>
          <a:p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Det sundhedsvæsen, som vi sætter pris på, vil være et andet uden effektive antibiotika</a:t>
            </a:r>
          </a:p>
          <a:p>
            <a:r>
              <a:rPr lang="da-DK" dirty="0" smtClean="0"/>
              <a:t>En gang var situationen i Danmark særdeles gunstig</a:t>
            </a:r>
          </a:p>
          <a:p>
            <a:r>
              <a:rPr lang="da-DK" dirty="0" smtClean="0"/>
              <a:t>Denne position er nu truet</a:t>
            </a:r>
          </a:p>
          <a:p>
            <a:pPr lvl="1"/>
            <a:r>
              <a:rPr lang="da-DK" dirty="0" smtClean="0"/>
              <a:t>Men vi har et godt udgangspunkt for at agere</a:t>
            </a:r>
          </a:p>
          <a:p>
            <a:r>
              <a:rPr lang="da-DK" dirty="0" smtClean="0"/>
              <a:t>Der er brug for at skifte gear</a:t>
            </a:r>
          </a:p>
          <a:p>
            <a:pPr lvl="1"/>
            <a:r>
              <a:rPr lang="da-DK" dirty="0" smtClean="0"/>
              <a:t>En fornyet og mere ambitiøs indsats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8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Kampen mod AMR er global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000" dirty="0" smtClean="0"/>
              <a:t>Bakterier og deres gener kender ingen grænser</a:t>
            </a:r>
          </a:p>
          <a:p>
            <a:r>
              <a:rPr lang="da-DK" sz="3000" dirty="0" smtClean="0"/>
              <a:t>Vigtigt at rejse problemstillingen internationalt</a:t>
            </a:r>
          </a:p>
        </p:txBody>
      </p:sp>
    </p:spTree>
    <p:extLst>
      <p:ext uri="{BB962C8B-B14F-4D97-AF65-F5344CB8AC3E}">
        <p14:creationId xmlns:p14="http://schemas.microsoft.com/office/powerpoint/2010/main" val="18223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Kampen mod AMR er global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000" dirty="0" smtClean="0">
                <a:solidFill>
                  <a:schemeClr val="bg1">
                    <a:lumMod val="65000"/>
                  </a:schemeClr>
                </a:solidFill>
              </a:rPr>
              <a:t>Bakterier og deres gener kender ingen grænser</a:t>
            </a:r>
          </a:p>
          <a:p>
            <a:r>
              <a:rPr lang="da-DK" sz="3000" dirty="0" smtClean="0">
                <a:solidFill>
                  <a:schemeClr val="bg1">
                    <a:lumMod val="65000"/>
                  </a:schemeClr>
                </a:solidFill>
              </a:rPr>
              <a:t>Vigtigt at rejse problemstillingen internationalt</a:t>
            </a:r>
          </a:p>
          <a:p>
            <a:r>
              <a:rPr lang="da-DK" sz="3000" dirty="0" smtClean="0"/>
              <a:t>Danmark har tidligere været foregangsland</a:t>
            </a:r>
          </a:p>
          <a:p>
            <a:pPr lvl="1"/>
            <a:r>
              <a:rPr lang="da-DK" dirty="0" smtClean="0"/>
              <a:t>Udvikling af klinisk mikrobiologi</a:t>
            </a:r>
          </a:p>
          <a:p>
            <a:pPr lvl="1"/>
            <a:r>
              <a:rPr lang="da-DK" dirty="0" smtClean="0"/>
              <a:t>Forbud mod de antibiotiske vækstfremmere</a:t>
            </a:r>
          </a:p>
          <a:p>
            <a:r>
              <a:rPr lang="da-DK" sz="3000" dirty="0" smtClean="0"/>
              <a:t>Men indsatser skal også gøres lokalt 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33668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The Copenhagen </a:t>
            </a:r>
            <a:r>
              <a:rPr lang="da-DK" b="1" dirty="0" err="1" smtClean="0"/>
              <a:t>Recommendations</a:t>
            </a:r>
            <a:r>
              <a:rPr lang="da-DK" b="1" dirty="0" smtClean="0"/>
              <a:t>, 1998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4320" y="1379854"/>
            <a:ext cx="8595360" cy="4826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Need </a:t>
            </a:r>
            <a:r>
              <a:rPr lang="en-US" b="1" i="1" dirty="0"/>
              <a:t>for surveillance of microorganisms resistant to antimicrobial agents </a:t>
            </a:r>
            <a:endParaRPr lang="en-US" dirty="0"/>
          </a:p>
          <a:p>
            <a:r>
              <a:rPr lang="en-US" dirty="0"/>
              <a:t>Good quality data on resistant microorganisms are essential to underpin effective interventions to counter the problem of resistance and for developing guidelines on the prescribing of antimicrobial drugs.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data must be clinically and </a:t>
            </a:r>
            <a:r>
              <a:rPr lang="en-US" dirty="0" smtClean="0"/>
              <a:t>epidemiologically </a:t>
            </a:r>
            <a:r>
              <a:rPr lang="en-US" dirty="0"/>
              <a:t>relevant. </a:t>
            </a:r>
          </a:p>
          <a:p>
            <a:r>
              <a:rPr lang="en-US" dirty="0"/>
              <a:t>The conference advocates setting up a European surveillance system of antimicrobial resistance based on national 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Medical </a:t>
            </a:r>
            <a:r>
              <a:rPr lang="en-US" dirty="0"/>
              <a:t>and veterinary collaboration will be essential. These systems should be coordinated within the European Union. </a:t>
            </a:r>
          </a:p>
          <a:p>
            <a:r>
              <a:rPr lang="en-US" dirty="0"/>
              <a:t>Effective European surveillance must have the agreement and active involvement of all the participants.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22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90698"/>
            <a:ext cx="7886700" cy="1325563"/>
          </a:xfrm>
        </p:spPr>
        <p:txBody>
          <a:bodyPr/>
          <a:lstStyle/>
          <a:p>
            <a:r>
              <a:rPr lang="da-DK" b="1" dirty="0" smtClean="0"/>
              <a:t>Ny bekendtgørelse om lægers anmeldelse af smitsomme sygdomme, 2000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600881"/>
            <a:ext cx="7886700" cy="4351338"/>
          </a:xfrm>
        </p:spPr>
        <p:txBody>
          <a:bodyPr>
            <a:normAutofit/>
          </a:bodyPr>
          <a:lstStyle/>
          <a:p>
            <a:r>
              <a:rPr lang="da-DK" sz="2400" dirty="0" smtClean="0"/>
              <a:t>Ikke et ord om resistens !</a:t>
            </a:r>
          </a:p>
        </p:txBody>
      </p:sp>
    </p:spTree>
    <p:extLst>
      <p:ext uri="{BB962C8B-B14F-4D97-AF65-F5344CB8AC3E}">
        <p14:creationId xmlns:p14="http://schemas.microsoft.com/office/powerpoint/2010/main" val="39569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90698"/>
            <a:ext cx="7886700" cy="1325563"/>
          </a:xfrm>
        </p:spPr>
        <p:txBody>
          <a:bodyPr/>
          <a:lstStyle/>
          <a:p>
            <a:r>
              <a:rPr lang="da-DK" b="1" dirty="0" smtClean="0"/>
              <a:t>Ny bekendtgørelse om lægers anmeldelse af smitsomme sygdomme, 2000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600881"/>
            <a:ext cx="7886700" cy="4351338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bg1">
                    <a:lumMod val="65000"/>
                  </a:schemeClr>
                </a:solidFill>
              </a:rPr>
              <a:t>Ikke et ord om resistens !</a:t>
            </a:r>
          </a:p>
          <a:p>
            <a:r>
              <a:rPr lang="da-DK" sz="2400" dirty="0" smtClean="0"/>
              <a:t>Hvorfor?</a:t>
            </a:r>
          </a:p>
          <a:p>
            <a:pPr lvl="1"/>
            <a:r>
              <a:rPr lang="da-DK" sz="2400" dirty="0" smtClean="0"/>
              <a:t>Vi har DANMAP ?</a:t>
            </a:r>
          </a:p>
          <a:p>
            <a:pPr lvl="1"/>
            <a:r>
              <a:rPr lang="da-DK" sz="2400" dirty="0" smtClean="0"/>
              <a:t>Mikrobiologi vs. Folkesundhed ?</a:t>
            </a:r>
          </a:p>
          <a:p>
            <a:pPr lvl="1"/>
            <a:r>
              <a:rPr lang="da-DK" sz="2400" dirty="0" smtClean="0"/>
              <a:t>Kompliceret at overvåge resistens i realtid </a:t>
            </a:r>
          </a:p>
          <a:p>
            <a:pPr lvl="2"/>
            <a:r>
              <a:rPr lang="da-DK" sz="2400" dirty="0" smtClean="0"/>
              <a:t>Mange tekniske problemer: Mangel på standardisering, uenighed om fortolkninger</a:t>
            </a:r>
          </a:p>
          <a:p>
            <a:pPr lvl="2"/>
            <a:r>
              <a:rPr lang="da-DK" sz="2400" dirty="0" smtClean="0"/>
              <a:t>IT udfordringer</a:t>
            </a:r>
          </a:p>
          <a:p>
            <a:pPr lvl="2"/>
            <a:r>
              <a:rPr lang="da-DK" sz="2400" dirty="0" smtClean="0"/>
              <a:t>Den hierarkiske klassifikation af bakterier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244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Visionen: At </a:t>
            </a:r>
            <a:r>
              <a:rPr lang="da-DK" sz="3600" b="1" dirty="0"/>
              <a:t>skabe et digitalt, interaktivt og rettidigt overvågningssystem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697712"/>
            <a:ext cx="7886700" cy="4613089"/>
          </a:xfrm>
        </p:spPr>
        <p:txBody>
          <a:bodyPr>
            <a:normAutofit fontScale="92500" lnSpcReduction="10000"/>
          </a:bodyPr>
          <a:lstStyle/>
          <a:p>
            <a:pPr marL="0" lvl="1">
              <a:lnSpc>
                <a:spcPct val="120000"/>
              </a:lnSpc>
              <a:spcBef>
                <a:spcPts val="450"/>
              </a:spcBef>
            </a:pPr>
            <a:r>
              <a:rPr lang="da-DK" sz="3200" dirty="0" smtClean="0"/>
              <a:t> Styrke </a:t>
            </a:r>
            <a:r>
              <a:rPr lang="da-DK" sz="3200" dirty="0"/>
              <a:t>det nationale tværfaglige samarbejde</a:t>
            </a:r>
          </a:p>
          <a:p>
            <a:pPr marL="0" lvl="1">
              <a:lnSpc>
                <a:spcPct val="120000"/>
              </a:lnSpc>
              <a:spcBef>
                <a:spcPts val="450"/>
              </a:spcBef>
            </a:pPr>
            <a:r>
              <a:rPr lang="da-DK" sz="3200" dirty="0" smtClean="0"/>
              <a:t> Lokale </a:t>
            </a:r>
            <a:r>
              <a:rPr lang="da-DK" sz="3200" dirty="0"/>
              <a:t>og nationale overvågning</a:t>
            </a:r>
          </a:p>
          <a:p>
            <a:pPr marL="0" lvl="1">
              <a:lnSpc>
                <a:spcPct val="120000"/>
              </a:lnSpc>
              <a:spcBef>
                <a:spcPts val="450"/>
              </a:spcBef>
            </a:pPr>
            <a:r>
              <a:rPr lang="da-DK" sz="3200" dirty="0" smtClean="0"/>
              <a:t> Levere </a:t>
            </a:r>
            <a:r>
              <a:rPr lang="da-DK" sz="3200" dirty="0"/>
              <a:t>data til </a:t>
            </a:r>
            <a:r>
              <a:rPr lang="da-DK" sz="3200" dirty="0" smtClean="0"/>
              <a:t>europæiske </a:t>
            </a:r>
            <a:r>
              <a:rPr lang="da-DK" sz="3200" dirty="0"/>
              <a:t>systemer</a:t>
            </a:r>
          </a:p>
          <a:p>
            <a:pPr marL="0" lvl="1">
              <a:lnSpc>
                <a:spcPct val="120000"/>
              </a:lnSpc>
              <a:spcBef>
                <a:spcPts val="450"/>
              </a:spcBef>
            </a:pPr>
            <a:r>
              <a:rPr lang="da-DK" sz="3200" dirty="0" smtClean="0"/>
              <a:t> Data-understøttelse </a:t>
            </a:r>
            <a:r>
              <a:rPr lang="da-DK" sz="3200" dirty="0"/>
              <a:t>af nationale og lokale initiativer </a:t>
            </a:r>
            <a:endParaRPr lang="da-DK" sz="3200" dirty="0" smtClean="0"/>
          </a:p>
          <a:p>
            <a:pPr marL="0" lvl="1">
              <a:lnSpc>
                <a:spcPct val="120000"/>
              </a:lnSpc>
              <a:spcBef>
                <a:spcPts val="450"/>
              </a:spcBef>
            </a:pPr>
            <a:r>
              <a:rPr lang="da-DK" sz="3200" dirty="0" smtClean="0"/>
              <a:t> Stimulere </a:t>
            </a:r>
            <a:r>
              <a:rPr lang="da-DK" sz="3200" dirty="0"/>
              <a:t>kvalitetssikringsarbejde og standardisering, herunder samarbejde om begreber og klassifikationer</a:t>
            </a:r>
          </a:p>
          <a:p>
            <a:endParaRPr lang="da-DK" sz="1500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75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SI Standard">
  <a:themeElements>
    <a:clrScheme name="_SSI">
      <a:dk1>
        <a:sysClr val="windowText" lastClr="000000"/>
      </a:dk1>
      <a:lt1>
        <a:sysClr val="window" lastClr="FFFFFF"/>
      </a:lt1>
      <a:dk2>
        <a:srgbClr val="414042"/>
      </a:dk2>
      <a:lt2>
        <a:srgbClr val="D9DFE2"/>
      </a:lt2>
      <a:accent1>
        <a:srgbClr val="C70000"/>
      </a:accent1>
      <a:accent2>
        <a:srgbClr val="0079B1"/>
      </a:accent2>
      <a:accent3>
        <a:srgbClr val="F07800"/>
      </a:accent3>
      <a:accent4>
        <a:srgbClr val="00A200"/>
      </a:accent4>
      <a:accent5>
        <a:srgbClr val="5A005A"/>
      </a:accent5>
      <a:accent6>
        <a:srgbClr val="007373"/>
      </a:accent6>
      <a:hlink>
        <a:srgbClr val="0000FF"/>
      </a:hlink>
      <a:folHlink>
        <a:srgbClr val="800080"/>
      </a:folHlink>
    </a:clrScheme>
    <a:fontScheme name="_S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_SS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SI Standard">
  <a:themeElements>
    <a:clrScheme name="_SSI">
      <a:dk1>
        <a:sysClr val="windowText" lastClr="000000"/>
      </a:dk1>
      <a:lt1>
        <a:sysClr val="window" lastClr="FFFFFF"/>
      </a:lt1>
      <a:dk2>
        <a:srgbClr val="414042"/>
      </a:dk2>
      <a:lt2>
        <a:srgbClr val="D9DFE2"/>
      </a:lt2>
      <a:accent1>
        <a:srgbClr val="C70000"/>
      </a:accent1>
      <a:accent2>
        <a:srgbClr val="0079B1"/>
      </a:accent2>
      <a:accent3>
        <a:srgbClr val="F07800"/>
      </a:accent3>
      <a:accent4>
        <a:srgbClr val="00A200"/>
      </a:accent4>
      <a:accent5>
        <a:srgbClr val="5A005A"/>
      </a:accent5>
      <a:accent6>
        <a:srgbClr val="007373"/>
      </a:accent6>
      <a:hlink>
        <a:srgbClr val="0000FF"/>
      </a:hlink>
      <a:folHlink>
        <a:srgbClr val="800080"/>
      </a:folHlink>
    </a:clrScheme>
    <a:fontScheme name="_S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_SS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772</Words>
  <Application>Microsoft Office PowerPoint</Application>
  <PresentationFormat>Skærmshow (4:3)</PresentationFormat>
  <Paragraphs>121</Paragraphs>
  <Slides>22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Kontortema</vt:lpstr>
      <vt:lpstr>SSI Standard</vt:lpstr>
      <vt:lpstr>1_SSI Standard</vt:lpstr>
      <vt:lpstr>Office-tema</vt:lpstr>
      <vt:lpstr>Visioner for fremtiden</vt:lpstr>
      <vt:lpstr>Situationen</vt:lpstr>
      <vt:lpstr>Situationen</vt:lpstr>
      <vt:lpstr>Kampen mod AMR er global</vt:lpstr>
      <vt:lpstr>Kampen mod AMR er global</vt:lpstr>
      <vt:lpstr>The Copenhagen Recommendations, 1998</vt:lpstr>
      <vt:lpstr>Ny bekendtgørelse om lægers anmeldelse af smitsomme sygdomme, 2000</vt:lpstr>
      <vt:lpstr>Ny bekendtgørelse om lægers anmeldelse af smitsomme sygdomme, 2000</vt:lpstr>
      <vt:lpstr>Visionen: At skabe et digitalt, interaktivt og rettidigt overvågningssystem</vt:lpstr>
      <vt:lpstr>PowerPoint-præsentation</vt:lpstr>
      <vt:lpstr>Eksempler … i fremtiden</vt:lpstr>
      <vt:lpstr>eRES bygger på en forhistorie</vt:lpstr>
      <vt:lpstr>PowerPoint-præsentation</vt:lpstr>
      <vt:lpstr>HAIBA – health care associated infections</vt:lpstr>
      <vt:lpstr>PowerPoint-præsentation</vt:lpstr>
      <vt:lpstr>PowerPoint-præsentation</vt:lpstr>
      <vt:lpstr>PowerPoint-præsentation</vt:lpstr>
      <vt:lpstr>PowerPoint-præsentation</vt:lpstr>
      <vt:lpstr>Vejen til at realisere visionen om eRES bliver naturligvis ikke lige ….</vt:lpstr>
      <vt:lpstr>PowerPoint-præsentation</vt:lpstr>
      <vt:lpstr>Tak for opmærksomheden !</vt:lpstr>
      <vt:lpstr>Overvågning vil i sig selv få en effekt</vt:lpstr>
    </vt:vector>
  </TitlesOfParts>
  <Company>Autonik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steenberg</dc:creator>
  <cp:lastModifiedBy>Kåre Mølbak</cp:lastModifiedBy>
  <cp:revision>246</cp:revision>
  <cp:lastPrinted>2016-08-24T10:26:42Z</cp:lastPrinted>
  <dcterms:created xsi:type="dcterms:W3CDTF">2016-01-21T11:54:38Z</dcterms:created>
  <dcterms:modified xsi:type="dcterms:W3CDTF">2016-11-23T07:52:50Z</dcterms:modified>
</cp:coreProperties>
</file>