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48" r:id="rId4"/>
    <p:sldId id="276" r:id="rId5"/>
    <p:sldId id="278" r:id="rId6"/>
    <p:sldId id="277" r:id="rId7"/>
    <p:sldId id="273" r:id="rId8"/>
    <p:sldId id="274" r:id="rId9"/>
    <p:sldId id="268" r:id="rId10"/>
    <p:sldId id="269" r:id="rId11"/>
    <p:sldId id="266" r:id="rId12"/>
    <p:sldId id="261" r:id="rId13"/>
    <p:sldId id="262" r:id="rId14"/>
    <p:sldId id="263" r:id="rId15"/>
    <p:sldId id="264" r:id="rId16"/>
    <p:sldId id="270" r:id="rId17"/>
    <p:sldId id="271" r:id="rId18"/>
    <p:sldId id="265" r:id="rId19"/>
    <p:sldId id="272" r:id="rId20"/>
    <p:sldId id="281" r:id="rId21"/>
    <p:sldId id="259" r:id="rId22"/>
    <p:sldId id="336" r:id="rId23"/>
    <p:sldId id="342" r:id="rId24"/>
    <p:sldId id="343" r:id="rId25"/>
    <p:sldId id="344" r:id="rId26"/>
    <p:sldId id="350" r:id="rId27"/>
    <p:sldId id="351" r:id="rId28"/>
    <p:sldId id="345" r:id="rId29"/>
    <p:sldId id="346" r:id="rId30"/>
    <p:sldId id="347" r:id="rId31"/>
    <p:sldId id="306" r:id="rId3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32"/>
    <a:srgbClr val="6CBE9D"/>
    <a:srgbClr val="89B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D9DA8-4B22-4624-A98C-7BAB5AC02C26}" type="datetimeFigureOut">
              <a:rPr lang="da-DK" smtClean="0"/>
              <a:t>19-02-2020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D54B5-A0F7-4591-B14F-B3E1559BF9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4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11BCE-2792-4608-B03D-77FA9AB09ACE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201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569817-AC5A-4593-B915-4473B14F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495CE6-F7FE-441E-B6F6-F57B2051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BD9B77-C07C-46D5-952C-EB67C0EF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345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21529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5565023" cy="3685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65C2357-6B76-4A71-A0FE-D60CD229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36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B23C4B4C-B5A6-438A-98A8-10E8209D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9" name="Pladsholder til dato 4">
            <a:extLst>
              <a:ext uri="{FF2B5EF4-FFF2-40B4-BE49-F238E27FC236}">
                <a16:creationId xmlns:a16="http://schemas.microsoft.com/office/drawing/2014/main" id="{BB771716-1C03-410F-AB3D-2B3174B1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ladsholder til sidefod 5">
            <a:extLst>
              <a:ext uri="{FF2B5EF4-FFF2-40B4-BE49-F238E27FC236}">
                <a16:creationId xmlns:a16="http://schemas.microsoft.com/office/drawing/2014/main" id="{F8DD278F-621C-4EE5-A861-629D0434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11" name="Pladsholder til slidenummer 6">
            <a:extLst>
              <a:ext uri="{FF2B5EF4-FFF2-40B4-BE49-F238E27FC236}">
                <a16:creationId xmlns:a16="http://schemas.microsoft.com/office/drawing/2014/main" id="{65DDC275-9A43-4E23-AA44-9F84EE89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2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86CAF8C-D8CC-4D4A-9122-3456EF70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D46CE300-9877-4871-B31C-2ABCB6B4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1B6AEC52-7024-4D66-893B-3A910508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1FF2E9AB-0DB3-42DE-B102-BFBA24163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13" name="Pladsholder til indhold 5">
            <a:extLst>
              <a:ext uri="{FF2B5EF4-FFF2-40B4-BE49-F238E27FC236}">
                <a16:creationId xmlns:a16="http://schemas.microsoft.com/office/drawing/2014/main" id="{C85FD82E-8F2F-4FE4-8986-31A9AAFB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dato 4">
            <a:extLst>
              <a:ext uri="{FF2B5EF4-FFF2-40B4-BE49-F238E27FC236}">
                <a16:creationId xmlns:a16="http://schemas.microsoft.com/office/drawing/2014/main" id="{6102EEC4-E9AB-419A-A4BA-B742F372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Pladsholder til sidefod 5">
            <a:extLst>
              <a:ext uri="{FF2B5EF4-FFF2-40B4-BE49-F238E27FC236}">
                <a16:creationId xmlns:a16="http://schemas.microsoft.com/office/drawing/2014/main" id="{2CE057EA-325B-4FFB-A9CE-304B1117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16" name="Pladsholder til slidenummer 6">
            <a:extLst>
              <a:ext uri="{FF2B5EF4-FFF2-40B4-BE49-F238E27FC236}">
                <a16:creationId xmlns:a16="http://schemas.microsoft.com/office/drawing/2014/main" id="{DD9B8EC9-E0B4-46CF-8F81-70BF8804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48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DB87DA37-BEE9-4CB5-9A8E-4DA9BC33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5212A507-2841-4103-9BC0-BBC4D95A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3247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95095CE-E7E7-449B-ADBC-EE2CA358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41842415-F757-471D-A13C-F17930D7D73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2A921FB9-1DE3-4BAA-99DF-2A4012FCD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7698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3C49DF4-DF38-4466-987D-F34A1730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89EFBB5E-BCD7-4B9F-B7D8-D2AC06EA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16" name="Pladsholder til indhold 3">
            <a:extLst>
              <a:ext uri="{FF2B5EF4-FFF2-40B4-BE49-F238E27FC236}">
                <a16:creationId xmlns:a16="http://schemas.microsoft.com/office/drawing/2014/main" id="{93649F06-5F77-494A-9052-C7AC85647D7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7" name="Pladsholder til tekst 4">
            <a:extLst>
              <a:ext uri="{FF2B5EF4-FFF2-40B4-BE49-F238E27FC236}">
                <a16:creationId xmlns:a16="http://schemas.microsoft.com/office/drawing/2014/main" id="{D82C73F5-9E30-4999-85E2-02DA5EAD72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18" name="Pladsholder til indhold 5">
            <a:extLst>
              <a:ext uri="{FF2B5EF4-FFF2-40B4-BE49-F238E27FC236}">
                <a16:creationId xmlns:a16="http://schemas.microsoft.com/office/drawing/2014/main" id="{1990ABE2-9ADB-49FB-BB8C-35DAE6D73C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7376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79CA790-47A7-4CA1-B64F-E22E3351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EB5765C2-88BE-4F3D-8772-359A64B9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3617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2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80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rgbClr val="003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F61478-A279-49CA-8AC9-BE77C4A74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4894B266-DBB0-4460-9F16-21FB20BEA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5082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317541A-7B45-4A6B-9023-8E339ECC4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58C1F4F-01F9-41B6-A06F-E40BF0DAA3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Undertitel 2"/>
          <p:cNvSpPr>
            <a:spLocks noGrp="1"/>
          </p:cNvSpPr>
          <p:nvPr>
            <p:ph type="subTitle" idx="1"/>
          </p:nvPr>
        </p:nvSpPr>
        <p:spPr>
          <a:xfrm>
            <a:off x="834188" y="2423996"/>
            <a:ext cx="10339136" cy="12673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382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512312-FBA8-4CA1-B751-93E9FA9B3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242C444-EDAF-42A5-9CE1-31FA69012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18AC53B-BE9F-4532-8D33-F8372C796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9913BA10-2D97-45EB-8B15-500DAB05F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88" y="2423996"/>
            <a:ext cx="10339136" cy="12673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80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646482"/>
            <a:ext cx="11258550" cy="270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2924" y="299710"/>
            <a:ext cx="11020425" cy="1862465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6056" y="2084209"/>
            <a:ext cx="1629484" cy="43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0A3279-5F2D-4527-9E8A-1FA4770F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5751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84525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84525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584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278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Rediger teksttypografien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27884" cy="2486025"/>
          </a:xfrm>
        </p:spPr>
        <p:txBody>
          <a:bodyPr/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BF812D5-E5AB-4C24-86A2-D80C5FA9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880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53409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2F713CC-80F4-4F27-B1EF-3C81E41F562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17563"/>
            <a:ext cx="1102042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533859"/>
            <a:ext cx="9942095" cy="2928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67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16" r:id="rId3"/>
    <p:sldLayoutId id="2147483722" r:id="rId4"/>
    <p:sldLayoutId id="2147483660" r:id="rId5"/>
    <p:sldLayoutId id="2147483650" r:id="rId6"/>
    <p:sldLayoutId id="2147483652" r:id="rId7"/>
    <p:sldLayoutId id="2147483653" r:id="rId8"/>
    <p:sldLayoutId id="2147483654" r:id="rId9"/>
    <p:sldLayoutId id="2147483656" r:id="rId10"/>
    <p:sldLayoutId id="2147483730" r:id="rId11"/>
    <p:sldLayoutId id="2147483657" r:id="rId12"/>
    <p:sldLayoutId id="2147483723" r:id="rId13"/>
    <p:sldLayoutId id="2147483724" r:id="rId14"/>
    <p:sldLayoutId id="2147483727" r:id="rId15"/>
    <p:sldLayoutId id="2147483728" r:id="rId16"/>
    <p:sldLayoutId id="2147483729" r:id="rId17"/>
    <p:sldLayoutId id="214748373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g9k9nk22tU?feature=oembed" TargetMode="Externa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cb0II_AKmM?feature=oembed" TargetMode="Externa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_BA6TvDfk&amp;list=PLwJ6zxb5CtTjQU0evuK1oEk97mteEdeXS" TargetMode="External"/><Relationship Id="rId7" Type="http://schemas.openxmlformats.org/officeDocument/2006/relationships/hyperlink" Target="https://www.youtube.com/watch?v=7XEhTXwAK5I" TargetMode="External"/><Relationship Id="rId2" Type="http://schemas.openxmlformats.org/officeDocument/2006/relationships/hyperlink" Target="https://apps.apple.com/dk/developer/level-rewind-aps/id511615657?l=d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X00Q_yQw1Ec&amp;list=PLwJ6zxb5CtTjQU0evuK1oEk97mteEdeXS&amp;index=4" TargetMode="External"/><Relationship Id="rId5" Type="http://schemas.openxmlformats.org/officeDocument/2006/relationships/hyperlink" Target="https://www.youtube.com/watch?v=GsV08TQHK90&amp;list=PLwJ6zxb5CtTjQU0evuK1oEk97mteEdeXS&amp;index=3" TargetMode="External"/><Relationship Id="rId4" Type="http://schemas.openxmlformats.org/officeDocument/2006/relationships/hyperlink" Target="https://www.youtube.com/watch?v=2Lx5YKLGLuA&amp;list=PLwJ6zxb5CtTjQU0evuK1oEk97mteEdeXS&amp;index=2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borg.omsorgstandpleje.org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08117-8858-4F1D-B207-E5B6051E9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Sundhedsformidling - i nye medier &amp; metoder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9F9F2EC-CB9F-4BBA-AD68-62577EA27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Poul Folke Christensen, </a:t>
            </a:r>
            <a:r>
              <a:rPr lang="da-DK" dirty="0" err="1"/>
              <a:t>overtandlæge</a:t>
            </a:r>
            <a:r>
              <a:rPr lang="da-DK" dirty="0"/>
              <a:t>, Viborg Kommune</a:t>
            </a:r>
          </a:p>
          <a:p>
            <a:r>
              <a:rPr lang="da-DK" b="1" dirty="0"/>
              <a:t>Seminar om mundhygiejne – 30. januar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F36D8EE-63CA-4C04-A599-28DF772B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2831" y="6492875"/>
            <a:ext cx="6067425" cy="365125"/>
          </a:xfrm>
        </p:spPr>
        <p:txBody>
          <a:bodyPr/>
          <a:lstStyle/>
          <a:p>
            <a:r>
              <a:rPr lang="da-DK" dirty="0"/>
              <a:t>Sundhedsformidling - i nye medier &amp; metoder IOOS 30. januar 2020</a:t>
            </a:r>
          </a:p>
        </p:txBody>
      </p:sp>
    </p:spTree>
    <p:extLst>
      <p:ext uri="{BB962C8B-B14F-4D97-AF65-F5344CB8AC3E}">
        <p14:creationId xmlns:p14="http://schemas.microsoft.com/office/powerpoint/2010/main" val="159818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Animationer viser, hvordan man hjælper med mundhygiejne. 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838200" y="2002969"/>
            <a:ext cx="3705225" cy="13849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bedste arbejdsstillinger og metoder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38200" y="4466315"/>
            <a:ext cx="3705225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..og systematikken i mundhygiejne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514DEF0-407C-48D2-9104-E04DC262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AC8F21E-D97E-48F5-B03A-CFB98BC84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735931"/>
            <a:ext cx="6800850" cy="4352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349" y="419640"/>
            <a:ext cx="7982451" cy="57573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5125"/>
            <a:ext cx="3797968" cy="5811838"/>
          </a:xfrm>
        </p:spPr>
        <p:txBody>
          <a:bodyPr>
            <a:normAutofit/>
          </a:bodyPr>
          <a:lstStyle/>
          <a:p>
            <a:r>
              <a:rPr lang="da-DK" dirty="0"/>
              <a:t>Guiden viser alle almindelige sygdomme i munden.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EA0D80E-9563-48BA-B577-3C179C4E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321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7958"/>
            <a:ext cx="5636712" cy="53500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937" y="1863296"/>
            <a:ext cx="5435421" cy="456958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6557">
            <a:off x="5581839" y="2791571"/>
            <a:ext cx="3875464" cy="2818863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612283" y="1507958"/>
            <a:ext cx="3459926" cy="53860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da-DK" sz="20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?</a:t>
            </a:r>
          </a:p>
          <a:p>
            <a:r>
              <a:rPr lang="da-DK" sz="4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Hvad er der galt med tungen?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7844589" y="1507958"/>
            <a:ext cx="3509211" cy="1507958"/>
          </a:xfrm>
          <a:prstGeom prst="wedgeRoundRectCallout">
            <a:avLst>
              <a:gd name="adj1" fmla="val -63372"/>
              <a:gd name="adj2" fmla="val 110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Det fortæller guiden dig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3F0E48C-36B4-4567-9CE8-C2BD4DF5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8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840" y="365125"/>
            <a:ext cx="8002319" cy="598125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510" y="831014"/>
            <a:ext cx="1989221" cy="198922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840" y="365125"/>
            <a:ext cx="8164839" cy="598754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976" y="792120"/>
            <a:ext cx="1989221" cy="1989221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F1692C-8F12-46A7-9F24-66F48D39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2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7958"/>
            <a:ext cx="5636712" cy="53500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937" y="1863296"/>
            <a:ext cx="5435421" cy="456958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4116">
            <a:off x="5482381" y="2770826"/>
            <a:ext cx="4134169" cy="3007035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612283" y="1507958"/>
            <a:ext cx="3459926" cy="53860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da-DK" sz="20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?</a:t>
            </a:r>
          </a:p>
          <a:p>
            <a:r>
              <a:rPr lang="da-DK" sz="4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Hvad er der galt med tungen?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7844589" y="1507958"/>
            <a:ext cx="3509211" cy="1507958"/>
          </a:xfrm>
          <a:prstGeom prst="wedgeRoundRectCallout">
            <a:avLst>
              <a:gd name="adj1" fmla="val -63372"/>
              <a:gd name="adj2" fmla="val 110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Det fortæller guiden dig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77875">
            <a:off x="1264625" y="2408128"/>
            <a:ext cx="7615167" cy="354969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884" y="4427527"/>
            <a:ext cx="1989221" cy="1989221"/>
          </a:xfrm>
          <a:prstGeom prst="rect">
            <a:avLst/>
          </a:prstGeom>
        </p:spPr>
      </p:pic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8B67184A-8CBD-4483-8FD2-CE05B41D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6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hjælp, der er lige ved hånden, når man står overfor en borger. 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937" y="1863296"/>
            <a:ext cx="5435421" cy="456958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4116">
            <a:off x="5482381" y="2770826"/>
            <a:ext cx="4134169" cy="3007035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612283" y="1507958"/>
            <a:ext cx="3459926" cy="53860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da-DK" sz="20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?</a:t>
            </a:r>
          </a:p>
          <a:p>
            <a:r>
              <a:rPr lang="da-DK" sz="4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Hvad er der galt med tungen?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7844589" y="1507958"/>
            <a:ext cx="3509211" cy="1507958"/>
          </a:xfrm>
          <a:prstGeom prst="wedgeRoundRectCallout">
            <a:avLst>
              <a:gd name="adj1" fmla="val -63372"/>
              <a:gd name="adj2" fmla="val 110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Det fortæller guiden dig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7875">
            <a:off x="3629644" y="3314341"/>
            <a:ext cx="4708949" cy="219500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73492"/>
            <a:ext cx="10343147" cy="6516844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8AF718-48F1-4548-8EDF-7A95E2E1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947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/>
              <a:t>Kan man ikke finde løsningen sender man et foto med spørgsmål til tandplejen, der så vil give et svar.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289514"/>
            <a:ext cx="8301037" cy="542356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502" y="1825625"/>
            <a:ext cx="789452" cy="78945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77" y="6086832"/>
            <a:ext cx="716374" cy="716374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129840" y="2757812"/>
            <a:ext cx="2886075" cy="23083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da-D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Tandlægen/</a:t>
            </a:r>
            <a:r>
              <a:rPr lang="da-DK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tandple-jerens</a:t>
            </a:r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svar kan ses af alle i det pågældende plejecenter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831BE7C-621B-44D2-8945-E1F8A440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4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9aeef90-f95c-4b07-b9ee-3f0a67271a1b@eurprd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298" y="0"/>
            <a:ext cx="8488422" cy="63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F77930-A1EB-4DAB-96CA-A2A4D3E3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889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96376" y="1101814"/>
            <a:ext cx="9144000" cy="4176037"/>
          </a:xfrm>
        </p:spPr>
        <p:txBody>
          <a:bodyPr>
            <a:normAutofit/>
          </a:bodyPr>
          <a:lstStyle/>
          <a:p>
            <a:r>
              <a:rPr lang="da-DK" sz="5400" dirty="0">
                <a:latin typeface="Bradley Hand ITC" panose="03070402050302030203" pitchFamily="66" charset="0"/>
              </a:rPr>
              <a:t>Guiden skal animere til at plejepersonalet selv finde svaret på mange almindelige spørgsmål, uden at man skal læse lærebøger. 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C92B64A-71CF-4DA2-BCF5-D059A89D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021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Brugerne siger om Tandplejeguiden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9742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”Medarbejderne har tilkendegivet at sammenhængen mellem en udfordring i ernæringsstatus og tandstatus er blevet lettere at gennemskue og vi har haft mange gode faglige snakke om hvilke komplikationer det kan give at have en dårlig tandstatus.”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”Den faglige snak er suppleret med materialerne i </a:t>
            </a:r>
            <a:r>
              <a:rPr lang="da-DK" dirty="0" err="1"/>
              <a:t>app’en</a:t>
            </a:r>
            <a:endParaRPr lang="da-DK" dirty="0"/>
          </a:p>
          <a:p>
            <a:endParaRPr lang="da-DK" dirty="0"/>
          </a:p>
          <a:p>
            <a:r>
              <a:rPr lang="da-DK" dirty="0"/>
              <a:t>”Det der især er godt for medarbejderne er det visuelle i </a:t>
            </a:r>
            <a:r>
              <a:rPr lang="da-DK" dirty="0" err="1"/>
              <a:t>app’en</a:t>
            </a:r>
            <a:r>
              <a:rPr lang="da-DK" dirty="0"/>
              <a:t> med alle videoerne og billederne.”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 ..” Nu har vi jo ikke haft den mere end max 14 dage, men de første tilbagemeldinger er meget positive.”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”Vi kan rigtigt godt lide den, bruger den og vil gerne fortsætte med den.”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DB59AA3-A0FC-4507-A4F1-E680F68B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2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9CC85-562B-4A56-A0C9-4C425776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E0F213-2A9C-4053-835D-A77309FC6D6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057400"/>
            <a:ext cx="5897896" cy="381158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dirty="0"/>
              <a:t>Animation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dirty="0"/>
              <a:t>Lokal app med 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dirty="0"/>
              <a:t>Augmentet reality 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000" dirty="0" err="1"/>
              <a:t>Gamification</a:t>
            </a:r>
            <a:r>
              <a:rPr lang="da-DK" sz="4000" dirty="0"/>
              <a:t> </a:t>
            </a:r>
          </a:p>
          <a:p>
            <a:endParaRPr lang="da-DK" sz="4000" dirty="0"/>
          </a:p>
          <a:p>
            <a:endParaRPr lang="da-DK" sz="4000" dirty="0"/>
          </a:p>
          <a:p>
            <a:endParaRPr lang="da-DK" dirty="0"/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B1252031-D575-44AE-B644-F1853F984B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2" y="0"/>
            <a:ext cx="3424238" cy="3252342"/>
          </a:xfrm>
          <a:prstGeom prst="rect">
            <a:avLst/>
          </a:prstGeo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AA864D-5967-42C8-8F7F-FED79BA21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Sundhedsformidling - i nye medier &amp; metoder IOOS 30. januar 2020</a:t>
            </a:r>
          </a:p>
        </p:txBody>
      </p:sp>
      <p:pic>
        <p:nvPicPr>
          <p:cNvPr id="11" name="tandapp02.png" descr="tandapp02.png">
            <a:extLst>
              <a:ext uri="{FF2B5EF4-FFF2-40B4-BE49-F238E27FC236}">
                <a16:creationId xmlns:a16="http://schemas.microsoft.com/office/drawing/2014/main" id="{FF3DDC92-B664-4E06-BAF3-4FF1A57E8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6138" y="2412377"/>
            <a:ext cx="2218877" cy="1679930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101600" dist="185455" dir="7652074" rotWithShape="0">
              <a:srgbClr val="000000">
                <a:alpha val="26744"/>
              </a:srgb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5A145FD-04F1-46F1-A083-939B07FD7E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159" y="3605659"/>
            <a:ext cx="4014516" cy="23622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86570CC-D5FB-4E5A-A8DB-E7A8E9E77B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805" y="4545531"/>
            <a:ext cx="372121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C4F163EB-1302-443C-BF21-C28165F2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5863"/>
            <a:ext cx="12268200" cy="107213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90C1F71-9736-4CCA-9433-1ACF44877D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77684"/>
          </a:xfrm>
          <a:prstGeom prst="rect">
            <a:avLst/>
          </a:prstGeom>
        </p:spPr>
      </p:pic>
      <p:sp>
        <p:nvSpPr>
          <p:cNvPr id="7" name="Undertitel 2">
            <a:extLst>
              <a:ext uri="{FF2B5EF4-FFF2-40B4-BE49-F238E27FC236}">
                <a16:creationId xmlns:a16="http://schemas.microsoft.com/office/drawing/2014/main" id="{858B8036-47C6-46D0-8B60-2B6B84B0A14A}"/>
              </a:ext>
            </a:extLst>
          </p:cNvPr>
          <p:cNvSpPr txBox="1">
            <a:spLocks/>
          </p:cNvSpPr>
          <p:nvPr/>
        </p:nvSpPr>
        <p:spPr>
          <a:xfrm>
            <a:off x="2152650" y="971550"/>
            <a:ext cx="9220200" cy="2924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br>
              <a:rPr lang="da-DK" dirty="0"/>
            </a:br>
            <a:r>
              <a:rPr lang="da-DK" sz="7400" dirty="0">
                <a:latin typeface="Calibri" panose="020F0502020204030204" pitchFamily="34" charset="0"/>
              </a:rPr>
              <a:t>Tandplejeguiden er udviklet af </a:t>
            </a:r>
            <a:r>
              <a:rPr lang="da-DK" sz="7400" dirty="0" err="1">
                <a:latin typeface="Calibri" panose="020F0502020204030204" pitchFamily="34" charset="0"/>
              </a:rPr>
              <a:t>Visikon</a:t>
            </a:r>
            <a:r>
              <a:rPr lang="da-DK" sz="7400" dirty="0">
                <a:latin typeface="Calibri" panose="020F0502020204030204" pitchFamily="34" charset="0"/>
              </a:rPr>
              <a:t> ApS </a:t>
            </a:r>
          </a:p>
          <a:p>
            <a:pPr marL="0" indent="0">
              <a:buNone/>
            </a:pPr>
            <a:r>
              <a:rPr lang="da-DK" sz="7400" dirty="0">
                <a:latin typeface="Calibri" panose="020F0502020204030204" pitchFamily="34" charset="0"/>
              </a:rPr>
              <a:t>overtandlæge Poul Folke Christensen, Viborg Kommune, </a:t>
            </a:r>
          </a:p>
          <a:p>
            <a:pPr marL="0" indent="0">
              <a:buNone/>
            </a:pPr>
            <a:r>
              <a:rPr lang="da-DK" sz="7400" dirty="0">
                <a:latin typeface="Calibri" panose="020F0502020204030204" pitchFamily="34" charset="0"/>
              </a:rPr>
              <a:t>samt kommunens plejepersonale.</a:t>
            </a:r>
          </a:p>
          <a:p>
            <a:pPr marL="0" indent="0">
              <a:buNone/>
            </a:pPr>
            <a:endParaRPr lang="da-DK" sz="5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5900" dirty="0"/>
              <a:t>© </a:t>
            </a:r>
            <a:r>
              <a:rPr lang="da-DK" sz="5900" dirty="0" err="1"/>
              <a:t>Visikon</a:t>
            </a:r>
            <a:r>
              <a:rPr lang="da-DK" sz="5900" dirty="0"/>
              <a:t> og Viborg Kommune</a:t>
            </a:r>
            <a:r>
              <a:rPr lang="da-DK" sz="5900" dirty="0"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CD07F85-38E6-4066-B755-3EC37F466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7325"/>
            <a:ext cx="2228850" cy="5238750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3176DE3-DB9D-4387-8968-11224E63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18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indhold 10" descr="Et billede, der indeholder indendørs, person, barn, sidder&#10;&#10;Automatisk genereret beskrivelse">
            <a:extLst>
              <a:ext uri="{FF2B5EF4-FFF2-40B4-BE49-F238E27FC236}">
                <a16:creationId xmlns:a16="http://schemas.microsoft.com/office/drawing/2014/main" id="{8F97ABE3-7A35-423F-ADD7-60F67A44E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29" y="532986"/>
            <a:ext cx="10296939" cy="5792028"/>
          </a:xfr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06EACE20-1C17-48F4-8A7D-C6C83E8BD161}"/>
              </a:ext>
            </a:extLst>
          </p:cNvPr>
          <p:cNvSpPr/>
          <p:nvPr/>
        </p:nvSpPr>
        <p:spPr>
          <a:xfrm>
            <a:off x="-600130" y="801344"/>
            <a:ext cx="7279225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8000" b="1" cap="none" spc="0" dirty="0">
                <a:ln/>
                <a:solidFill>
                  <a:schemeClr val="accent4"/>
                </a:solidFill>
                <a:effectLst/>
              </a:rPr>
              <a:t>Tandbrikker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A2BA5FC-643F-450D-B7BF-D50DB81D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724424D-D3C0-48D5-AE32-2ED1EDB0DE81}"/>
              </a:ext>
            </a:extLst>
          </p:cNvPr>
          <p:cNvSpPr/>
          <p:nvPr/>
        </p:nvSpPr>
        <p:spPr>
          <a:xfrm>
            <a:off x="8375066" y="2124783"/>
            <a:ext cx="12582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6CFE2A-D55B-4680-9CA3-F14651B27D96}"/>
              </a:ext>
            </a:extLst>
          </p:cNvPr>
          <p:cNvSpPr/>
          <p:nvPr/>
        </p:nvSpPr>
        <p:spPr>
          <a:xfrm>
            <a:off x="1219876" y="5285419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5400" b="1" cap="none" spc="0" dirty="0" err="1">
                <a:ln/>
                <a:solidFill>
                  <a:schemeClr val="accent4"/>
                </a:solidFill>
                <a:effectLst/>
              </a:rPr>
              <a:t>Gamification</a:t>
            </a:r>
            <a:endParaRPr lang="da-DK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926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09B06-5A6E-4953-897D-4A7EB2A9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/>
              <a:t>Erstat miljøforurening med sundhedspædagogik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A6AD720-1FBD-44A8-B1F7-63479DF5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4303" cy="4351338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1AF78B4-8D9B-4715-B185-40151FE2E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3874" y="1620947"/>
            <a:ext cx="6755673" cy="435133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0B6B961-2AD7-4BD0-8250-2D3E81CA8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45" y="1646238"/>
            <a:ext cx="3034938" cy="2273274"/>
          </a:xfrm>
          <a:prstGeom prst="rect">
            <a:avLst/>
          </a:prstGeom>
        </p:spPr>
      </p:pic>
      <p:pic>
        <p:nvPicPr>
          <p:cNvPr id="10" name="Billede 9" descr="Et billede, der indeholder rød&#10;&#10;Automatisk genereret beskrivelse">
            <a:extLst>
              <a:ext uri="{FF2B5EF4-FFF2-40B4-BE49-F238E27FC236}">
                <a16:creationId xmlns:a16="http://schemas.microsoft.com/office/drawing/2014/main" id="{4626336F-B49B-4D80-8A2C-90BBF98D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500" y1="28333" x2="37083" y2="42083"/>
                        <a14:foregroundMark x1="37083" y1="42083" x2="52083" y2="53750"/>
                        <a14:foregroundMark x1="29167" y1="70833" x2="62500" y2="32083"/>
                        <a14:foregroundMark x1="62500" y1="32083" x2="74167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87" y="819448"/>
            <a:ext cx="3926854" cy="3926854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69D4B2A-2DB2-43CD-9392-FED0F2A4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4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09B06-5A6E-4953-897D-4A7EB2A9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07033" cy="1600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da-DK" dirty="0" err="1"/>
              <a:t>Augmented</a:t>
            </a:r>
            <a:r>
              <a:rPr lang="da-DK" dirty="0"/>
              <a:t> Reality AR</a:t>
            </a:r>
          </a:p>
        </p:txBody>
      </p:sp>
      <p:pic>
        <p:nvPicPr>
          <p:cNvPr id="4" name="Billede 3" descr="Et billede, der indeholder person, indendørs, mand, opbevarer&#10;&#10;Automatisk genereret beskrivelse">
            <a:extLst>
              <a:ext uri="{FF2B5EF4-FFF2-40B4-BE49-F238E27FC236}">
                <a16:creationId xmlns:a16="http://schemas.microsoft.com/office/drawing/2014/main" id="{1E3D23F3-974A-4AA1-A361-63E74F754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0336" y="193341"/>
            <a:ext cx="3390483" cy="2677156"/>
          </a:xfrm>
          <a:prstGeom prst="rect">
            <a:avLst/>
          </a:prstGeom>
          <a:noFill/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A6AD720-1FBD-44A8-B1F7-63479DF55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43726"/>
            <a:ext cx="9098296" cy="2925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”</a:t>
            </a:r>
            <a:r>
              <a:rPr lang="da-DK" sz="4400" dirty="0"/>
              <a:t>Du lærer meget, hvis du har det sjovt.” </a:t>
            </a:r>
          </a:p>
          <a:p>
            <a:pPr marL="0" indent="0">
              <a:buNone/>
            </a:pPr>
            <a:r>
              <a:rPr lang="da-DK" sz="2800" dirty="0"/>
              <a:t>Fabio Cujino, direktør i Level </a:t>
            </a:r>
            <a:r>
              <a:rPr lang="da-DK" sz="2800" dirty="0" err="1"/>
              <a:t>Rewind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676BB4D-3FF5-40CC-9848-C5AC6D8F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</a:p>
        </p:txBody>
      </p:sp>
    </p:spTree>
    <p:extLst>
      <p:ext uri="{BB962C8B-B14F-4D97-AF65-F5344CB8AC3E}">
        <p14:creationId xmlns:p14="http://schemas.microsoft.com/office/powerpoint/2010/main" val="218391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09B06-5A6E-4953-897D-4A7EB2A9F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5757"/>
            <a:ext cx="9144000" cy="157719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da-DK" dirty="0"/>
              <a:t>Lav sundhedskompetence</a:t>
            </a:r>
            <a:br>
              <a:rPr lang="da-DK" dirty="0"/>
            </a:br>
            <a:r>
              <a:rPr lang="da-DK" dirty="0"/>
              <a:t>giver ulighed i sundhed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A6AD720-1FBD-44A8-B1F7-63479DF55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47" y="2626918"/>
            <a:ext cx="10943302" cy="26538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da-DK" sz="4400" dirty="0">
                <a:solidFill>
                  <a:srgbClr val="003E32"/>
                </a:solidFill>
              </a:rPr>
              <a:t>16 pct</a:t>
            </a:r>
            <a:r>
              <a:rPr lang="da-DK" sz="3200" dirty="0">
                <a:solidFill>
                  <a:srgbClr val="003E32"/>
                </a:solidFill>
              </a:rPr>
              <a:t>. af danskere i alderen 16-66 år kan stort set ikke læse en simpel tekst, og de har svært ved at forstå sundhedsinformation.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A42A929-7822-4505-A5BA-D49A381D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DA20C5D-CBFB-4B17-B5C1-39692C7762CC}"/>
              </a:ext>
            </a:extLst>
          </p:cNvPr>
          <p:cNvSpPr txBox="1"/>
          <p:nvPr/>
        </p:nvSpPr>
        <p:spPr>
          <a:xfrm>
            <a:off x="504032" y="3751256"/>
            <a:ext cx="10412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Papbrikker med koder, der via en app kan aktivere animerede 3D figurer og fortællinger på tablet eller smartphone. </a:t>
            </a:r>
          </a:p>
          <a:p>
            <a:r>
              <a:rPr lang="da-DK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Denne teknologiform kendes som Augmented Reality.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A66D8F3-5A2F-402A-ADBE-2E74C23559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139" y1="16243" x2="22083" y2="23094"/>
                        <a14:foregroundMark x1="22083" y1="23094" x2="17083" y2="24862"/>
                        <a14:foregroundMark x1="16389" y1="29282" x2="13056" y2="26409"/>
                        <a14:foregroundMark x1="51528" y1="25635" x2="52639" y2="25525"/>
                        <a14:foregroundMark x1="62917" y1="25746" x2="64444" y2="27514"/>
                        <a14:foregroundMark x1="20694" y1="24088" x2="21389" y2="31713"/>
                        <a14:foregroundMark x1="67222" y1="66851" x2="72361" y2="73702"/>
                        <a14:foregroundMark x1="72083" y1="70055" x2="75833" y2="75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75" y="2943725"/>
            <a:ext cx="3452331" cy="43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F04B7A8-40EA-49E3-AF70-D253E31C6F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E09B06-5A6E-4953-897D-4A7EB2A9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195" y="632212"/>
            <a:ext cx="11020425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da-DK" sz="8000" dirty="0" err="1"/>
              <a:t>Gamification</a:t>
            </a:r>
            <a:endParaRPr lang="da-DK" sz="8000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F6D1CF8-65F2-481D-B97B-26F366D2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Sundhedsformidling - i nye medier &amp; metoder IOOS 30. januar 2020</a:t>
            </a:r>
          </a:p>
        </p:txBody>
      </p:sp>
    </p:spTree>
    <p:extLst>
      <p:ext uri="{BB962C8B-B14F-4D97-AF65-F5344CB8AC3E}">
        <p14:creationId xmlns:p14="http://schemas.microsoft.com/office/powerpoint/2010/main" val="6078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59C4F0B-E23D-4C1F-AC55-29583F6F4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361" y="6572131"/>
            <a:ext cx="6067425" cy="365125"/>
          </a:xfrm>
        </p:spPr>
        <p:txBody>
          <a:bodyPr/>
          <a:lstStyle/>
          <a:p>
            <a:r>
              <a:rPr lang="da-DK" dirty="0"/>
              <a:t>Sundhedsformidling - i nye medier &amp; metoder IOOS 30. januar 2020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12D6B7E-4C27-4AE0-A302-4F6D3236B2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98" y="489839"/>
            <a:ext cx="2491891" cy="282376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94661D1-477F-48F3-9844-CB8B19FD81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62" y="1036481"/>
            <a:ext cx="2039660" cy="203966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4A3EDE3-3F7E-4256-961A-E43B011B2ABE}"/>
              </a:ext>
            </a:extLst>
          </p:cNvPr>
          <p:cNvSpPr txBox="1"/>
          <p:nvPr/>
        </p:nvSpPr>
        <p:spPr>
          <a:xfrm>
            <a:off x="574232" y="102605"/>
            <a:ext cx="335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Vand eller sodavand?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DA58B0F1-08A8-4A12-A755-EFF21B37F1C9}"/>
              </a:ext>
            </a:extLst>
          </p:cNvPr>
          <p:cNvGrpSpPr/>
          <p:nvPr/>
        </p:nvGrpSpPr>
        <p:grpSpPr>
          <a:xfrm>
            <a:off x="644035" y="3313607"/>
            <a:ext cx="4741625" cy="3166012"/>
            <a:chOff x="712704" y="3429000"/>
            <a:chExt cx="4741625" cy="3166012"/>
          </a:xfrm>
        </p:grpSpPr>
        <p:pic>
          <p:nvPicPr>
            <p:cNvPr id="13" name="Billede 12" descr="Et billede, der indeholder værelse, skilt&#10;&#10;Automatisk genereret beskrivelse">
              <a:extLst>
                <a:ext uri="{FF2B5EF4-FFF2-40B4-BE49-F238E27FC236}">
                  <a16:creationId xmlns:a16="http://schemas.microsoft.com/office/drawing/2014/main" id="{C0E9AEF9-0F6E-4273-B3DD-373E04F4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704" y="3771244"/>
              <a:ext cx="2491891" cy="2823768"/>
            </a:xfrm>
            <a:prstGeom prst="rect">
              <a:avLst/>
            </a:prstGeom>
          </p:spPr>
        </p:pic>
        <p:pic>
          <p:nvPicPr>
            <p:cNvPr id="14" name="Billede 13" descr="Et billede, der indeholder bord, legetøj&#10;&#10;Automatisk genereret beskrivelse">
              <a:extLst>
                <a:ext uri="{FF2B5EF4-FFF2-40B4-BE49-F238E27FC236}">
                  <a16:creationId xmlns:a16="http://schemas.microsoft.com/office/drawing/2014/main" id="{2ACC45FD-94B0-4FD5-8FB1-1C456ECFE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8185" y="4305477"/>
              <a:ext cx="1906144" cy="1906144"/>
            </a:xfrm>
            <a:prstGeom prst="rect">
              <a:avLst/>
            </a:prstGeom>
          </p:spPr>
        </p:pic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F1238878-89C5-4E38-A055-AF75E63FD08D}"/>
                </a:ext>
              </a:extLst>
            </p:cNvPr>
            <p:cNvSpPr txBox="1"/>
            <p:nvPr/>
          </p:nvSpPr>
          <p:spPr>
            <a:xfrm>
              <a:off x="712704" y="3429000"/>
              <a:ext cx="2181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solidFill>
                    <a:srgbClr val="003E3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Sutten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642BC7B2-C3C4-43C0-86D2-6016198002A3}"/>
              </a:ext>
            </a:extLst>
          </p:cNvPr>
          <p:cNvGrpSpPr/>
          <p:nvPr/>
        </p:nvGrpSpPr>
        <p:grpSpPr>
          <a:xfrm>
            <a:off x="5797919" y="3391326"/>
            <a:ext cx="4854123" cy="3144078"/>
            <a:chOff x="6034786" y="115045"/>
            <a:chExt cx="4854123" cy="3144078"/>
          </a:xfrm>
        </p:grpSpPr>
        <p:pic>
          <p:nvPicPr>
            <p:cNvPr id="17" name="Billede 16" descr="Et billede, der indeholder legetøj&#10;&#10;Automatisk genereret beskrivelse">
              <a:extLst>
                <a:ext uri="{FF2B5EF4-FFF2-40B4-BE49-F238E27FC236}">
                  <a16:creationId xmlns:a16="http://schemas.microsoft.com/office/drawing/2014/main" id="{CB7858FE-E3D8-4C4D-8386-91E5205D1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35355"/>
              <a:ext cx="2491891" cy="2823768"/>
            </a:xfrm>
            <a:prstGeom prst="rect">
              <a:avLst/>
            </a:prstGeom>
          </p:spPr>
        </p:pic>
        <p:pic>
          <p:nvPicPr>
            <p:cNvPr id="18" name="Billede 17" descr="Et billede, der indeholder indendørs, bord, legetøj, bog&#10;&#10;Automatisk genereret beskrivelse">
              <a:extLst>
                <a:ext uri="{FF2B5EF4-FFF2-40B4-BE49-F238E27FC236}">
                  <a16:creationId xmlns:a16="http://schemas.microsoft.com/office/drawing/2014/main" id="{CFEDFA99-4526-46C3-84E7-0238FE71A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2932" y="1112153"/>
              <a:ext cx="1835977" cy="1835977"/>
            </a:xfrm>
            <a:prstGeom prst="rect">
              <a:avLst/>
            </a:prstGeom>
          </p:spPr>
        </p:pic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07973D62-E16B-4E8C-BEAB-51D1D31A21BB}"/>
                </a:ext>
              </a:extLst>
            </p:cNvPr>
            <p:cNvSpPr txBox="1"/>
            <p:nvPr/>
          </p:nvSpPr>
          <p:spPr>
            <a:xfrm>
              <a:off x="6034786" y="115045"/>
              <a:ext cx="2873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solidFill>
                    <a:srgbClr val="003E3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Børst systematisk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D3AB6EEB-9BC3-4EEB-8FAB-C3BD6B58341F}"/>
              </a:ext>
            </a:extLst>
          </p:cNvPr>
          <p:cNvGrpSpPr/>
          <p:nvPr/>
        </p:nvGrpSpPr>
        <p:grpSpPr>
          <a:xfrm>
            <a:off x="5760534" y="128774"/>
            <a:ext cx="4891508" cy="3200245"/>
            <a:chOff x="6034785" y="3394767"/>
            <a:chExt cx="4891508" cy="3200245"/>
          </a:xfrm>
        </p:grpSpPr>
        <p:pic>
          <p:nvPicPr>
            <p:cNvPr id="21" name="Billede 20" descr="Et billede, der indeholder værelse, bord&#10;&#10;Automatisk genereret beskrivelse">
              <a:extLst>
                <a:ext uri="{FF2B5EF4-FFF2-40B4-BE49-F238E27FC236}">
                  <a16:creationId xmlns:a16="http://schemas.microsoft.com/office/drawing/2014/main" id="{8F9DC8F3-B796-46A1-8D2C-82621CD12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999" y="3771244"/>
              <a:ext cx="2491891" cy="2823768"/>
            </a:xfrm>
            <a:prstGeom prst="rect">
              <a:avLst/>
            </a:prstGeom>
          </p:spPr>
        </p:pic>
        <p:pic>
          <p:nvPicPr>
            <p:cNvPr id="22" name="Billede 21" descr="Et billede, der indeholder sidder, bord&#10;&#10;Automatisk genereret beskrivelse">
              <a:extLst>
                <a:ext uri="{FF2B5EF4-FFF2-40B4-BE49-F238E27FC236}">
                  <a16:creationId xmlns:a16="http://schemas.microsoft.com/office/drawing/2014/main" id="{43CD1460-220C-4CF9-B8EB-E3488A6A2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0316" y="4302474"/>
              <a:ext cx="1835977" cy="1835977"/>
            </a:xfrm>
            <a:prstGeom prst="rect">
              <a:avLst/>
            </a:prstGeom>
          </p:spPr>
        </p:pic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D3373045-2821-4C33-9A9B-30103C9248FE}"/>
                </a:ext>
              </a:extLst>
            </p:cNvPr>
            <p:cNvSpPr txBox="1"/>
            <p:nvPr/>
          </p:nvSpPr>
          <p:spPr>
            <a:xfrm>
              <a:off x="6034785" y="3394767"/>
              <a:ext cx="275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solidFill>
                    <a:srgbClr val="003E3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 på tænderne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0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4B1CE-1337-460E-8BE2-A32E7ECEE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4" y="299711"/>
            <a:ext cx="11020425" cy="978484"/>
          </a:xfrm>
        </p:spPr>
        <p:txBody>
          <a:bodyPr/>
          <a:lstStyle/>
          <a:p>
            <a:r>
              <a:rPr lang="da-DK" dirty="0"/>
              <a:t>Vigtige pointer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61CAEFA-BCC4-44CF-9C05-9E14BF1C0567}"/>
              </a:ext>
            </a:extLst>
          </p:cNvPr>
          <p:cNvSpPr txBox="1"/>
          <p:nvPr/>
        </p:nvSpPr>
        <p:spPr>
          <a:xfrm>
            <a:off x="1887793" y="1334757"/>
            <a:ext cx="10196052" cy="50783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3E32"/>
                </a:solidFill>
              </a:rPr>
              <a:t>Tekstbudskaber er svære at forstå for mange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3E32"/>
                </a:solidFill>
              </a:rPr>
              <a:t>Feedback/belønning  er vigtig for slutbrugeren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3E32"/>
                </a:solidFill>
              </a:rPr>
              <a:t>Augmentet reality kan give merværdi til et produkt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3E32"/>
                </a:solidFill>
              </a:rPr>
              <a:t>Animation og </a:t>
            </a:r>
            <a:r>
              <a:rPr lang="da-DK" sz="3600" dirty="0" err="1">
                <a:solidFill>
                  <a:srgbClr val="003E32"/>
                </a:solidFill>
              </a:rPr>
              <a:t>gamification</a:t>
            </a:r>
            <a:r>
              <a:rPr lang="da-DK" sz="3600" dirty="0">
                <a:solidFill>
                  <a:srgbClr val="003E32"/>
                </a:solidFill>
              </a:rPr>
              <a:t> kan være nyttige hjælpemidler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3E32"/>
                </a:solidFill>
              </a:rPr>
              <a:t>Slutbrugeren er ofte omsorgspersonen</a:t>
            </a:r>
          </a:p>
          <a:p>
            <a:r>
              <a:rPr lang="da-DK" sz="3600" dirty="0">
                <a:solidFill>
                  <a:srgbClr val="003E32"/>
                </a:solidFill>
              </a:rPr>
              <a:t> </a:t>
            </a:r>
          </a:p>
          <a:p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r 3" title="Doktor Universe - Available on the App Store &amp; Google Play">
            <a:hlinkClick r:id="" action="ppaction://media"/>
            <a:extLst>
              <a:ext uri="{FF2B5EF4-FFF2-40B4-BE49-F238E27FC236}">
                <a16:creationId xmlns:a16="http://schemas.microsoft.com/office/drawing/2014/main" id="{6EA3A8B6-73A0-4B64-9316-E5BE933D712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pic>
        <p:nvPicPr>
          <p:cNvPr id="1026" name="Picture 2" descr="Billedresultat for youtube logo">
            <a:extLst>
              <a:ext uri="{FF2B5EF4-FFF2-40B4-BE49-F238E27FC236}">
                <a16:creationId xmlns:a16="http://schemas.microsoft.com/office/drawing/2014/main" id="{CD389855-E968-4B5A-887E-DDBBEF33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71828A9-F965-4971-A863-008B42AB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44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youtube logo">
            <a:extLst>
              <a:ext uri="{FF2B5EF4-FFF2-40B4-BE49-F238E27FC236}">
                <a16:creationId xmlns:a16="http://schemas.microsoft.com/office/drawing/2014/main" id="{CD389855-E968-4B5A-887E-DDBBEF33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medier 4" title="Doktor Bricks - Activation with 3D Puzzle">
            <a:hlinkClick r:id="" action="ppaction://media"/>
            <a:extLst>
              <a:ext uri="{FF2B5EF4-FFF2-40B4-BE49-F238E27FC236}">
                <a16:creationId xmlns:a16="http://schemas.microsoft.com/office/drawing/2014/main" id="{5419DB69-FC3C-4554-9FDD-840E68DFF5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F75E7C8-F1A1-40D9-8105-1AD77E27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02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22" y="1"/>
            <a:ext cx="12220522" cy="5791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88758" y="144378"/>
            <a:ext cx="6801852" cy="975895"/>
          </a:xfrm>
        </p:spPr>
        <p:txBody>
          <a:bodyPr/>
          <a:lstStyle/>
          <a:p>
            <a:r>
              <a:rPr lang="da-DK" dirty="0"/>
              <a:t>Tandplejeguiden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120273"/>
            <a:ext cx="3753853" cy="1655762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..en hjælp til bedre tandsundhed for borgere, der ikke længere selv kan tage vare på egen tandpleje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D28EA7-FFE5-4B24-A757-A298DD16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7610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0270172-E27C-4224-9A96-1D8E85F9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9EBC0B0-6CAB-44A9-9DE8-840DBAB2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665746"/>
            <a:ext cx="10860507" cy="5614737"/>
          </a:xfrm>
        </p:spPr>
        <p:txBody>
          <a:bodyPr/>
          <a:lstStyle/>
          <a:p>
            <a:r>
              <a:rPr lang="da-DK" dirty="0"/>
              <a:t>Links:</a:t>
            </a:r>
          </a:p>
          <a:p>
            <a:r>
              <a:rPr lang="da-DK" sz="2000" dirty="0">
                <a:hlinkClick r:id="rId2"/>
              </a:rPr>
              <a:t>https://apps.apple.com/dk/developer/level-rewind-aps/id511615657?l=da</a:t>
            </a:r>
            <a:endParaRPr lang="da-DK" sz="2000" dirty="0"/>
          </a:p>
          <a:p>
            <a:r>
              <a:rPr lang="da-DK" sz="1800" dirty="0">
                <a:hlinkClick r:id="rId3"/>
              </a:rPr>
              <a:t>https://www.youtube.com/watch?v=vz_BA6TvDfk&amp;list=PLwJ6zxb5CtTjQU0evuK1oEk97mteEdeXS</a:t>
            </a:r>
            <a:endParaRPr lang="da-DK" sz="1800" dirty="0"/>
          </a:p>
          <a:p>
            <a:r>
              <a:rPr lang="da-DK" sz="1800" dirty="0">
                <a:hlinkClick r:id="rId4"/>
              </a:rPr>
              <a:t>https://www.youtube.com/watch?v=2Lx5YKLGLuA&amp;list=PLwJ6zxb5CtTjQU0evuK1oEk97mteEdeXS&amp;index=2</a:t>
            </a:r>
            <a:endParaRPr lang="da-DK" sz="1800" dirty="0"/>
          </a:p>
          <a:p>
            <a:r>
              <a:rPr lang="da-DK" sz="1800" dirty="0">
                <a:hlinkClick r:id="rId5"/>
              </a:rPr>
              <a:t>https://www.youtube.com/watch?v=GsV08TQHK90&amp;list=PLwJ6zxb5CtTjQU0evuK1oEk97mteEdeXS&amp;index=3</a:t>
            </a:r>
            <a:endParaRPr lang="da-DK" sz="1800" dirty="0"/>
          </a:p>
          <a:p>
            <a:r>
              <a:rPr lang="da-DK" sz="1800" dirty="0">
                <a:hlinkClick r:id="rId6"/>
              </a:rPr>
              <a:t>https://www.youtube.com/watch?v=X00Q_yQw1Ec&amp;list=PLwJ6zxb5CtTjQU0evuK1oEk97mteEdeXS&amp;index=4</a:t>
            </a:r>
            <a:endParaRPr lang="da-DK" sz="1800" dirty="0"/>
          </a:p>
          <a:p>
            <a:r>
              <a:rPr lang="da-DK" sz="1800" dirty="0">
                <a:hlinkClick r:id="rId7"/>
              </a:rPr>
              <a:t>https://www.youtube.com/watch?v=7XEhTXwAK5I</a:t>
            </a:r>
            <a:endParaRPr lang="da-DK" sz="1800" dirty="0"/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878718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D4FC8-3626-4458-A7D4-7F31C9B71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59" y="5558591"/>
            <a:ext cx="2646056" cy="999934"/>
          </a:xfrm>
        </p:spPr>
        <p:txBody>
          <a:bodyPr>
            <a:normAutofit/>
          </a:bodyPr>
          <a:lstStyle/>
          <a:p>
            <a:r>
              <a:rPr lang="da-DK" dirty="0"/>
              <a:t>Slut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EADCD7-1B8D-471F-B0A5-0295E3050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værelse&#10;&#10;Automatisk genereret beskrivelse">
            <a:extLst>
              <a:ext uri="{FF2B5EF4-FFF2-40B4-BE49-F238E27FC236}">
                <a16:creationId xmlns:a16="http://schemas.microsoft.com/office/drawing/2014/main" id="{8B6AC56A-46E0-45C9-9D68-0FB5F57CEC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4" y="0"/>
            <a:ext cx="12192000" cy="68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AB12235-20C1-44ED-85EE-5D99FBCAE5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82941"/>
            <a:ext cx="2135721" cy="225862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C4702-4D4F-4DC1-95B7-07462E7B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7825" cy="1031875"/>
          </a:xfrm>
        </p:spPr>
        <p:txBody>
          <a:bodyPr>
            <a:normAutofit/>
          </a:bodyPr>
          <a:lstStyle/>
          <a:p>
            <a:r>
              <a:rPr lang="da-DK" dirty="0"/>
              <a:t>at ca. 80 pct. af alle borgere på et plejecenter har brug for hjælp til den daglige hjemmetandpleje.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3D15B2B-BDCA-4174-B578-CF598A2B4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063182"/>
            <a:ext cx="9067800" cy="565470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2348021-3B36-4E23-A52D-A0EC768BF93D}"/>
              </a:ext>
            </a:extLst>
          </p:cNvPr>
          <p:cNvSpPr txBox="1"/>
          <p:nvPr/>
        </p:nvSpPr>
        <p:spPr>
          <a:xfrm>
            <a:off x="1152525" y="3274982"/>
            <a:ext cx="9267825" cy="12311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28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men en ny undersøgelse har vist, at kun </a:t>
            </a:r>
            <a:r>
              <a:rPr lang="da-DK" sz="2800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7,7</a:t>
            </a:r>
            <a:r>
              <a:rPr lang="da-DK" sz="28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pct. af borgerne fik den nødvendige hjælp. </a:t>
            </a:r>
          </a:p>
          <a:p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654CB4-4873-41B1-911A-086A08E8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da-DK" dirty="0"/>
              <a:t>Vi ved 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2B2B9BC-1118-4ABC-AF99-5116930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2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54CB4-4873-41B1-911A-086A08E8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9677400" cy="1325563"/>
          </a:xfrm>
        </p:spPr>
        <p:txBody>
          <a:bodyPr/>
          <a:lstStyle/>
          <a:p>
            <a:r>
              <a:rPr lang="da-DK" dirty="0"/>
              <a:t>Vi ved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DB11099-C496-4457-AC14-F2AED0BE8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057" y="365125"/>
            <a:ext cx="2685121" cy="310579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704145F-5F52-445C-AA16-7787AF8BF2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588">
            <a:off x="8690665" y="3148208"/>
            <a:ext cx="2804762" cy="186984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D47D4FF-398B-4C58-A32E-3CC117D37E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777" y="4662240"/>
            <a:ext cx="3672699" cy="2064502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C4702-4D4F-4DC1-95B7-07462E7B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825625"/>
            <a:ext cx="7374207" cy="4351338"/>
          </a:xfrm>
        </p:spPr>
        <p:txBody>
          <a:bodyPr>
            <a:normAutofit/>
          </a:bodyPr>
          <a:lstStyle/>
          <a:p>
            <a:r>
              <a:rPr lang="da-DK" dirty="0"/>
              <a:t>At dårlig mundhygiejne medfører tandsygdomme og dårlig ernæring.</a:t>
            </a:r>
          </a:p>
          <a:p>
            <a:endParaRPr lang="da-DK" dirty="0"/>
          </a:p>
          <a:p>
            <a:r>
              <a:rPr lang="da-DK" dirty="0"/>
              <a:t>At der er sammenhæng mellem dårlig mundhygiejne og udvikling af lungebetændelse</a:t>
            </a:r>
          </a:p>
          <a:p>
            <a:r>
              <a:rPr lang="da-DK" dirty="0"/>
              <a:t>At der er sammenhæng mellem paradentose og hjerte-kar-sygdomme</a:t>
            </a:r>
          </a:p>
          <a:p>
            <a:r>
              <a:rPr lang="da-DK" dirty="0"/>
              <a:t> og diabetes.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ACFBB58-D16F-479E-A764-F5E60B2A63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1032">
            <a:off x="6777822" y="4921583"/>
            <a:ext cx="1618042" cy="161804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0B33129-F272-4C14-912A-5F1DB2B37B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82941"/>
            <a:ext cx="2135721" cy="2258621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48DA118-5172-4CCD-AB53-87662EB6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63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54CB4-4873-41B1-911A-086A08E8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365125"/>
            <a:ext cx="9344025" cy="1325563"/>
          </a:xfrm>
        </p:spPr>
        <p:txBody>
          <a:bodyPr/>
          <a:lstStyle/>
          <a:p>
            <a:r>
              <a:rPr lang="da-DK" dirty="0"/>
              <a:t>Vi ved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C4702-4D4F-4DC1-95B7-07462E7B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561"/>
            <a:ext cx="10515600" cy="4430714"/>
          </a:xfrm>
        </p:spPr>
        <p:txBody>
          <a:bodyPr>
            <a:normAutofit/>
          </a:bodyPr>
          <a:lstStyle/>
          <a:p>
            <a:r>
              <a:rPr lang="da-DK" dirty="0"/>
              <a:t>at social og sundhedspersonalets manglende kompetencer udgør en større barriere end borgernes modstand.</a:t>
            </a:r>
          </a:p>
          <a:p>
            <a:r>
              <a:rPr lang="da-DK" dirty="0"/>
              <a:t>at manglende mulighed for feedback fra tandplejepersonalet til plejepersonalet kan være en væsentlig barriere for implementering af et virksomt mundhygiejneprogram.</a:t>
            </a:r>
          </a:p>
          <a:p>
            <a:r>
              <a:rPr lang="da-DK" dirty="0"/>
              <a:t>at fravær af vejledninger og instrukser samt ringe videndeling mellem personalegrupper kan udgøre en barriere for mundpleje-indsatser af høj kvalitet.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60083EE-E095-4BA9-9C27-BAEC1B7B8A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82941"/>
            <a:ext cx="2135721" cy="2258621"/>
          </a:xfrm>
          <a:prstGeom prst="rect">
            <a:avLst/>
          </a:prstGeo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837E23-8B01-42DF-B102-02BD3FD6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56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Hvorfor animationer og ikke  instruktioner, hjemmeside eller håndbog ?</a:t>
            </a:r>
            <a:br>
              <a:rPr lang="da-DK" dirty="0"/>
            </a:b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838200" y="2433856"/>
            <a:ext cx="3705225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 og nu viden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38200" y="4681758"/>
            <a:ext cx="3705225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..når der er behov</a:t>
            </a:r>
          </a:p>
        </p:txBody>
      </p:sp>
      <p:pic>
        <p:nvPicPr>
          <p:cNvPr id="4" name="Pladsholder til indhold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1571371"/>
            <a:ext cx="6141720" cy="4846661"/>
          </a:xfrm>
          <a:prstGeom prst="rect">
            <a:avLst/>
          </a:prstGeom>
        </p:spPr>
      </p:pic>
      <p:pic>
        <p:nvPicPr>
          <p:cNvPr id="9" name="Pladsholder til indhold 3">
            <a:extLst>
              <a:ext uri="{FF2B5EF4-FFF2-40B4-BE49-F238E27FC236}">
                <a16:creationId xmlns:a16="http://schemas.microsoft.com/office/drawing/2014/main" id="{AE7AAA70-8149-4483-9FC7-BC8D35AB36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9188">
            <a:off x="3448382" y="1497052"/>
            <a:ext cx="5878566" cy="4263732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3FDA89-006A-4D72-A919-8B9974CE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3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Hvorfor animationer og ikke video?</a:t>
            </a:r>
            <a:br>
              <a:rPr lang="da-DK" dirty="0"/>
            </a:b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838200" y="2218413"/>
            <a:ext cx="3705225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Fokus på det </a:t>
            </a:r>
            <a:r>
              <a:rPr lang="da-DK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væsenlige</a:t>
            </a:r>
            <a:endParaRPr lang="da-DK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838200" y="4466315"/>
            <a:ext cx="3705225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..få distraherende elementer.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168B4AD-18EB-468F-B426-1DB9BC78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F56B1DF-FB12-4D34-8CB9-50C4BE4F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19A968E-7DB9-4278-A311-A6274C16FE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187" y="1671368"/>
            <a:ext cx="7520727" cy="4240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53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Animationer viser, hvorfor mundhygiejne kan være livsvigtig.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838200" y="1787525"/>
            <a:ext cx="3705225" cy="18158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Bakterier fra mundhulen kan gå over i blodbanen og føre til blodpropper.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38200" y="4035427"/>
            <a:ext cx="3705225" cy="18158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..og svampe fra mundhulen kan give livstruende lungebetændelser.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895AB8-36E3-41CF-B9B8-BFAFC256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Sundhedsformidling - i nye medier &amp; metoder IOOS 30. januar 2020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DCCF936-8DE5-4FE5-B193-2C0766C3F1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690" y="1646130"/>
            <a:ext cx="695071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6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7|4|13.2|5.1"/>
</p:tagLst>
</file>

<file path=ppt/theme/theme1.xml><?xml version="1.0" encoding="utf-8"?>
<a:theme xmlns:a="http://schemas.openxmlformats.org/drawingml/2006/main" name="powerpoint tema test10">
  <a:themeElements>
    <a:clrScheme name="Viborg kommu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919E"/>
      </a:accent1>
      <a:accent2>
        <a:srgbClr val="C36700"/>
      </a:accent2>
      <a:accent3>
        <a:srgbClr val="979DA4"/>
      </a:accent3>
      <a:accent4>
        <a:srgbClr val="F0C900"/>
      </a:accent4>
      <a:accent5>
        <a:srgbClr val="1C549B"/>
      </a:accent5>
      <a:accent6>
        <a:srgbClr val="C1CE1D"/>
      </a:accent6>
      <a:hlink>
        <a:srgbClr val="B0CED7"/>
      </a:hlink>
      <a:folHlink>
        <a:srgbClr val="B3C7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s_Skabelon_2019_1.pptx" id="{7E3B6DAF-BEDB-4C6F-BDB5-ADC9656054A8}" vid="{6FD874EF-2F24-40C4-B5E1-FED5899B93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1095</Words>
  <Application>Microsoft Office PowerPoint</Application>
  <PresentationFormat>Widescreen</PresentationFormat>
  <Paragraphs>127</Paragraphs>
  <Slides>31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5" baseType="lpstr">
      <vt:lpstr>Arial</vt:lpstr>
      <vt:lpstr>Bradley Hand ITC</vt:lpstr>
      <vt:lpstr>Calibri</vt:lpstr>
      <vt:lpstr>powerpoint tema test10</vt:lpstr>
      <vt:lpstr>Sundhedsformidling - i nye medier &amp; metoder</vt:lpstr>
      <vt:lpstr>PowerPoint-præsentation</vt:lpstr>
      <vt:lpstr>Tandplejeguiden</vt:lpstr>
      <vt:lpstr>Vi ved </vt:lpstr>
      <vt:lpstr>Vi ved </vt:lpstr>
      <vt:lpstr>Vi ved </vt:lpstr>
      <vt:lpstr>Hvorfor animationer og ikke  instruktioner, hjemmeside eller håndbog ? </vt:lpstr>
      <vt:lpstr>Hvorfor animationer og ikke video? </vt:lpstr>
      <vt:lpstr>Animationer viser, hvorfor mundhygiejne kan være livsvigtig.</vt:lpstr>
      <vt:lpstr>Animationer viser, hvordan man hjælper med mundhygiejne. </vt:lpstr>
      <vt:lpstr>Guiden viser alle almindelige sygdomme i munden.</vt:lpstr>
      <vt:lpstr>PowerPoint-præsentation</vt:lpstr>
      <vt:lpstr>PowerPoint-præsentation</vt:lpstr>
      <vt:lpstr>PowerPoint-præsentation</vt:lpstr>
      <vt:lpstr>En hjælp, der er lige ved hånden, når man står overfor en borger. </vt:lpstr>
      <vt:lpstr>Kan man ikke finde løsningen sender man et foto med spørgsmål til tandplejen, der så vil give et svar. </vt:lpstr>
      <vt:lpstr>PowerPoint-præsentation</vt:lpstr>
      <vt:lpstr>Guiden skal animere til at plejepersonalet selv finde svaret på mange almindelige spørgsmål, uden at man skal læse lærebøger. </vt:lpstr>
      <vt:lpstr>Brugerne siger om Tandplejeguiden</vt:lpstr>
      <vt:lpstr>PowerPoint-præsentation</vt:lpstr>
      <vt:lpstr>PowerPoint-præsentation</vt:lpstr>
      <vt:lpstr>Erstat miljøforurening med sundhedspædagogik</vt:lpstr>
      <vt:lpstr>Augmented Reality AR</vt:lpstr>
      <vt:lpstr>Lav sundhedskompetence giver ulighed i sundhed</vt:lpstr>
      <vt:lpstr>Gamification</vt:lpstr>
      <vt:lpstr>PowerPoint-præsentation</vt:lpstr>
      <vt:lpstr>Vigtige pointer</vt:lpstr>
      <vt:lpstr>PowerPoint-præsentation</vt:lpstr>
      <vt:lpstr>PowerPoint-præsentation</vt:lpstr>
      <vt:lpstr>PowerPoint-præsentation</vt:lpstr>
      <vt:lpstr>Slut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Bodil Rom-Jensen</dc:creator>
  <cp:lastModifiedBy>Poul Folke Christensen</cp:lastModifiedBy>
  <cp:revision>57</cp:revision>
  <dcterms:created xsi:type="dcterms:W3CDTF">2019-09-05T09:37:04Z</dcterms:created>
  <dcterms:modified xsi:type="dcterms:W3CDTF">2020-02-19T12:20:07Z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InstanceGUID">
    <vt:lpwstr>{CFE3F5A3-37A5-4E47-9290-9587751B22B4}</vt:lpwstr>
  </property>
</Properties>
</file>