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328" r:id="rId5"/>
    <p:sldId id="261" r:id="rId6"/>
    <p:sldId id="326" r:id="rId7"/>
    <p:sldId id="260" r:id="rId8"/>
    <p:sldId id="264" r:id="rId9"/>
    <p:sldId id="266" r:id="rId10"/>
    <p:sldId id="265" r:id="rId11"/>
    <p:sldId id="263" r:id="rId12"/>
    <p:sldId id="267" r:id="rId13"/>
    <p:sldId id="268" r:id="rId14"/>
    <p:sldId id="269" r:id="rId15"/>
    <p:sldId id="273" r:id="rId16"/>
    <p:sldId id="272" r:id="rId17"/>
    <p:sldId id="270" r:id="rId18"/>
    <p:sldId id="271" r:id="rId19"/>
    <p:sldId id="315" r:id="rId20"/>
    <p:sldId id="276" r:id="rId21"/>
    <p:sldId id="333" r:id="rId22"/>
    <p:sldId id="284" r:id="rId23"/>
    <p:sldId id="323" r:id="rId24"/>
    <p:sldId id="322" r:id="rId25"/>
    <p:sldId id="303" r:id="rId26"/>
    <p:sldId id="304" r:id="rId27"/>
    <p:sldId id="306" r:id="rId28"/>
    <p:sldId id="308" r:id="rId29"/>
    <p:sldId id="302" r:id="rId30"/>
    <p:sldId id="320" r:id="rId31"/>
    <p:sldId id="327" r:id="rId32"/>
    <p:sldId id="330" r:id="rId33"/>
    <p:sldId id="331" r:id="rId34"/>
    <p:sldId id="329" r:id="rId35"/>
    <p:sldId id="332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22" autoAdjust="0"/>
  </p:normalViewPr>
  <p:slideViewPr>
    <p:cSldViewPr>
      <p:cViewPr>
        <p:scale>
          <a:sx n="75" d="100"/>
          <a:sy n="75" d="100"/>
        </p:scale>
        <p:origin x="-2664" y="-8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68CF-A5DD-4041-A0A9-EB1253816671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C1C3D-B457-4691-BDF3-FBA41B9034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025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nl-NL" dirty="0" smtClean="0"/>
              <a:t>The </a:t>
            </a:r>
            <a:r>
              <a:rPr lang="nl-NL" dirty="0" err="1" smtClean="0"/>
              <a:t>key</a:t>
            </a:r>
            <a:r>
              <a:rPr lang="nl-NL" dirty="0" smtClean="0"/>
              <a:t> drivers </a:t>
            </a:r>
            <a:r>
              <a:rPr lang="nl-NL" dirty="0" err="1" smtClean="0"/>
              <a:t>impacting</a:t>
            </a:r>
            <a:r>
              <a:rPr lang="nl-NL" dirty="0" smtClean="0"/>
              <a:t> health </a:t>
            </a:r>
            <a:r>
              <a:rPr lang="nl-NL" dirty="0" err="1" smtClean="0"/>
              <a:t>literacy</a:t>
            </a:r>
            <a:r>
              <a:rPr lang="nl-NL" dirty="0" smtClean="0"/>
              <a:t> </a:t>
            </a:r>
            <a:r>
              <a:rPr lang="nl-NL" dirty="0" err="1" smtClean="0"/>
              <a:t>include</a:t>
            </a:r>
            <a:r>
              <a:rPr lang="nl-NL" dirty="0" smtClean="0"/>
              <a:t>: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dirty="0" smtClean="0"/>
              <a:t>The </a:t>
            </a:r>
            <a:r>
              <a:rPr lang="nl-NL" dirty="0" err="1" smtClean="0"/>
              <a:t>four</a:t>
            </a:r>
            <a:r>
              <a:rPr lang="nl-NL" dirty="0" smtClean="0"/>
              <a:t> information processing </a:t>
            </a:r>
            <a:r>
              <a:rPr lang="nl-NL" dirty="0" err="1" smtClean="0"/>
              <a:t>aspects</a:t>
            </a:r>
            <a:r>
              <a:rPr lang="nl-NL" dirty="0" smtClean="0"/>
              <a:t> –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are </a:t>
            </a:r>
            <a:r>
              <a:rPr lang="nl-NL" dirty="0" err="1" smtClean="0"/>
              <a:t>ill</a:t>
            </a:r>
            <a:r>
              <a:rPr lang="nl-NL" dirty="0" smtClean="0"/>
              <a:t>,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being</a:t>
            </a:r>
            <a:r>
              <a:rPr lang="nl-NL" dirty="0" smtClean="0"/>
              <a:t> at </a:t>
            </a:r>
            <a:r>
              <a:rPr lang="nl-NL" dirty="0" err="1" smtClean="0"/>
              <a:t>risks</a:t>
            </a:r>
            <a:r>
              <a:rPr lang="nl-NL" dirty="0" smtClean="0"/>
              <a:t>, and </a:t>
            </a:r>
            <a:r>
              <a:rPr lang="nl-NL" dirty="0" err="1" smtClean="0"/>
              <a:t>when</a:t>
            </a:r>
            <a:r>
              <a:rPr lang="nl-NL" dirty="0" smtClean="0"/>
              <a:t> </a:t>
            </a:r>
            <a:r>
              <a:rPr lang="nl-NL" dirty="0" err="1" smtClean="0"/>
              <a:t>trying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stay</a:t>
            </a:r>
            <a:r>
              <a:rPr lang="nl-NL" dirty="0" smtClean="0"/>
              <a:t> </a:t>
            </a:r>
            <a:r>
              <a:rPr lang="nl-NL" dirty="0" err="1" smtClean="0"/>
              <a:t>healthy</a:t>
            </a:r>
            <a:r>
              <a:rPr lang="nl-NL" dirty="0" smtClean="0"/>
              <a:t>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dirty="0" smtClean="0"/>
              <a:t>It changes </a:t>
            </a:r>
            <a:r>
              <a:rPr lang="nl-NL" dirty="0" err="1" smtClean="0"/>
              <a:t>during</a:t>
            </a:r>
            <a:r>
              <a:rPr lang="nl-NL" dirty="0" smtClean="0"/>
              <a:t> </a:t>
            </a:r>
            <a:r>
              <a:rPr lang="nl-NL" dirty="0" err="1" smtClean="0"/>
              <a:t>the</a:t>
            </a:r>
            <a:r>
              <a:rPr lang="nl-NL" dirty="0" smtClean="0"/>
              <a:t> life course, </a:t>
            </a:r>
            <a:r>
              <a:rPr lang="nl-NL" dirty="0" err="1" smtClean="0"/>
              <a:t>think</a:t>
            </a:r>
            <a:r>
              <a:rPr lang="nl-NL" dirty="0" smtClean="0"/>
              <a:t> of </a:t>
            </a:r>
            <a:r>
              <a:rPr lang="nl-NL" dirty="0" err="1" smtClean="0"/>
              <a:t>becoming</a:t>
            </a:r>
            <a:r>
              <a:rPr lang="nl-NL" dirty="0" smtClean="0"/>
              <a:t> </a:t>
            </a:r>
            <a:r>
              <a:rPr lang="nl-NL" dirty="0" err="1" smtClean="0"/>
              <a:t>parents</a:t>
            </a:r>
            <a:r>
              <a:rPr lang="nl-NL" dirty="0" smtClean="0"/>
              <a:t>, </a:t>
            </a:r>
            <a:r>
              <a:rPr lang="nl-NL" dirty="0" err="1" smtClean="0"/>
              <a:t>then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quickly</a:t>
            </a:r>
            <a:r>
              <a:rPr lang="nl-NL" dirty="0" smtClean="0"/>
              <a:t> </a:t>
            </a:r>
            <a:r>
              <a:rPr lang="nl-NL" dirty="0" err="1" smtClean="0"/>
              <a:t>learn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children’s</a:t>
            </a:r>
            <a:r>
              <a:rPr lang="nl-NL" dirty="0" smtClean="0"/>
              <a:t> health, </a:t>
            </a:r>
            <a:r>
              <a:rPr lang="nl-NL" dirty="0" err="1" smtClean="0"/>
              <a:t>think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a </a:t>
            </a:r>
            <a:r>
              <a:rPr lang="nl-NL" dirty="0" err="1" smtClean="0"/>
              <a:t>relative</a:t>
            </a:r>
            <a:r>
              <a:rPr lang="nl-NL" dirty="0" smtClean="0"/>
              <a:t> </a:t>
            </a:r>
            <a:r>
              <a:rPr lang="nl-NL" dirty="0" err="1" smtClean="0"/>
              <a:t>being</a:t>
            </a:r>
            <a:r>
              <a:rPr lang="nl-NL" dirty="0" smtClean="0"/>
              <a:t> </a:t>
            </a:r>
            <a:r>
              <a:rPr lang="nl-NL" dirty="0" err="1" smtClean="0"/>
              <a:t>ill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cancer</a:t>
            </a:r>
            <a:r>
              <a:rPr lang="nl-NL" dirty="0" smtClean="0"/>
              <a:t>, </a:t>
            </a:r>
            <a:r>
              <a:rPr lang="nl-NL" dirty="0" err="1" smtClean="0"/>
              <a:t>suddenly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 </a:t>
            </a:r>
            <a:r>
              <a:rPr lang="nl-NL" dirty="0" err="1" smtClean="0"/>
              <a:t>learn</a:t>
            </a:r>
            <a:r>
              <a:rPr lang="nl-NL" dirty="0" smtClean="0"/>
              <a:t> a lot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cancer</a:t>
            </a:r>
            <a:r>
              <a:rPr lang="nl-NL" dirty="0" smtClean="0"/>
              <a:t> treatment etc.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dirty="0" smtClean="0"/>
              <a:t>It </a:t>
            </a:r>
            <a:r>
              <a:rPr lang="nl-NL" dirty="0" err="1" smtClean="0"/>
              <a:t>can</a:t>
            </a:r>
            <a:r>
              <a:rPr lang="nl-NL" dirty="0" smtClean="0"/>
              <a:t> </a:t>
            </a:r>
            <a:r>
              <a:rPr lang="nl-NL" dirty="0" err="1" smtClean="0"/>
              <a:t>be</a:t>
            </a:r>
            <a:r>
              <a:rPr lang="nl-NL" dirty="0" smtClean="0"/>
              <a:t> </a:t>
            </a:r>
            <a:r>
              <a:rPr lang="nl-NL" dirty="0" err="1" smtClean="0"/>
              <a:t>studied</a:t>
            </a:r>
            <a:r>
              <a:rPr lang="nl-NL" dirty="0" smtClean="0"/>
              <a:t> at </a:t>
            </a:r>
            <a:r>
              <a:rPr lang="nl-NL" dirty="0" err="1" smtClean="0"/>
              <a:t>indvidual</a:t>
            </a:r>
            <a:r>
              <a:rPr lang="nl-NL" dirty="0" smtClean="0"/>
              <a:t> level and </a:t>
            </a:r>
            <a:r>
              <a:rPr lang="nl-NL" dirty="0" err="1" smtClean="0"/>
              <a:t>population</a:t>
            </a:r>
            <a:r>
              <a:rPr lang="nl-NL" dirty="0" smtClean="0"/>
              <a:t> level.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dirty="0" smtClean="0"/>
              <a:t>It is </a:t>
            </a:r>
            <a:r>
              <a:rPr lang="nl-NL" dirty="0" err="1" smtClean="0"/>
              <a:t>influenced</a:t>
            </a:r>
            <a:r>
              <a:rPr lang="nl-NL" dirty="0" smtClean="0"/>
              <a:t> by personal </a:t>
            </a:r>
            <a:r>
              <a:rPr lang="nl-NL" dirty="0" err="1" smtClean="0"/>
              <a:t>determinants</a:t>
            </a:r>
            <a:r>
              <a:rPr lang="nl-NL" dirty="0" smtClean="0"/>
              <a:t> (</a:t>
            </a:r>
            <a:r>
              <a:rPr lang="nl-NL" dirty="0" err="1" smtClean="0"/>
              <a:t>age</a:t>
            </a:r>
            <a:r>
              <a:rPr lang="nl-NL" dirty="0" smtClean="0"/>
              <a:t>, gender, </a:t>
            </a:r>
            <a:r>
              <a:rPr lang="nl-NL" dirty="0" err="1" smtClean="0"/>
              <a:t>etnichity</a:t>
            </a:r>
            <a:r>
              <a:rPr lang="nl-NL" dirty="0" smtClean="0"/>
              <a:t>, health </a:t>
            </a:r>
            <a:r>
              <a:rPr lang="nl-NL" dirty="0" err="1" smtClean="0"/>
              <a:t>beliefs</a:t>
            </a:r>
            <a:r>
              <a:rPr lang="nl-NL" dirty="0" smtClean="0"/>
              <a:t>), </a:t>
            </a:r>
            <a:r>
              <a:rPr lang="nl-NL" dirty="0" err="1" smtClean="0"/>
              <a:t>situational</a:t>
            </a:r>
            <a:r>
              <a:rPr lang="nl-NL" dirty="0" smtClean="0"/>
              <a:t> </a:t>
            </a:r>
            <a:r>
              <a:rPr lang="nl-NL" dirty="0" err="1" smtClean="0"/>
              <a:t>determinants</a:t>
            </a:r>
            <a:r>
              <a:rPr lang="nl-NL" dirty="0" smtClean="0"/>
              <a:t> (school, work, </a:t>
            </a:r>
            <a:r>
              <a:rPr lang="nl-NL" dirty="0" err="1" smtClean="0"/>
              <a:t>local</a:t>
            </a:r>
            <a:r>
              <a:rPr lang="nl-NL" dirty="0" smtClean="0"/>
              <a:t> environment), and </a:t>
            </a:r>
            <a:r>
              <a:rPr lang="nl-NL" dirty="0" err="1" smtClean="0"/>
              <a:t>societal</a:t>
            </a:r>
            <a:r>
              <a:rPr lang="nl-NL" dirty="0" smtClean="0"/>
              <a:t> </a:t>
            </a:r>
            <a:r>
              <a:rPr lang="nl-NL" dirty="0" err="1" smtClean="0"/>
              <a:t>determinants</a:t>
            </a:r>
            <a:r>
              <a:rPr lang="nl-NL" dirty="0" smtClean="0"/>
              <a:t> (culture).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nl-NL" dirty="0" smtClean="0"/>
              <a:t>It is </a:t>
            </a:r>
            <a:r>
              <a:rPr lang="nl-NL" dirty="0" err="1" smtClean="0"/>
              <a:t>associated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health service </a:t>
            </a:r>
            <a:r>
              <a:rPr lang="nl-NL" dirty="0" err="1" smtClean="0"/>
              <a:t>use</a:t>
            </a:r>
            <a:r>
              <a:rPr lang="nl-NL" dirty="0" smtClean="0"/>
              <a:t>, health </a:t>
            </a:r>
            <a:r>
              <a:rPr lang="nl-NL" dirty="0" err="1" smtClean="0"/>
              <a:t>behaviour</a:t>
            </a:r>
            <a:r>
              <a:rPr lang="nl-NL" dirty="0" smtClean="0"/>
              <a:t>, </a:t>
            </a:r>
            <a:r>
              <a:rPr lang="nl-NL" dirty="0" err="1" smtClean="0"/>
              <a:t>participation</a:t>
            </a:r>
            <a:r>
              <a:rPr lang="nl-NL" dirty="0" smtClean="0"/>
              <a:t>, and </a:t>
            </a:r>
            <a:r>
              <a:rPr lang="nl-NL" dirty="0" err="1" smtClean="0"/>
              <a:t>equity</a:t>
            </a:r>
            <a:r>
              <a:rPr lang="nl-NL" dirty="0" smtClean="0"/>
              <a:t>.</a:t>
            </a:r>
            <a:endParaRPr lang="nl-NL" dirty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6F88BEA-82A6-4082-9D9E-7DBD46922CC6}" type="slidenum">
              <a:rPr lang="nl-NL" altLang="nl-NL" smtClean="0"/>
              <a:pPr eaLnBrk="1" hangingPunct="1"/>
              <a:t>22</a:t>
            </a:fld>
            <a:endParaRPr lang="nl-NL" altLang="nl-N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10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984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267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94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282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11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3517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03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280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224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461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6D05C-2EA0-47CF-B6F8-D0DDB8E0A12A}" type="datetimeFigureOut">
              <a:rPr lang="en-GB" smtClean="0"/>
              <a:t>08/03/2018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9A1F6-C4E0-4FAE-994F-DAB781ACB4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12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youtube.com/watch?v=ZWFv0AvP51M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620688"/>
            <a:ext cx="77048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solidFill>
                  <a:schemeClr val="tx2"/>
                </a:solidFill>
                <a:latin typeface="Corbel" panose="020B0503020204020204" pitchFamily="34" charset="0"/>
              </a:rPr>
              <a:t>Hvad enhver borger bør vide...</a:t>
            </a:r>
            <a:endParaRPr lang="da-DK" sz="4400" dirty="0" smtClean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r>
              <a:rPr lang="da-DK" sz="2400" dirty="0" smtClean="0">
                <a:solidFill>
                  <a:schemeClr val="tx2"/>
                </a:solidFill>
                <a:latin typeface="Corbel" panose="020B0503020204020204" pitchFamily="34" charset="0"/>
              </a:rPr>
              <a:t>Hygiejne og Uddannelse - Rådet </a:t>
            </a:r>
            <a:r>
              <a:rPr lang="da-DK" sz="2400" dirty="0" smtClean="0">
                <a:solidFill>
                  <a:schemeClr val="tx2"/>
                </a:solidFill>
                <a:latin typeface="Corbel" panose="020B0503020204020204" pitchFamily="34" charset="0"/>
              </a:rPr>
              <a:t>for Bedre Hygiejne</a:t>
            </a:r>
          </a:p>
          <a:p>
            <a:r>
              <a:rPr lang="da-DK" sz="2400" dirty="0" smtClean="0">
                <a:solidFill>
                  <a:schemeClr val="tx2"/>
                </a:solidFill>
                <a:latin typeface="Corbel" panose="020B0503020204020204" pitchFamily="34" charset="0"/>
              </a:rPr>
              <a:t>8. marts 2018, København</a:t>
            </a:r>
            <a:r>
              <a:rPr lang="da-DK" sz="2800" dirty="0" smtClean="0">
                <a:solidFill>
                  <a:schemeClr val="tx2"/>
                </a:solidFill>
                <a:latin typeface="Corbel" panose="020B0503020204020204" pitchFamily="34" charset="0"/>
              </a:rPr>
              <a:t> </a:t>
            </a:r>
          </a:p>
          <a:p>
            <a:endParaRPr lang="da-DK" sz="2400" b="1" dirty="0" smtClean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r>
              <a:rPr lang="da-DK" sz="2400" dirty="0">
                <a:solidFill>
                  <a:schemeClr val="tx2"/>
                </a:solidFill>
                <a:latin typeface="Corbel" panose="020B0503020204020204" pitchFamily="34" charset="0"/>
              </a:rPr>
              <a:t>Kristine Sørensen, Global Health Literacy Academy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7" y="3140967"/>
            <a:ext cx="8180156" cy="32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/>
          <a:stretch/>
        </p:blipFill>
        <p:spPr bwMode="auto">
          <a:xfrm>
            <a:off x="-1404664" y="-12576"/>
            <a:ext cx="105486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Luizenmoeders</a:t>
            </a:r>
          </a:p>
          <a:p>
            <a:pPr algn="r"/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98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43"/>
          <a:stretch/>
        </p:blipFill>
        <p:spPr bwMode="auto">
          <a:xfrm>
            <a:off x="-25946" y="-171400"/>
            <a:ext cx="9169946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946" y="4293096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National Complimentendag</a:t>
            </a:r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32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989"/>
            <a:ext cx="9144000" cy="121649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427110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Madlavning</a:t>
            </a:r>
          </a:p>
          <a:p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2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56"/>
            <a:ext cx="9157692" cy="132082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496" y="4427110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Reng</a:t>
            </a:r>
            <a:r>
              <a:rPr lang="en-GB" sz="4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øring</a:t>
            </a:r>
            <a:endParaRPr lang="en-GB" sz="4800" dirty="0" smtClean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  <a:p>
            <a:endParaRPr lang="da-DK" sz="4800" dirty="0" smtClean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58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0"/>
            <a:ext cx="13741648" cy="687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3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8880" y="-603448"/>
            <a:ext cx="15657954" cy="848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540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8389"/>
            <a:ext cx="3973611" cy="620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652592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>
                <a:latin typeface="Corbel" panose="020B0503020204020204" pitchFamily="34" charset="0"/>
              </a:rPr>
              <a:t>http://sundhedsstyrelsen.dk/~/media/0A37977EB6584A5597F9633C2801BBB6.ashx</a:t>
            </a:r>
          </a:p>
        </p:txBody>
      </p:sp>
    </p:spTree>
    <p:extLst>
      <p:ext uri="{BB962C8B-B14F-4D97-AF65-F5344CB8AC3E}">
        <p14:creationId xmlns:p14="http://schemas.microsoft.com/office/powerpoint/2010/main" val="271678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98847"/>
            <a:ext cx="9324528" cy="9260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9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2225"/>
            <a:ext cx="9324527" cy="928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6775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912" y="-259680"/>
            <a:ext cx="14809127" cy="7135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504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79512" y="3140968"/>
            <a:ext cx="8784976" cy="1440160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7236296" y="260648"/>
            <a:ext cx="15841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800" dirty="0" smtClean="0">
                <a:solidFill>
                  <a:schemeClr val="bg1"/>
                </a:solidFill>
                <a:latin typeface="Corbel" panose="020B0503020204020204" pitchFamily="34" charset="0"/>
              </a:rPr>
              <a:t>Doktorlatin: Aalkjær (1970)</a:t>
            </a:r>
            <a:endParaRPr lang="en-GB" sz="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73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427" y="2044184"/>
            <a:ext cx="3457143" cy="336190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 smtClean="0">
                <a:latin typeface="Corbel" panose="020B0503020204020204" pitchFamily="34" charset="0"/>
              </a:rPr>
              <a:t>The European Health Literacy Project</a:t>
            </a:r>
            <a:endParaRPr lang="en-GB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26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75" y="1628800"/>
            <a:ext cx="8918321" cy="3456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74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103688" y="6237288"/>
            <a:ext cx="48244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rgbClr val="003875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000">
                <a:solidFill>
                  <a:srgbClr val="003875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3875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2C9E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2C9E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C9E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C9E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C9E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2C9E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nl-NL" sz="800" dirty="0">
                <a:solidFill>
                  <a:srgbClr val="001C3D"/>
                </a:solidFill>
                <a:ea typeface="MS PGothic" pitchFamily="34" charset="-128"/>
              </a:rPr>
              <a:t>https://www.researchgate.net/publication/258950186_Behov_for_mere_forskning_i_patienters_sundhedskompetence_Need_for_more_research_in_patients'_health_literacy</a:t>
            </a:r>
            <a:endParaRPr lang="en-US" altLang="nl-NL" sz="800" dirty="0">
              <a:solidFill>
                <a:srgbClr val="001C3D"/>
              </a:solidFill>
              <a:ea typeface="MS PGothic" pitchFamily="34" charset="-128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6"/>
          <a:stretch/>
        </p:blipFill>
        <p:spPr bwMode="auto">
          <a:xfrm>
            <a:off x="179512" y="1484784"/>
            <a:ext cx="8834633" cy="405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da-DK" dirty="0" smtClean="0">
                <a:latin typeface="Corbel" panose="020B0503020204020204" pitchFamily="34" charset="0"/>
              </a:rPr>
              <a:t>Health literacy i en nøddeskal</a:t>
            </a:r>
            <a:endParaRPr lang="en-GB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5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Users\Kristine\AppData\Local\Microsoft\Windows\INetCache\IE\YDDOFG4T\stick-figures-146965_960_7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3424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116632"/>
            <a:ext cx="6259342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0" b="1" dirty="0" smtClean="0">
                <a:latin typeface="Corbel" panose="020B0503020204020204" pitchFamily="34" charset="0"/>
              </a:rPr>
              <a:t>20-70%</a:t>
            </a:r>
          </a:p>
          <a:p>
            <a:r>
              <a:rPr lang="en-GB" sz="3200" dirty="0" err="1" smtClean="0">
                <a:latin typeface="Corbel" panose="020B0503020204020204" pitchFamily="34" charset="0"/>
              </a:rPr>
              <a:t>har</a:t>
            </a:r>
            <a:r>
              <a:rPr lang="en-GB" sz="3200" dirty="0" smtClean="0">
                <a:latin typeface="Corbel" panose="020B0503020204020204" pitchFamily="34" charset="0"/>
              </a:rPr>
              <a:t> </a:t>
            </a:r>
            <a:r>
              <a:rPr lang="en-GB" sz="3200" dirty="0" err="1" smtClean="0">
                <a:latin typeface="Corbel" panose="020B0503020204020204" pitchFamily="34" charset="0"/>
              </a:rPr>
              <a:t>problemer</a:t>
            </a:r>
            <a:r>
              <a:rPr lang="en-GB" sz="3200" dirty="0" smtClean="0">
                <a:latin typeface="Corbel" panose="020B0503020204020204" pitchFamily="34" charset="0"/>
              </a:rPr>
              <a:t> med health literacy</a:t>
            </a:r>
            <a:endParaRPr lang="en-GB" sz="32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3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Man skal ikke bare vide, man skal også kunne handle...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Hvad skal man som borger vide?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00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30708"/>
            <a:ext cx="12283634" cy="706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Kende til det usynlige og smittevejene</a:t>
            </a:r>
          </a:p>
        </p:txBody>
      </p:sp>
    </p:spTree>
    <p:extLst>
      <p:ext uri="{BB962C8B-B14F-4D97-AF65-F5344CB8AC3E}">
        <p14:creationId xmlns:p14="http://schemas.microsoft.com/office/powerpoint/2010/main" val="332884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0"/>
            <a:ext cx="1173648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4688" y="4941168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Kende forskel på </a:t>
            </a:r>
          </a:p>
          <a:p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rent og urent</a:t>
            </a:r>
            <a:endParaRPr lang="da-DK" sz="4800" dirty="0" smtClean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61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6533"/>
            <a:ext cx="9684567" cy="8145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Gode vaner i køkkenet</a:t>
            </a:r>
          </a:p>
          <a:p>
            <a:pPr algn="r"/>
            <a:endParaRPr lang="da-DK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13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0541" y="0"/>
            <a:ext cx="16397797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Hoste-etikette</a:t>
            </a:r>
          </a:p>
          <a:p>
            <a:pPr algn="r"/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8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763997"/>
            <a:ext cx="9540552" cy="10107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Vide hvornår man skal søge lægehjælp</a:t>
            </a:r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89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95536"/>
            <a:ext cx="9144000" cy="1191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6642556"/>
            <a:ext cx="18325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  <a:latin typeface="Corbel" panose="020B0503020204020204" pitchFamily="34" charset="0"/>
              </a:rPr>
              <a:t>http://www.pflegewiki.de/wiki/Hygieia</a:t>
            </a:r>
            <a:endParaRPr lang="en-GB" sz="800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56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Barrierer i dagligdagen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Doktorlatin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En udfordring, selv for professionelle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Vaner</a:t>
            </a:r>
            <a:r>
              <a:rPr lang="da-DK" dirty="0"/>
              <a:t>... </a:t>
            </a:r>
            <a:r>
              <a:rPr lang="da-DK" dirty="0" smtClean="0"/>
              <a:t>livet igennem</a:t>
            </a:r>
            <a:endParaRPr lang="da-DK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Kulturforskelle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/>
              <a:t>Viden forsvinder </a:t>
            </a:r>
            <a:endParaRPr lang="da-DK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Tabu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Hvad </a:t>
            </a:r>
            <a:r>
              <a:rPr lang="da-DK" dirty="0"/>
              <a:t>er den rigtige </a:t>
            </a:r>
            <a:r>
              <a:rPr lang="da-DK" dirty="0" smtClean="0"/>
              <a:t>viden</a:t>
            </a:r>
            <a:endParaRPr lang="da-DK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Hygiejnepolitik for borgerne bliver implementeret forskelligt i kommunerne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da-DK" dirty="0" smtClean="0"/>
              <a:t>Ikke så simpelt, som mange gør det til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42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C:\Users\Kristine\AppData\Local\Microsoft\Windows\INetCache\IE\E23WWCJN\200px-Dammvippa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0" y="-323850"/>
            <a:ext cx="9461500" cy="1083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Hygiejne på dagsordenen</a:t>
            </a:r>
          </a:p>
        </p:txBody>
      </p:sp>
    </p:spTree>
    <p:extLst>
      <p:ext uri="{BB962C8B-B14F-4D97-AF65-F5344CB8AC3E}">
        <p14:creationId xmlns:p14="http://schemas.microsoft.com/office/powerpoint/2010/main" val="295834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2" name="Picture 6" descr="C:\Users\Kristine\AppData\Local\Microsoft\Windows\INetCache\IE\E23WWCJN\Trivialpursuit_Token2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9275" y="809625"/>
            <a:ext cx="550545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Paratviden og handlekompetence</a:t>
            </a:r>
          </a:p>
        </p:txBody>
      </p:sp>
    </p:spTree>
    <p:extLst>
      <p:ext uri="{BB962C8B-B14F-4D97-AF65-F5344CB8AC3E}">
        <p14:creationId xmlns:p14="http://schemas.microsoft.com/office/powerpoint/2010/main" val="80580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C:\Users\Kristine\AppData\Local\Microsoft\Windows\INetCache\IE\BXPT3AD7\lifelong-learning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"/>
            <a:ext cx="91440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 descr="C:\Users\Kristine\AppData\Local\Microsoft\Windows\INetCache\IE\YDDOFG4T\cup-1614530_960_720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ANERKENDELSE!</a:t>
            </a:r>
          </a:p>
          <a:p>
            <a:pPr algn="r"/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94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99592" y="476672"/>
            <a:ext cx="7704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BLIV VED!</a:t>
            </a:r>
          </a:p>
          <a:p>
            <a:r>
              <a:rPr lang="da-DK" sz="2400" b="1" dirty="0" smtClean="0">
                <a:solidFill>
                  <a:schemeClr val="accent1"/>
                </a:solidFill>
                <a:latin typeface="Corbel" panose="020B0503020204020204" pitchFamily="34" charset="0"/>
              </a:rPr>
              <a:t>Kompliment til alle jer, der gør så stor en forskel!</a:t>
            </a:r>
          </a:p>
          <a:p>
            <a:endParaRPr lang="da-DK" sz="2400" b="1" dirty="0" smtClean="0">
              <a:solidFill>
                <a:schemeClr val="accent1"/>
              </a:solidFill>
              <a:latin typeface="Corbel" panose="020B0503020204020204" pitchFamily="34" charset="0"/>
            </a:endParaRPr>
          </a:p>
          <a:p>
            <a:r>
              <a:rPr lang="da-DK" sz="2400" dirty="0" smtClean="0">
                <a:solidFill>
                  <a:schemeClr val="tx2"/>
                </a:solidFill>
                <a:latin typeface="Corbel" panose="020B0503020204020204" pitchFamily="34" charset="0"/>
              </a:rPr>
              <a:t>Kristine Sørensen</a:t>
            </a:r>
            <a:endParaRPr lang="da-DK" sz="2400" dirty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r>
              <a:rPr lang="da-DK" sz="2400" dirty="0">
                <a:solidFill>
                  <a:schemeClr val="tx2"/>
                </a:solidFill>
                <a:latin typeface="Corbel" panose="020B0503020204020204" pitchFamily="34" charset="0"/>
              </a:rPr>
              <a:t>c</a:t>
            </a:r>
            <a:r>
              <a:rPr lang="da-DK" sz="2400" dirty="0" smtClean="0">
                <a:solidFill>
                  <a:schemeClr val="tx2"/>
                </a:solidFill>
                <a:latin typeface="Corbel" panose="020B0503020204020204" pitchFamily="34" charset="0"/>
              </a:rPr>
              <a:t>ontact@globalhealthliteracyacademy.org</a:t>
            </a:r>
          </a:p>
          <a:p>
            <a:endParaRPr lang="da-DK" sz="2400" dirty="0" smtClean="0">
              <a:solidFill>
                <a:schemeClr val="tx2"/>
              </a:solidFill>
              <a:latin typeface="Corbel" panose="020B0503020204020204" pitchFamily="34" charset="0"/>
            </a:endParaRPr>
          </a:p>
          <a:p>
            <a:r>
              <a:rPr lang="da-DK" sz="2400" dirty="0" smtClean="0">
                <a:solidFill>
                  <a:schemeClr val="tx2"/>
                </a:solidFill>
                <a:latin typeface="Corbel" panose="020B0503020204020204" pitchFamily="34" charset="0"/>
              </a:rPr>
              <a:t>www.healthliteracyakademiet.dk</a:t>
            </a:r>
            <a:endParaRPr lang="da-DK" sz="2400" dirty="0">
              <a:solidFill>
                <a:schemeClr val="tx2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7" y="3317975"/>
            <a:ext cx="8180156" cy="32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81528" y="0"/>
            <a:ext cx="25848418" cy="714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Rengøring på (kort) tid</a:t>
            </a:r>
          </a:p>
          <a:p>
            <a:pPr algn="r"/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79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544" y="6273026"/>
            <a:ext cx="3312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latin typeface="Corbel" panose="020B0503020204020204" pitchFamily="34" charset="0"/>
                <a:hlinkClick r:id="rId2"/>
              </a:rPr>
              <a:t>https://</a:t>
            </a:r>
            <a:r>
              <a:rPr lang="en-GB" sz="800" dirty="0" smtClean="0">
                <a:latin typeface="Corbel" panose="020B0503020204020204" pitchFamily="34" charset="0"/>
                <a:hlinkClick r:id="rId2"/>
              </a:rPr>
              <a:t>www.youtube.com/watch?v=ZWFv0AvP51M</a:t>
            </a:r>
            <a:endParaRPr lang="en-GB" sz="800" dirty="0" smtClean="0">
              <a:latin typeface="Corbel" panose="020B0503020204020204" pitchFamily="34" charset="0"/>
            </a:endParaRPr>
          </a:p>
          <a:p>
            <a:endParaRPr lang="en-GB" sz="800" dirty="0">
              <a:latin typeface="Corbel" panose="020B0503020204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3009" r="38173" b="16429"/>
          <a:stretch/>
        </p:blipFill>
        <p:spPr bwMode="auto">
          <a:xfrm>
            <a:off x="17189" y="13369"/>
            <a:ext cx="9135649" cy="564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0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6" r="1286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Sanitet i militæret</a:t>
            </a:r>
            <a:endParaRPr lang="da-DK" sz="4800" dirty="0" smtClean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 </a:t>
            </a:r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- en oplevelse</a:t>
            </a:r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7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48" b="19141"/>
          <a:stretch/>
        </p:blipFill>
        <p:spPr bwMode="auto">
          <a:xfrm>
            <a:off x="0" y="-24458"/>
            <a:ext cx="9143999" cy="762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Vaske hænder projekt</a:t>
            </a:r>
          </a:p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 i børnehaven</a:t>
            </a:r>
            <a:endParaRPr lang="en-GB" sz="4800" dirty="0">
              <a:solidFill>
                <a:schemeClr val="accent1">
                  <a:lumMod val="20000"/>
                  <a:lumOff val="80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800" dirty="0" smtClean="0">
                <a:solidFill>
                  <a:schemeClr val="bg1"/>
                </a:solidFill>
              </a:rPr>
              <a:t>https://bh-assens.assens.dk/boernehaven-oesterled/billedgalleri/</a:t>
            </a:r>
            <a:endParaRPr lang="en-GB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54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efterskolehygge.dk/wp-content/uploads/2013/09/IMG_2157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14700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Teenageårene</a:t>
            </a:r>
          </a:p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(u)vaner i dagligdagen</a:t>
            </a:r>
          </a:p>
        </p:txBody>
      </p:sp>
    </p:spTree>
    <p:extLst>
      <p:ext uri="{BB962C8B-B14F-4D97-AF65-F5344CB8AC3E}">
        <p14:creationId xmlns:p14="http://schemas.microsoft.com/office/powerpoint/2010/main" val="65098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62" t="1250" r="33138" b="-1250"/>
          <a:stretch/>
        </p:blipFill>
        <p:spPr bwMode="auto">
          <a:xfrm>
            <a:off x="-3204865" y="-33858"/>
            <a:ext cx="13545385" cy="700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951311" y="4365104"/>
            <a:ext cx="6192688" cy="1569660"/>
          </a:xfrm>
          <a:prstGeom prst="rect">
            <a:avLst/>
          </a:prstGeom>
          <a:solidFill>
            <a:schemeClr val="tx2">
              <a:lumMod val="40000"/>
              <a:lumOff val="60000"/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Kulturrelateret</a:t>
            </a:r>
          </a:p>
          <a:p>
            <a:pPr algn="r"/>
            <a:r>
              <a:rPr lang="da-DK" sz="4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Corbel" panose="020B0503020204020204" pitchFamily="34" charset="0"/>
              </a:rPr>
              <a:t>- Hollandsk eksempel</a:t>
            </a:r>
          </a:p>
        </p:txBody>
      </p:sp>
    </p:spTree>
    <p:extLst>
      <p:ext uri="{BB962C8B-B14F-4D97-AF65-F5344CB8AC3E}">
        <p14:creationId xmlns:p14="http://schemas.microsoft.com/office/powerpoint/2010/main" val="11571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343</Words>
  <Application>Microsoft Office PowerPoint</Application>
  <PresentationFormat>On-screen Show (4:3)</PresentationFormat>
  <Paragraphs>63</Paragraphs>
  <Slides>35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European Health Literacy Project</vt:lpstr>
      <vt:lpstr>PowerPoint Presentation</vt:lpstr>
      <vt:lpstr>Health literacy i en nøddeskal</vt:lpstr>
      <vt:lpstr>PowerPoint Presentation</vt:lpstr>
      <vt:lpstr>Man skal ikke bare vide, man skal også kunne handle...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Barrierer i dagligdagen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Kristine Sorensen</dc:creator>
  <cp:lastModifiedBy>Kristine Sorensen</cp:lastModifiedBy>
  <cp:revision>26</cp:revision>
  <dcterms:created xsi:type="dcterms:W3CDTF">2018-03-07T14:26:46Z</dcterms:created>
  <dcterms:modified xsi:type="dcterms:W3CDTF">2018-03-08T12:27:24Z</dcterms:modified>
</cp:coreProperties>
</file>