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5" r:id="rId2"/>
    <p:sldId id="339" r:id="rId3"/>
    <p:sldId id="348" r:id="rId4"/>
    <p:sldId id="349" r:id="rId5"/>
    <p:sldId id="340" r:id="rId6"/>
    <p:sldId id="341" r:id="rId7"/>
    <p:sldId id="342" r:id="rId8"/>
    <p:sldId id="343" r:id="rId9"/>
    <p:sldId id="344" r:id="rId10"/>
    <p:sldId id="346" r:id="rId11"/>
  </p:sldIdLst>
  <p:sldSz cx="9144000" cy="6858000" type="screen4x3"/>
  <p:notesSz cx="6794500" cy="9931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75834" autoAdjust="0"/>
  </p:normalViewPr>
  <p:slideViewPr>
    <p:cSldViewPr>
      <p:cViewPr varScale="1">
        <p:scale>
          <a:sx n="44" d="100"/>
          <a:sy n="44" d="100"/>
        </p:scale>
        <p:origin x="1483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8646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1E49451C-C930-4C0D-A016-7D70934CBA52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2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8646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ED519A5C-746B-4951-8858-61A0E34135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0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F73203D0-4538-4AFE-B7AA-46D37BD10948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1241425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2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8646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B906DCCD-1B78-40E3-958A-2E6C9B3499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10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Mener dette punkt er relevant fordi NMR vil sikre sig at kravene er nutidige, er i tråd med internationale forventninger til sådanne uddannelser og at uddannelsen lever op til de enkelte landes formelle krav til uddannelse, </a:t>
            </a:r>
            <a:r>
              <a:rPr lang="da-DK" dirty="0" err="1" smtClean="0"/>
              <a:t>dvs</a:t>
            </a:r>
            <a:r>
              <a:rPr lang="da-DK" dirty="0" smtClean="0"/>
              <a:t> at uddannelsen er ”gyldig” i alle nordiske</a:t>
            </a:r>
            <a:r>
              <a:rPr lang="da-DK" baseline="0" dirty="0" smtClean="0"/>
              <a:t> </a:t>
            </a:r>
            <a:r>
              <a:rPr lang="da-DK" dirty="0" smtClean="0"/>
              <a:t>lande, uddannelsen</a:t>
            </a:r>
            <a:r>
              <a:rPr lang="da-DK" baseline="0" dirty="0" smtClean="0"/>
              <a:t> har en karakter således at den lever op til hvert lands krav om studentens rettigheder, klageadgang over forløb og resultat og i henhold til nationale forhold vedr. økonomisk støtte til uddannelsen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6DCCD-1B78-40E3-958A-2E6C9B3499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4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Denne del af processen</a:t>
            </a:r>
            <a:r>
              <a:rPr lang="da-DK" baseline="0" dirty="0" smtClean="0"/>
              <a:t> også vigtig for at sikre at det er den bedst kvalificerede der får opgaven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6DCCD-1B78-40E3-958A-2E6C9B3499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9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000" y="360000"/>
            <a:ext cx="1495238" cy="5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894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noFill/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0467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800600"/>
            <a:ext cx="7559824" cy="566738"/>
          </a:xfrm>
          <a:noFill/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755576" y="612775"/>
            <a:ext cx="7559824" cy="4114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755576" y="5367338"/>
            <a:ext cx="755982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9672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7895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164288" y="260648"/>
            <a:ext cx="1759024" cy="5851525"/>
          </a:xfrm>
          <a:noFill/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51520" y="274638"/>
            <a:ext cx="6768752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8657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5073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(+und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Pladsholder til tekst 2"/>
          <p:cNvSpPr>
            <a:spLocks noGrp="1"/>
          </p:cNvSpPr>
          <p:nvPr>
            <p:ph type="body" idx="13"/>
          </p:nvPr>
        </p:nvSpPr>
        <p:spPr>
          <a:xfrm>
            <a:off x="251520" y="773014"/>
            <a:ext cx="86409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6919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188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1520" y="773906"/>
            <a:ext cx="4244280" cy="5352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773906"/>
            <a:ext cx="4244280" cy="5352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5331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(+und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244280" cy="47133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244280" cy="47133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2"/>
          <p:cNvSpPr>
            <a:spLocks noGrp="1"/>
          </p:cNvSpPr>
          <p:nvPr>
            <p:ph type="body" idx="13"/>
          </p:nvPr>
        </p:nvSpPr>
        <p:spPr>
          <a:xfrm>
            <a:off x="251520" y="773014"/>
            <a:ext cx="86409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858495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1520" y="773014"/>
            <a:ext cx="4248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51520" y="1412776"/>
            <a:ext cx="4245868" cy="47133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4008" y="773014"/>
            <a:ext cx="4248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247455" cy="47133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1426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4022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 (+undertit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Pladsholder til tekst 2"/>
          <p:cNvSpPr>
            <a:spLocks noGrp="1"/>
          </p:cNvSpPr>
          <p:nvPr>
            <p:ph type="body" idx="13"/>
          </p:nvPr>
        </p:nvSpPr>
        <p:spPr>
          <a:xfrm>
            <a:off x="251520" y="773014"/>
            <a:ext cx="86409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24475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7200" y="4050000"/>
            <a:ext cx="4459233" cy="2356109"/>
          </a:xfrm>
          <a:prstGeom prst="rect">
            <a:avLst/>
          </a:prstGeom>
        </p:spPr>
      </p:pic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" y="-2"/>
            <a:ext cx="9144000" cy="715681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</p:spPr>
        <p:txBody>
          <a:bodyPr vert="horz" lIns="360000" tIns="45720" rIns="72000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1520" y="774230"/>
            <a:ext cx="8640960" cy="535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5004048" y="6526800"/>
            <a:ext cx="3471664" cy="33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7C8796"/>
                </a:solidFill>
              </a:defRPr>
            </a:lvl1pPr>
          </a:lstStyle>
          <a:p>
            <a:r>
              <a:rPr lang="da-DK" smtClean="0"/>
              <a:t>Rådet for Bedre Hygiejne – Konference 8. marts 2018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541932" y="6526800"/>
            <a:ext cx="602068" cy="33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7C8796"/>
                </a:solidFill>
              </a:defRPr>
            </a:lvl1pPr>
          </a:lstStyle>
          <a:p>
            <a:fld id="{FEB7A26A-9D65-4396-950F-D73F47C3DDA2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8" name="Lige forbindelse 7"/>
          <p:cNvCxnSpPr/>
          <p:nvPr/>
        </p:nvCxnSpPr>
        <p:spPr>
          <a:xfrm>
            <a:off x="0" y="6525344"/>
            <a:ext cx="9144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51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54" r:id="rId8"/>
    <p:sldLayoutId id="2147483663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6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ts val="2400"/>
        </a:lnSpc>
        <a:spcBef>
          <a:spcPct val="20000"/>
        </a:spcBef>
        <a:buClr>
          <a:schemeClr val="accent1"/>
        </a:buClr>
        <a:buSzPct val="75000"/>
        <a:buFontTx/>
        <a:buBlip>
          <a:blip r:embed="rId18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41338" indent="-271463" algn="l" defTabSz="914400" rtl="0" eaLnBrk="1" latinLnBrk="0" hangingPunct="1">
        <a:lnSpc>
          <a:spcPts val="2400"/>
        </a:lnSpc>
        <a:spcBef>
          <a:spcPct val="20000"/>
        </a:spcBef>
        <a:buClr>
          <a:schemeClr val="accent1"/>
        </a:buClr>
        <a:buFont typeface="Arial" pitchFamily="34" charset="0"/>
        <a:buChar char="-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00113" indent="-276225" algn="l" defTabSz="914400" rtl="0" eaLnBrk="1" latinLnBrk="0" hangingPunct="1">
        <a:lnSpc>
          <a:spcPts val="2400"/>
        </a:lnSpc>
        <a:spcBef>
          <a:spcPct val="20000"/>
        </a:spcBef>
        <a:buClr>
          <a:schemeClr val="accent1"/>
        </a:buClr>
        <a:buFont typeface="Arial" pitchFamily="34" charset="0"/>
        <a:buChar char="•"/>
        <a:tabLst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258888" indent="-273050" algn="l" defTabSz="914400" rtl="0" eaLnBrk="1" latinLnBrk="0" hangingPunct="1">
        <a:lnSpc>
          <a:spcPts val="2400"/>
        </a:lnSpc>
        <a:spcBef>
          <a:spcPct val="20000"/>
        </a:spcBef>
        <a:buClr>
          <a:schemeClr val="accent1"/>
        </a:buClr>
        <a:buFont typeface="Arial" pitchFamily="34" charset="0"/>
        <a:buChar char="­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616075" indent="-274638" algn="l" defTabSz="1433513" rtl="0" eaLnBrk="1" latinLnBrk="0" hangingPunct="1">
        <a:lnSpc>
          <a:spcPts val="2400"/>
        </a:lnSpc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Fremtidens nye nordiske </a:t>
            </a:r>
            <a:r>
              <a:rPr lang="da-DK" dirty="0" smtClean="0"/>
              <a:t>uddannelse i infektionshygiejne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207096"/>
          </a:xfrm>
        </p:spPr>
        <p:txBody>
          <a:bodyPr>
            <a:normAutofit/>
          </a:bodyPr>
          <a:lstStyle/>
          <a:p>
            <a:r>
              <a:rPr lang="da-DK" dirty="0" smtClean="0"/>
              <a:t>Elsebeth Tvenstrup Jensen</a:t>
            </a:r>
          </a:p>
          <a:p>
            <a:r>
              <a:rPr lang="da-DK" dirty="0" smtClean="0"/>
              <a:t>Brian Kristensen</a:t>
            </a:r>
          </a:p>
          <a:p>
            <a:endParaRPr lang="da-DK" dirty="0" smtClean="0"/>
          </a:p>
          <a:p>
            <a:r>
              <a:rPr lang="da-DK" sz="2000" dirty="0" smtClean="0"/>
              <a:t>Central Enhed for Infektionshygiejne</a:t>
            </a:r>
          </a:p>
          <a:p>
            <a:r>
              <a:rPr lang="da-DK" sz="2000" dirty="0" smtClean="0"/>
              <a:t>Statens Serum Institut</a:t>
            </a:r>
            <a:endParaRPr lang="da-DK" sz="2000" dirty="0"/>
          </a:p>
        </p:txBody>
      </p:sp>
      <p:sp>
        <p:nvSpPr>
          <p:cNvPr id="4" name="Tekstfelt 3"/>
          <p:cNvSpPr txBox="1"/>
          <p:nvPr/>
        </p:nvSpPr>
        <p:spPr>
          <a:xfrm>
            <a:off x="2772028" y="6488668"/>
            <a:ext cx="5686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Rådet for Bedre Hygiejne – Konference 8. marts 2018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92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Ekstra information fra CEI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774230"/>
            <a:ext cx="8640960" cy="5607098"/>
          </a:xfrm>
        </p:spPr>
        <p:txBody>
          <a:bodyPr>
            <a:normAutofit/>
          </a:bodyPr>
          <a:lstStyle/>
          <a:p>
            <a:r>
              <a:rPr lang="da-DK" dirty="0" err="1" smtClean="0"/>
              <a:t>SSI’s</a:t>
            </a:r>
            <a:r>
              <a:rPr lang="da-DK" dirty="0" smtClean="0"/>
              <a:t> e-læringsprogrammer i nyt format</a:t>
            </a:r>
          </a:p>
          <a:p>
            <a:pPr lvl="1"/>
            <a:r>
              <a:rPr lang="da-DK" dirty="0" smtClean="0"/>
              <a:t>Vi tager imod </a:t>
            </a:r>
            <a:r>
              <a:rPr lang="da-DK" dirty="0"/>
              <a:t>kommentarer og evt. </a:t>
            </a:r>
            <a:r>
              <a:rPr lang="da-DK" dirty="0" smtClean="0"/>
              <a:t>kritik</a:t>
            </a:r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marL="269875" lvl="1" indent="0">
              <a:buNone/>
            </a:pPr>
            <a:endParaRPr lang="da-DK" dirty="0" smtClean="0"/>
          </a:p>
          <a:p>
            <a:pPr marL="180975" lvl="1" indent="-180975">
              <a:buSzPct val="75000"/>
              <a:buBlip>
                <a:blip r:embed="rId2"/>
              </a:buBlip>
            </a:pPr>
            <a:r>
              <a:rPr lang="da-DK" dirty="0"/>
              <a:t>Auditorkursus 10.-13. september </a:t>
            </a:r>
            <a:r>
              <a:rPr lang="da-DK" dirty="0" smtClean="0"/>
              <a:t>2018</a:t>
            </a:r>
          </a:p>
          <a:p>
            <a:pPr lvl="1">
              <a:buSzPct val="75000"/>
            </a:pPr>
            <a:r>
              <a:rPr lang="da-DK" dirty="0"/>
              <a:t>Opdateret information på ssi.dk </a:t>
            </a:r>
            <a:r>
              <a:rPr lang="da-DK" dirty="0" smtClean="0"/>
              <a:t>følger…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10</a:t>
            </a:fld>
            <a:endParaRPr lang="da-DK"/>
          </a:p>
        </p:txBody>
      </p:sp>
      <p:pic>
        <p:nvPicPr>
          <p:cNvPr id="20" name="Billede 19"/>
          <p:cNvPicPr>
            <a:picLocks noChangeAspect="1"/>
          </p:cNvPicPr>
          <p:nvPr/>
        </p:nvPicPr>
        <p:blipFill rotWithShape="1">
          <a:blip r:embed="rId3"/>
          <a:srcRect r="2982" b="4851"/>
          <a:stretch/>
        </p:blipFill>
        <p:spPr>
          <a:xfrm>
            <a:off x="3125505" y="1550291"/>
            <a:ext cx="2670631" cy="3733932"/>
          </a:xfrm>
          <a:prstGeom prst="rect">
            <a:avLst/>
          </a:prstGeom>
        </p:spPr>
      </p:pic>
      <p:pic>
        <p:nvPicPr>
          <p:cNvPr id="21" name="Billed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0951" y="909878"/>
            <a:ext cx="2092015" cy="1504815"/>
          </a:xfrm>
          <a:prstGeom prst="rect">
            <a:avLst/>
          </a:prstGeom>
        </p:spPr>
      </p:pic>
      <p:pic>
        <p:nvPicPr>
          <p:cNvPr id="22" name="Billed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3478" y="2473244"/>
            <a:ext cx="1619488" cy="1399347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1071" y="3940498"/>
            <a:ext cx="1881409" cy="1258716"/>
          </a:xfrm>
          <a:prstGeom prst="rect">
            <a:avLst/>
          </a:prstGeom>
        </p:spPr>
      </p:pic>
      <p:cxnSp>
        <p:nvCxnSpPr>
          <p:cNvPr id="24" name="Lige pilforbindelse 23"/>
          <p:cNvCxnSpPr/>
          <p:nvPr/>
        </p:nvCxnSpPr>
        <p:spPr>
          <a:xfrm flipV="1">
            <a:off x="5329986" y="1714042"/>
            <a:ext cx="1938380" cy="2698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pilforbindelse 26"/>
          <p:cNvCxnSpPr/>
          <p:nvPr/>
        </p:nvCxnSpPr>
        <p:spPr>
          <a:xfrm flipV="1">
            <a:off x="5514297" y="3000278"/>
            <a:ext cx="1778826" cy="1479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pilforbindelse 28"/>
          <p:cNvCxnSpPr/>
          <p:nvPr/>
        </p:nvCxnSpPr>
        <p:spPr>
          <a:xfrm>
            <a:off x="5266874" y="4732026"/>
            <a:ext cx="1809204" cy="118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8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Historik 1.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774230"/>
            <a:ext cx="8640960" cy="5823122"/>
          </a:xfrm>
        </p:spPr>
        <p:txBody>
          <a:bodyPr>
            <a:normAutofit/>
          </a:bodyPr>
          <a:lstStyle/>
          <a:p>
            <a:r>
              <a:rPr lang="da-DK" dirty="0" smtClean="0"/>
              <a:t>Specialuddannelsen</a:t>
            </a:r>
          </a:p>
          <a:p>
            <a:pPr lvl="1"/>
            <a:r>
              <a:rPr lang="da-DK" dirty="0" smtClean="0"/>
              <a:t>Cirkulæret fra Sundhedsstyrelsen (2000) redegør for kravene til specialuddannelse til hygiejnesygeplejerske </a:t>
            </a:r>
          </a:p>
          <a:p>
            <a:pPr lvl="1"/>
            <a:r>
              <a:rPr lang="da-DK" dirty="0" smtClean="0"/>
              <a:t>Specialuddannelsen afholdt sporadisk, senest 2001-02 og 2004-05</a:t>
            </a:r>
          </a:p>
          <a:p>
            <a:pPr lvl="1"/>
            <a:r>
              <a:rPr lang="da-DK" dirty="0" smtClean="0"/>
              <a:t>Arbejdsgiver betalte kursusafgift (ca. 75.000 kr.)</a:t>
            </a:r>
          </a:p>
          <a:p>
            <a:pPr lvl="1"/>
            <a:r>
              <a:rPr lang="da-DK" dirty="0" smtClean="0"/>
              <a:t>Ikke modulbaseret, ikke tilstrækkeligt antal deltagere til at sikre regelmæssig afholdelse (både økonomi og pædagogik skulle hænge sammen).</a:t>
            </a:r>
          </a:p>
          <a:p>
            <a:pPr lvl="1"/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50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Historik 2.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774230"/>
            <a:ext cx="8640960" cy="5823122"/>
          </a:xfrm>
        </p:spPr>
        <p:txBody>
          <a:bodyPr>
            <a:normAutofit/>
          </a:bodyPr>
          <a:lstStyle/>
          <a:p>
            <a:r>
              <a:rPr lang="da-DK" dirty="0" smtClean="0"/>
              <a:t>2007: ny nordisk uddannelse etableret på NHV i Göteborg</a:t>
            </a:r>
          </a:p>
          <a:p>
            <a:pPr lvl="1"/>
            <a:r>
              <a:rPr lang="da-DK" dirty="0" smtClean="0"/>
              <a:t>Vi fik pladser svarende til den danske betaling til NHV (+ en del flere).</a:t>
            </a:r>
          </a:p>
          <a:p>
            <a:pPr lvl="1"/>
            <a:r>
              <a:rPr lang="da-DK" dirty="0" smtClean="0"/>
              <a:t>Diplomuddannelsen bestod af ca. ½ folkesundhedsvidenskabs-kurser (public </a:t>
            </a:r>
            <a:r>
              <a:rPr lang="da-DK" dirty="0" err="1" smtClean="0"/>
              <a:t>health</a:t>
            </a:r>
            <a:r>
              <a:rPr lang="da-DK" dirty="0" smtClean="0"/>
              <a:t>), ca. ½ specifikke kurser i infektionshygiejne (inkl. relevante emner). </a:t>
            </a:r>
            <a:r>
              <a:rPr lang="da-DK" dirty="0"/>
              <a:t>Undervisning på de skandinaviske sprog. </a:t>
            </a:r>
            <a:endParaRPr lang="da-DK" dirty="0" smtClean="0"/>
          </a:p>
          <a:p>
            <a:pPr lvl="1"/>
            <a:r>
              <a:rPr lang="da-DK" dirty="0" smtClean="0"/>
              <a:t>Sikring af at de indholdsmæssige krav i det danske cirkulære var opfyldt.</a:t>
            </a:r>
          </a:p>
          <a:p>
            <a:pPr lvl="1"/>
            <a:r>
              <a:rPr lang="da-DK" dirty="0" smtClean="0"/>
              <a:t>60 ECTS (mod specialuddannelsens 45 ECTS), mulighed for at bygge ovenpå med en masteruddannelse (det var ikke direkte muligt for specialuddannelsen).</a:t>
            </a:r>
          </a:p>
          <a:p>
            <a:pPr lvl="1"/>
            <a:r>
              <a:rPr lang="da-DK" dirty="0" smtClean="0"/>
              <a:t>Godt nordisk netværk opbygget, blandt hygiejnesygeplejersker og blandt de nordiske folkehelseinstitutter. Rigtig fint studiemiljø på NHV.</a:t>
            </a:r>
          </a:p>
          <a:p>
            <a:pPr lvl="1"/>
            <a:r>
              <a:rPr lang="da-DK" dirty="0" smtClean="0"/>
              <a:t>Tværfagligt – også åbent for læger og andre sundhedsprofessionelle – styrkelse af faglighed og teamarbejde i praksis.</a:t>
            </a:r>
          </a:p>
          <a:p>
            <a:r>
              <a:rPr lang="da-DK" dirty="0" smtClean="0"/>
              <a:t>Ultimo 2014: NHV nedlægges, da Nordisk Ministerråd reducerer bevillingen. Efterfølgende beslutter Nordisk Ministerråd at understøtte en reetablering af uddannelsen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97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Indhold i uddannelsen på NHV</a:t>
            </a:r>
            <a:endParaRPr lang="da-DK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696"/>
          <a:stretch/>
        </p:blipFill>
        <p:spPr>
          <a:xfrm>
            <a:off x="0" y="2996952"/>
            <a:ext cx="9469570" cy="3024336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4</a:t>
            </a:fld>
            <a:endParaRPr lang="da-DK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1860" y="795946"/>
            <a:ext cx="5153852" cy="188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 op til nu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2014 - medio 2016</a:t>
            </a:r>
          </a:p>
          <a:p>
            <a:pPr lvl="1"/>
            <a:r>
              <a:rPr lang="da-DK" dirty="0" smtClean="0"/>
              <a:t>Afklaring af opdateret indhold, samt krav til uddannelsen</a:t>
            </a:r>
          </a:p>
          <a:p>
            <a:pPr lvl="2"/>
            <a:r>
              <a:rPr lang="da-DK" dirty="0" smtClean="0"/>
              <a:t>Svarende til international udvikling og forventninger</a:t>
            </a:r>
          </a:p>
          <a:p>
            <a:pPr lvl="1"/>
            <a:r>
              <a:rPr lang="da-DK" dirty="0" smtClean="0"/>
              <a:t>Afklaring af national-specifikke krav til medvirken ved en fælles nordisk uddannelse</a:t>
            </a:r>
          </a:p>
          <a:p>
            <a:pPr lvl="2"/>
            <a:r>
              <a:rPr lang="da-DK" dirty="0" smtClean="0"/>
              <a:t>Herunder en del formelle krav fra de enkelte lande</a:t>
            </a:r>
          </a:p>
          <a:p>
            <a:pPr lvl="3"/>
            <a:r>
              <a:rPr lang="da-DK" dirty="0" smtClean="0"/>
              <a:t>Uddannelsens gyldighed i alle de nordiske lande</a:t>
            </a:r>
          </a:p>
          <a:p>
            <a:pPr lvl="3"/>
            <a:r>
              <a:rPr lang="da-DK" dirty="0" smtClean="0"/>
              <a:t>Studentens rettigheder, klagemuligheder etc.</a:t>
            </a:r>
          </a:p>
          <a:p>
            <a:pPr lvl="3"/>
            <a:r>
              <a:rPr lang="da-DK" dirty="0" smtClean="0"/>
              <a:t>Økonomiske forhold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40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Udbudsproces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Udbudsproces startes sommer 2016</a:t>
            </a:r>
          </a:p>
          <a:p>
            <a:pPr lvl="1"/>
            <a:r>
              <a:rPr lang="da-DK" dirty="0" smtClean="0"/>
              <a:t>Alle nordiske universiteter eller uddannelsesinstitutioner (svenske </a:t>
            </a:r>
            <a:r>
              <a:rPr lang="da-DK" dirty="0" err="1" smtClean="0"/>
              <a:t>högskolar</a:t>
            </a:r>
            <a:r>
              <a:rPr lang="da-DK" dirty="0" smtClean="0"/>
              <a:t>) med sundhedsfaglige uddannelser indbydes</a:t>
            </a:r>
          </a:p>
          <a:p>
            <a:pPr lvl="1"/>
            <a:r>
              <a:rPr lang="da-DK" dirty="0" smtClean="0"/>
              <a:t>5 universiteter/</a:t>
            </a:r>
            <a:r>
              <a:rPr lang="da-DK" dirty="0" err="1" smtClean="0"/>
              <a:t>högskolar</a:t>
            </a:r>
            <a:r>
              <a:rPr lang="da-DK" dirty="0" smtClean="0"/>
              <a:t> udtrykker interesse</a:t>
            </a:r>
          </a:p>
          <a:p>
            <a:pPr lvl="1"/>
            <a:r>
              <a:rPr lang="da-DK" dirty="0" smtClean="0"/>
              <a:t>Primo 2017 fastholder 3 af disse fortsat interesse og indgiver endelig ansøgning</a:t>
            </a:r>
          </a:p>
          <a:p>
            <a:pPr lvl="1"/>
            <a:endParaRPr lang="da-DK" dirty="0" smtClean="0"/>
          </a:p>
          <a:p>
            <a:r>
              <a:rPr lang="da-DK" dirty="0" smtClean="0"/>
              <a:t>Sommer 2017</a:t>
            </a:r>
          </a:p>
          <a:p>
            <a:pPr lvl="1"/>
            <a:r>
              <a:rPr lang="da-DK" dirty="0" smtClean="0"/>
              <a:t>Göteborg Universitet, mikrobiologisk afdeling bliver udpeget som ”vinder”</a:t>
            </a:r>
          </a:p>
          <a:p>
            <a:pPr lvl="1"/>
            <a:r>
              <a:rPr lang="da-DK" dirty="0" smtClean="0"/>
              <a:t>Udmelding efterår 2017: forventet opstart 2. halvår 2018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Udmelding ultimo 2017: opstart angives nu til primo 2019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Maj </a:t>
            </a:r>
            <a:r>
              <a:rPr lang="da-DK" dirty="0">
                <a:solidFill>
                  <a:srgbClr val="C00000"/>
                </a:solidFill>
              </a:rPr>
              <a:t>2018 mødes i Göteborg </a:t>
            </a:r>
            <a:r>
              <a:rPr lang="da-DK" dirty="0"/>
              <a:t>n</a:t>
            </a:r>
            <a:r>
              <a:rPr lang="da-DK" dirty="0" smtClean="0"/>
              <a:t>ationalt udpegede </a:t>
            </a:r>
            <a:r>
              <a:rPr lang="da-DK" dirty="0"/>
              <a:t>fageksperter (CEI) </a:t>
            </a:r>
            <a:r>
              <a:rPr lang="da-DK" dirty="0" err="1" smtClean="0"/>
              <a:t>mhp</a:t>
            </a:r>
            <a:r>
              <a:rPr lang="da-DK" dirty="0" smtClean="0"/>
              <a:t>. at rådgive om indhold og praktisk afvikling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20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kan man så forvente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774230"/>
            <a:ext cx="8640960" cy="5895130"/>
          </a:xfrm>
        </p:spPr>
        <p:txBody>
          <a:bodyPr>
            <a:normAutofit/>
          </a:bodyPr>
          <a:lstStyle/>
          <a:p>
            <a:r>
              <a:rPr lang="da-DK" dirty="0" smtClean="0"/>
              <a:t>Et modulopbygget uddannelsesforløb både med kurser inden for infektionshygiejne, public </a:t>
            </a:r>
            <a:r>
              <a:rPr lang="da-DK" dirty="0" err="1" smtClean="0"/>
              <a:t>health</a:t>
            </a:r>
            <a:r>
              <a:rPr lang="da-DK" dirty="0" smtClean="0"/>
              <a:t> (fx vaccinations-epidemiologi), basal mikrobiologi og basal immunologi, afsluttende med en opgave</a:t>
            </a:r>
          </a:p>
          <a:p>
            <a:r>
              <a:rPr lang="da-DK" dirty="0" smtClean="0"/>
              <a:t>Der er to hovedspor: </a:t>
            </a:r>
          </a:p>
          <a:p>
            <a:pPr lvl="1"/>
            <a:r>
              <a:rPr lang="da-DK" dirty="0" smtClean="0"/>
              <a:t>dels for personer, der vil have infektionshygiejnisk uddannelse</a:t>
            </a:r>
          </a:p>
          <a:p>
            <a:pPr lvl="1"/>
            <a:r>
              <a:rPr lang="da-DK" dirty="0" smtClean="0"/>
              <a:t>dels  for personer, der vil fokusere på ”public </a:t>
            </a:r>
            <a:r>
              <a:rPr lang="da-DK" dirty="0" err="1" smtClean="0"/>
              <a:t>health</a:t>
            </a:r>
            <a:r>
              <a:rPr lang="da-DK" dirty="0" smtClean="0"/>
              <a:t>” (hvilket især er nødvendigt for svenske kursister)</a:t>
            </a:r>
          </a:p>
          <a:p>
            <a:r>
              <a:rPr lang="da-DK" dirty="0" smtClean="0"/>
              <a:t>Den infektionshygiejniske uddannelse: omfang svarende til 60 ECTS points </a:t>
            </a:r>
          </a:p>
          <a:p>
            <a:r>
              <a:rPr lang="da-DK" dirty="0" smtClean="0"/>
              <a:t>Uddannelsen vil foregå på engelsk (officielt i hvert fald) </a:t>
            </a:r>
          </a:p>
          <a:p>
            <a:r>
              <a:rPr lang="da-DK" dirty="0" smtClean="0"/>
              <a:t>Mulighed for at dele af uddannelsen foregår som e-læring/fjernkursus</a:t>
            </a:r>
          </a:p>
          <a:p>
            <a:r>
              <a:rPr lang="da-DK" dirty="0" smtClean="0"/>
              <a:t>Göteborg Universitet har gode muligheder for at tilbyde overnatning</a:t>
            </a:r>
          </a:p>
          <a:p>
            <a:r>
              <a:rPr lang="da-DK" dirty="0" smtClean="0"/>
              <a:t>Der vil være mulighed for </a:t>
            </a:r>
            <a:r>
              <a:rPr lang="da-DK" dirty="0" err="1" smtClean="0"/>
              <a:t>merit-overførsel</a:t>
            </a:r>
            <a:r>
              <a:rPr lang="da-DK" dirty="0" smtClean="0"/>
              <a:t> vedr. tidligere kurser på NHV inden for samme område</a:t>
            </a:r>
          </a:p>
          <a:p>
            <a:r>
              <a:rPr lang="da-DK" dirty="0"/>
              <a:t>Forudsætninger for optagelse (præliminært): </a:t>
            </a:r>
            <a:r>
              <a:rPr lang="da-DK" i="1" dirty="0"/>
              <a:t>”</a:t>
            </a:r>
            <a:r>
              <a:rPr lang="sv-SE" i="1" dirty="0"/>
              <a:t>Minst kandidatexamen eller en yrkesexamen inom hälso-och sjukvård bör anges som inträdeskrav till diplomutbildningen ….</a:t>
            </a:r>
            <a:r>
              <a:rPr lang="sv-SE" i="1" dirty="0" err="1"/>
              <a:t>og</a:t>
            </a:r>
            <a:r>
              <a:rPr lang="sv-SE" i="1" dirty="0"/>
              <a:t> </a:t>
            </a:r>
            <a:r>
              <a:rPr lang="sv-SE" i="1" dirty="0" err="1"/>
              <a:t>mindst</a:t>
            </a:r>
            <a:r>
              <a:rPr lang="sv-SE" i="1" dirty="0"/>
              <a:t> 2 års </a:t>
            </a:r>
            <a:r>
              <a:rPr lang="sv-SE" i="1" dirty="0" err="1" smtClean="0"/>
              <a:t>erhvervserfaring</a:t>
            </a:r>
            <a:r>
              <a:rPr lang="sv-SE" i="1" dirty="0"/>
              <a:t>”</a:t>
            </a:r>
            <a:endParaRPr lang="da-DK" i="1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42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forventede struktur</a:t>
            </a:r>
            <a:endParaRPr lang="da-DK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3612" y="1045369"/>
            <a:ext cx="4676775" cy="4810125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6516216" y="5960315"/>
            <a:ext cx="24482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dirty="0" smtClean="0"/>
              <a:t>Klaringsrapport efterår 2014</a:t>
            </a:r>
            <a:endParaRPr lang="da-DK" sz="900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491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Forhold fremover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Nordisk Ministerråd har lagt op til at der er en 4-5 års indkøringsfase, herefter på ny stillingtagen.</a:t>
            </a:r>
          </a:p>
          <a:p>
            <a:r>
              <a:rPr lang="da-DK" dirty="0" smtClean="0"/>
              <a:t>Den manglende nordiske uddannelse har vist et klart behov for uddannelse (og uddannelsessted).</a:t>
            </a:r>
          </a:p>
          <a:p>
            <a:r>
              <a:rPr lang="da-DK" dirty="0" smtClean="0"/>
              <a:t>Men også overvejelser om uddannelsens økonomiske bæredygtighed </a:t>
            </a:r>
          </a:p>
          <a:p>
            <a:pPr lvl="1"/>
            <a:r>
              <a:rPr lang="da-DK" dirty="0" smtClean="0"/>
              <a:t>Lille studenter-optag, </a:t>
            </a:r>
          </a:p>
          <a:p>
            <a:pPr lvl="1"/>
            <a:r>
              <a:rPr lang="da-DK" dirty="0" smtClean="0"/>
              <a:t>Der kan være konkurrerende uddannelser, som påvirker det økonomiske fundament.</a:t>
            </a:r>
          </a:p>
          <a:p>
            <a:endParaRPr lang="da-DK" dirty="0" smtClean="0"/>
          </a:p>
          <a:p>
            <a:r>
              <a:rPr lang="da-DK" dirty="0" smtClean="0"/>
              <a:t>Det skrøbelige økonomiske fundament har ikke taget højde for evt. større interesse for uddannelsen blandt kommuner og private institutioner</a:t>
            </a:r>
          </a:p>
          <a:p>
            <a:pPr lvl="1"/>
            <a:r>
              <a:rPr lang="da-DK" dirty="0" smtClean="0"/>
              <a:t>Ved spørgeundersøgelse til kommunerne i februar 2018 (svar fra 51/98 kommuner) udtrykte flere interesse for den kommende nordiske uddannelse.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Rådet for Bedre Hygiejne – Konference 8. marts 2018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7A26A-9D65-4396-950F-D73F47C3DDA2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9981545"/>
      </p:ext>
    </p:extLst>
  </p:cSld>
  <p:clrMapOvr>
    <a:masterClrMapping/>
  </p:clrMapOvr>
</p:sld>
</file>

<file path=ppt/theme/theme1.xml><?xml version="1.0" encoding="utf-8"?>
<a:theme xmlns:a="http://schemas.openxmlformats.org/drawingml/2006/main" name="_SSI">
  <a:themeElements>
    <a:clrScheme name="_SSI">
      <a:dk1>
        <a:sysClr val="windowText" lastClr="000000"/>
      </a:dk1>
      <a:lt1>
        <a:sysClr val="window" lastClr="FFFFFF"/>
      </a:lt1>
      <a:dk2>
        <a:srgbClr val="414042"/>
      </a:dk2>
      <a:lt2>
        <a:srgbClr val="D9DFE2"/>
      </a:lt2>
      <a:accent1>
        <a:srgbClr val="C70000"/>
      </a:accent1>
      <a:accent2>
        <a:srgbClr val="0079B1"/>
      </a:accent2>
      <a:accent3>
        <a:srgbClr val="F07800"/>
      </a:accent3>
      <a:accent4>
        <a:srgbClr val="00A200"/>
      </a:accent4>
      <a:accent5>
        <a:srgbClr val="5A005A"/>
      </a:accent5>
      <a:accent6>
        <a:srgbClr val="007373"/>
      </a:accent6>
      <a:hlink>
        <a:srgbClr val="0000FF"/>
      </a:hlink>
      <a:folHlink>
        <a:srgbClr val="800080"/>
      </a:folHlink>
    </a:clrScheme>
    <a:fontScheme name="_SS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_SS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SSI dias præsentation</Template>
  <TotalTime>5732</TotalTime>
  <Words>876</Words>
  <Application>Microsoft Office PowerPoint</Application>
  <PresentationFormat>Skærmshow (4:3)</PresentationFormat>
  <Paragraphs>103</Paragraphs>
  <Slides>10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_SSI</vt:lpstr>
      <vt:lpstr>Fremtidens nye nordiske uddannelse i infektionshygiejne </vt:lpstr>
      <vt:lpstr>Historik 1.</vt:lpstr>
      <vt:lpstr>Historik 2.</vt:lpstr>
      <vt:lpstr>Indhold i uddannelsen på NHV</vt:lpstr>
      <vt:lpstr>Proces op til nu</vt:lpstr>
      <vt:lpstr>Udbudsproces</vt:lpstr>
      <vt:lpstr>Hvad kan man så forvente</vt:lpstr>
      <vt:lpstr>Den forventede struktur</vt:lpstr>
      <vt:lpstr>Forhold fremover</vt:lpstr>
      <vt:lpstr>Ekstra information fra CEI</vt:lpstr>
    </vt:vector>
  </TitlesOfParts>
  <Company>Statens Serum Institut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Afsnit for Antibiotika-resistens og stafylokokker</dc:title>
  <dc:creator>Anders Rhod Larsen</dc:creator>
  <cp:lastModifiedBy>Elsebeth Tvenstrup jensen</cp:lastModifiedBy>
  <cp:revision>394</cp:revision>
  <cp:lastPrinted>2018-03-08T09:48:53Z</cp:lastPrinted>
  <dcterms:created xsi:type="dcterms:W3CDTF">2015-03-11T10:21:10Z</dcterms:created>
  <dcterms:modified xsi:type="dcterms:W3CDTF">2018-03-08T12:48:48Z</dcterms:modified>
</cp:coreProperties>
</file>