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7" r:id="rId5"/>
    <p:sldId id="277" r:id="rId6"/>
    <p:sldId id="279" r:id="rId7"/>
    <p:sldId id="312" r:id="rId8"/>
    <p:sldId id="280" r:id="rId9"/>
    <p:sldId id="303" r:id="rId10"/>
    <p:sldId id="311" r:id="rId11"/>
    <p:sldId id="314" r:id="rId12"/>
    <p:sldId id="308" r:id="rId13"/>
    <p:sldId id="315" r:id="rId14"/>
    <p:sldId id="307" r:id="rId15"/>
    <p:sldId id="309" r:id="rId16"/>
    <p:sldId id="272" r:id="rId17"/>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3" autoAdjust="0"/>
    <p:restoredTop sz="94775" autoAdjust="0"/>
  </p:normalViewPr>
  <p:slideViewPr>
    <p:cSldViewPr>
      <p:cViewPr varScale="1">
        <p:scale>
          <a:sx n="87" d="100"/>
          <a:sy n="87" d="100"/>
        </p:scale>
        <p:origin x="13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95EE679-C7A2-4C15-B460-FB5081AFF621}" type="datetimeFigureOut">
              <a:rPr lang="da-DK" smtClean="0"/>
              <a:pPr/>
              <a:t>14-03-2017</a:t>
            </a:fld>
            <a:endParaRPr lang="da-DK"/>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AC7266D-9AEE-4E24-BD0C-B3C09C495F7D}" type="slidenum">
              <a:rPr lang="da-DK" smtClean="0"/>
              <a:pPr/>
              <a:t>‹nr.›</a:t>
            </a:fld>
            <a:endParaRPr lang="da-DK"/>
          </a:p>
        </p:txBody>
      </p:sp>
    </p:spTree>
    <p:extLst>
      <p:ext uri="{BB962C8B-B14F-4D97-AF65-F5344CB8AC3E}">
        <p14:creationId xmlns:p14="http://schemas.microsoft.com/office/powerpoint/2010/main" val="25312970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C85E22C-F919-4261-8833-1E5821E6340D}" type="datetimeFigureOut">
              <a:rPr lang="da-DK" smtClean="0"/>
              <a:pPr/>
              <a:t>14-03-2017</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6546085-5A45-4840-9441-6173629BBC4B}" type="slidenum">
              <a:rPr lang="da-DK" smtClean="0"/>
              <a:pPr/>
              <a:t>‹nr.›</a:t>
            </a:fld>
            <a:endParaRPr lang="da-DK"/>
          </a:p>
        </p:txBody>
      </p:sp>
    </p:spTree>
    <p:extLst>
      <p:ext uri="{BB962C8B-B14F-4D97-AF65-F5344CB8AC3E}">
        <p14:creationId xmlns:p14="http://schemas.microsoft.com/office/powerpoint/2010/main" val="1701939508"/>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sidefod 3"/>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4050115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sidefod 3"/>
          <p:cNvSpPr>
            <a:spLocks noGrp="1"/>
          </p:cNvSpPr>
          <p:nvPr>
            <p:ph type="ftr" sz="quarter" idx="10"/>
          </p:nvPr>
        </p:nvSpPr>
        <p:spPr/>
        <p:txBody>
          <a:bodyPr/>
          <a:lstStyle/>
          <a:p>
            <a:endParaRPr lang="da-DK"/>
          </a:p>
        </p:txBody>
      </p:sp>
    </p:spTree>
    <p:extLst>
      <p:ext uri="{BB962C8B-B14F-4D97-AF65-F5344CB8AC3E}">
        <p14:creationId xmlns:p14="http://schemas.microsoft.com/office/powerpoint/2010/main" val="13238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56792"/>
            <a:ext cx="7990656" cy="1470025"/>
          </a:xfrm>
        </p:spPr>
        <p:txBody>
          <a:bodyPr/>
          <a:lstStyle>
            <a:lvl1pPr algn="ctr">
              <a:defRPr/>
            </a:lvl1pPr>
          </a:lstStyle>
          <a:p>
            <a:r>
              <a:rPr lang="da-DK" dirty="0" smtClean="0"/>
              <a:t>Klik for at redigere titeltypografi i masteren</a:t>
            </a:r>
            <a:endParaRPr lang="da-DK" dirty="0"/>
          </a:p>
        </p:txBody>
      </p:sp>
      <p:sp>
        <p:nvSpPr>
          <p:cNvPr id="3" name="Undertitel 2"/>
          <p:cNvSpPr>
            <a:spLocks noGrp="1"/>
          </p:cNvSpPr>
          <p:nvPr>
            <p:ph type="subTitle" idx="1"/>
          </p:nvPr>
        </p:nvSpPr>
        <p:spPr>
          <a:xfrm>
            <a:off x="683568" y="3188568"/>
            <a:ext cx="7992888" cy="1752600"/>
          </a:xfrm>
        </p:spPr>
        <p:txBody>
          <a:bodyPr/>
          <a:lstStyle>
            <a:lvl1pPr marL="0" indent="0" algn="ctr">
              <a:lnSpc>
                <a:spcPct val="100000"/>
              </a:lnSpc>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undertiteltypografien i masteren</a:t>
            </a:r>
            <a:endParaRPr lang="da-DK" dirty="0"/>
          </a:p>
        </p:txBody>
      </p:sp>
      <p:sp>
        <p:nvSpPr>
          <p:cNvPr id="4" name="Pladsholder til dato 3"/>
          <p:cNvSpPr>
            <a:spLocks noGrp="1"/>
          </p:cNvSpPr>
          <p:nvPr>
            <p:ph type="dt" sz="half" idx="10"/>
          </p:nvPr>
        </p:nvSpPr>
        <p:spPr/>
        <p:txBody>
          <a:bodyPr/>
          <a:lstStyle/>
          <a:p>
            <a:fld id="{64B97017-8A3B-4199-B223-CD4E1B0994DE}" type="datetime1">
              <a:rPr lang="da-DK" smtClean="0"/>
              <a:pPr/>
              <a:t>14-03-2017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lodret titel 2"/>
          <p:cNvSpPr>
            <a:spLocks noGrp="1"/>
          </p:cNvSpPr>
          <p:nvPr>
            <p:ph type="body" orient="vert" idx="1"/>
          </p:nvPr>
        </p:nvSpPr>
        <p:spPr/>
        <p:txBody>
          <a:bodyPr vert="eaVert"/>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C4C979BB-8D79-49BA-9944-207A0469BBFF}" type="datetime1">
              <a:rPr lang="da-DK" smtClean="0"/>
              <a:pPr/>
              <a:t>14-03-2017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908720"/>
            <a:ext cx="2057400" cy="5217443"/>
          </a:xfrm>
        </p:spPr>
        <p:txBody>
          <a:bodyPr vert="eaVert"/>
          <a:lstStyle/>
          <a:p>
            <a:r>
              <a:rPr lang="da-DK" dirty="0" smtClean="0"/>
              <a:t>Klik for at redigere titeltypografi i masteren</a:t>
            </a:r>
            <a:endParaRPr lang="da-DK" dirty="0"/>
          </a:p>
        </p:txBody>
      </p:sp>
      <p:sp>
        <p:nvSpPr>
          <p:cNvPr id="3" name="Pladsholder til lodret titel 2"/>
          <p:cNvSpPr>
            <a:spLocks noGrp="1"/>
          </p:cNvSpPr>
          <p:nvPr>
            <p:ph type="body" orient="vert" idx="1"/>
          </p:nvPr>
        </p:nvSpPr>
        <p:spPr>
          <a:xfrm>
            <a:off x="457200" y="908720"/>
            <a:ext cx="6019800" cy="5217443"/>
          </a:xfrm>
        </p:spPr>
        <p:txBody>
          <a:bodyPr vert="eaVert"/>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E244E97C-547F-4D1B-A5C6-59E5AD77A876}" type="datetime1">
              <a:rPr lang="da-DK" smtClean="0"/>
              <a:pPr/>
              <a:t>14-03-2017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el, indholdsobjekt og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990600"/>
            <a:ext cx="8153400" cy="685800"/>
          </a:xfrm>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828800"/>
            <a:ext cx="4152900" cy="38862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762500" y="1828800"/>
            <a:ext cx="4152900" cy="3886200"/>
          </a:xfrm>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sidefod 4"/>
          <p:cNvSpPr>
            <a:spLocks noGrp="1"/>
          </p:cNvSpPr>
          <p:nvPr>
            <p:ph type="ftr" sz="quarter" idx="10"/>
          </p:nvPr>
        </p:nvSpPr>
        <p:spPr>
          <a:xfrm>
            <a:off x="76200" y="6553200"/>
            <a:ext cx="3657600" cy="228600"/>
          </a:xfrm>
        </p:spPr>
        <p:txBody>
          <a:bodyPr/>
          <a:lstStyle>
            <a:lvl1pPr>
              <a:defRPr/>
            </a:lvl1pPr>
          </a:lstStyle>
          <a:p>
            <a:endParaRPr lang="da-DK"/>
          </a:p>
        </p:txBody>
      </p:sp>
      <p:sp>
        <p:nvSpPr>
          <p:cNvPr id="6" name="Pladsholder til dato 5"/>
          <p:cNvSpPr>
            <a:spLocks noGrp="1"/>
          </p:cNvSpPr>
          <p:nvPr>
            <p:ph type="dt" sz="half" idx="11"/>
          </p:nvPr>
        </p:nvSpPr>
        <p:spPr>
          <a:xfrm>
            <a:off x="76200" y="5943600"/>
            <a:ext cx="1905000" cy="457200"/>
          </a:xfrm>
        </p:spPr>
        <p:txBody>
          <a:bodyPr/>
          <a:lstStyle>
            <a:lvl1pPr>
              <a:defRPr/>
            </a:lvl1pPr>
          </a:lstStyle>
          <a:p>
            <a:endParaRPr lang="da-DK"/>
          </a:p>
        </p:txBody>
      </p:sp>
      <p:sp>
        <p:nvSpPr>
          <p:cNvPr id="7" name="Pladsholder til diasnummer 6"/>
          <p:cNvSpPr>
            <a:spLocks noGrp="1"/>
          </p:cNvSpPr>
          <p:nvPr>
            <p:ph type="sldNum" sz="quarter" idx="12"/>
          </p:nvPr>
        </p:nvSpPr>
        <p:spPr>
          <a:xfrm>
            <a:off x="7010400" y="6172200"/>
            <a:ext cx="1905000" cy="457200"/>
          </a:xfrm>
        </p:spPr>
        <p:txBody>
          <a:bodyPr/>
          <a:lstStyle>
            <a:lvl1pPr>
              <a:defRPr/>
            </a:lvl1pPr>
          </a:lstStyle>
          <a:p>
            <a:fld id="{EEA2841E-6466-43D0-A956-D90EC98EC227}" type="slidenum">
              <a:rPr lang="da-DK"/>
              <a:pPr/>
              <a:t>‹nr.›</a:t>
            </a:fld>
            <a:endParaRPr lang="da-DK"/>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indhold 2"/>
          <p:cNvSpPr>
            <a:spLocks noGrp="1"/>
          </p:cNvSpPr>
          <p:nvPr>
            <p:ph idx="1"/>
          </p:nvPr>
        </p:nvSpPr>
        <p:spPr/>
        <p:txBody>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D625D96B-67A2-46C1-86D0-DC2CD9E1088F}" type="datetime1">
              <a:rPr lang="da-DK" smtClean="0"/>
              <a:pPr/>
              <a:t>14-03-2017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lnSpc>
                <a:spcPts val="4400"/>
              </a:lnSpc>
              <a:defRPr sz="4000" b="1" cap="all"/>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dirty="0" smtClean="0"/>
              <a:t>Klik for at redigere typografi i masteren</a:t>
            </a:r>
          </a:p>
        </p:txBody>
      </p:sp>
      <p:sp>
        <p:nvSpPr>
          <p:cNvPr id="4" name="Pladsholder til dato 3"/>
          <p:cNvSpPr>
            <a:spLocks noGrp="1"/>
          </p:cNvSpPr>
          <p:nvPr>
            <p:ph type="dt" sz="half" idx="10"/>
          </p:nvPr>
        </p:nvSpPr>
        <p:spPr/>
        <p:txBody>
          <a:bodyPr/>
          <a:lstStyle/>
          <a:p>
            <a:fld id="{B9BB172F-495D-4699-BC41-ECEC831678B9}" type="datetime1">
              <a:rPr lang="da-DK" smtClean="0"/>
              <a:pPr/>
              <a:t>14-03-2017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indhold 2"/>
          <p:cNvSpPr>
            <a:spLocks noGrp="1"/>
          </p:cNvSpPr>
          <p:nvPr>
            <p:ph sz="half" idx="1"/>
          </p:nvPr>
        </p:nvSpPr>
        <p:spPr>
          <a:xfrm>
            <a:off x="821432" y="1855365"/>
            <a:ext cx="4038600" cy="4525963"/>
          </a:xfrm>
        </p:spPr>
        <p:txBody>
          <a:bodyPr/>
          <a:lstStyle>
            <a:lvl1pPr>
              <a:lnSpc>
                <a:spcPct val="100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853880" y="1855365"/>
            <a:ext cx="4038600" cy="4525963"/>
          </a:xfrm>
        </p:spPr>
        <p:txBody>
          <a:bodyPr/>
          <a:lstStyle>
            <a:lvl1pPr>
              <a:lnSpc>
                <a:spcPct val="100000"/>
              </a:lnSpc>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4"/>
          <p:cNvSpPr>
            <a:spLocks noGrp="1"/>
          </p:cNvSpPr>
          <p:nvPr>
            <p:ph type="dt" sz="half" idx="10"/>
          </p:nvPr>
        </p:nvSpPr>
        <p:spPr/>
        <p:txBody>
          <a:bodyPr/>
          <a:lstStyle/>
          <a:p>
            <a:fld id="{74133ECF-3ED7-4BC7-BB0F-7410964EA0D8}" type="datetime1">
              <a:rPr lang="da-DK" smtClean="0"/>
              <a:pPr/>
              <a:t>14-03-2017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806896" y="1862286"/>
            <a:ext cx="4040188" cy="63976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typografi i masteren</a:t>
            </a:r>
          </a:p>
        </p:txBody>
      </p:sp>
      <p:sp>
        <p:nvSpPr>
          <p:cNvPr id="4" name="Pladsholder til indhold 3"/>
          <p:cNvSpPr>
            <a:spLocks noGrp="1"/>
          </p:cNvSpPr>
          <p:nvPr>
            <p:ph sz="half" idx="2"/>
          </p:nvPr>
        </p:nvSpPr>
        <p:spPr>
          <a:xfrm>
            <a:off x="806896" y="2502048"/>
            <a:ext cx="4040188" cy="3951288"/>
          </a:xfrm>
        </p:spPr>
        <p:txBody>
          <a:bodyPr/>
          <a:lstStyle>
            <a:lvl1pPr marL="216000" indent="-216000">
              <a:lnSpc>
                <a:spcPct val="100000"/>
              </a:lnSpc>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994721" y="1862286"/>
            <a:ext cx="4041775" cy="63976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typografi i masteren</a:t>
            </a:r>
          </a:p>
        </p:txBody>
      </p:sp>
      <p:sp>
        <p:nvSpPr>
          <p:cNvPr id="6" name="Pladsholder til indhold 5"/>
          <p:cNvSpPr>
            <a:spLocks noGrp="1"/>
          </p:cNvSpPr>
          <p:nvPr>
            <p:ph sz="quarter" idx="4"/>
          </p:nvPr>
        </p:nvSpPr>
        <p:spPr>
          <a:xfrm>
            <a:off x="4994721" y="2502048"/>
            <a:ext cx="4041775" cy="3951288"/>
          </a:xfrm>
        </p:spPr>
        <p:txBody>
          <a:bodyPr/>
          <a:lstStyle>
            <a:lvl1pPr marL="216000" indent="-216000">
              <a:lnSpc>
                <a:spcPct val="100000"/>
              </a:lnSpc>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6"/>
          <p:cNvSpPr>
            <a:spLocks noGrp="1"/>
          </p:cNvSpPr>
          <p:nvPr>
            <p:ph type="dt" sz="half" idx="10"/>
          </p:nvPr>
        </p:nvSpPr>
        <p:spPr/>
        <p:txBody>
          <a:bodyPr/>
          <a:lstStyle/>
          <a:p>
            <a:fld id="{25E75AA0-9923-4397-9DAC-020E01E26885}" type="datetime1">
              <a:rPr lang="da-DK" smtClean="0"/>
              <a:pPr/>
              <a:t>14-03-2017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titeltypografi i masteren</a:t>
            </a:r>
            <a:endParaRPr lang="da-DK" dirty="0"/>
          </a:p>
        </p:txBody>
      </p:sp>
      <p:sp>
        <p:nvSpPr>
          <p:cNvPr id="3" name="Pladsholder til dato 2"/>
          <p:cNvSpPr>
            <a:spLocks noGrp="1"/>
          </p:cNvSpPr>
          <p:nvPr>
            <p:ph type="dt" sz="half" idx="10"/>
          </p:nvPr>
        </p:nvSpPr>
        <p:spPr/>
        <p:txBody>
          <a:bodyPr/>
          <a:lstStyle/>
          <a:p>
            <a:fld id="{0A1BFBBE-CB36-4606-9BE2-28FBEAAFA4BA}" type="datetime1">
              <a:rPr lang="da-DK" smtClean="0"/>
              <a:pPr/>
              <a:t>14-03-2017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5ACF491-96C9-4727-8F97-737669C1C3F0}" type="datetime1">
              <a:rPr lang="da-DK" smtClean="0"/>
              <a:pPr/>
              <a:t>14-03-2017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lnSpc>
                <a:spcPct val="100000"/>
              </a:lnSpc>
              <a:defRPr sz="2000" b="1"/>
            </a:lvl1pPr>
          </a:lstStyle>
          <a:p>
            <a:r>
              <a:rPr lang="da-DK" dirty="0" smtClean="0"/>
              <a:t>Klik for at redigere titeltypografi i masteren</a:t>
            </a:r>
            <a:endParaRPr lang="da-DK" dirty="0"/>
          </a:p>
        </p:txBody>
      </p:sp>
      <p:sp>
        <p:nvSpPr>
          <p:cNvPr id="3" name="Pladsholder til indhold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typografi i masteren</a:t>
            </a:r>
          </a:p>
        </p:txBody>
      </p:sp>
      <p:sp>
        <p:nvSpPr>
          <p:cNvPr id="5" name="Pladsholder til dato 4"/>
          <p:cNvSpPr>
            <a:spLocks noGrp="1"/>
          </p:cNvSpPr>
          <p:nvPr>
            <p:ph type="dt" sz="half" idx="10"/>
          </p:nvPr>
        </p:nvSpPr>
        <p:spPr/>
        <p:txBody>
          <a:bodyPr/>
          <a:lstStyle/>
          <a:p>
            <a:fld id="{BF014F8B-F54F-4C2D-9E52-938A78EABD76}" type="datetime1">
              <a:rPr lang="da-DK" smtClean="0"/>
              <a:pPr/>
              <a:t>14-03-2017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lnSpc>
                <a:spcPct val="100000"/>
              </a:lnSpc>
              <a:defRPr sz="2000" b="1"/>
            </a:lvl1pPr>
          </a:lstStyle>
          <a:p>
            <a:r>
              <a:rPr lang="da-DK" dirty="0" smtClean="0"/>
              <a:t>Klik for at redigere titeltypografi i masteren</a:t>
            </a:r>
            <a:endParaRPr lang="da-DK" dirty="0"/>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typografi i masteren</a:t>
            </a:r>
          </a:p>
        </p:txBody>
      </p:sp>
      <p:sp>
        <p:nvSpPr>
          <p:cNvPr id="5" name="Pladsholder til dato 4"/>
          <p:cNvSpPr>
            <a:spLocks noGrp="1"/>
          </p:cNvSpPr>
          <p:nvPr>
            <p:ph type="dt" sz="half" idx="10"/>
          </p:nvPr>
        </p:nvSpPr>
        <p:spPr/>
        <p:txBody>
          <a:bodyPr/>
          <a:lstStyle/>
          <a:p>
            <a:fld id="{07C4967E-2EC4-4DC9-888D-DBAAF5F97DF2}" type="datetime1">
              <a:rPr lang="da-DK" smtClean="0"/>
              <a:pPr/>
              <a:t>14-03-2017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F05033C-D208-41F2-BEC5-7EF2CAC9CDFE}"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17240" y="557808"/>
            <a:ext cx="7355160" cy="1143000"/>
          </a:xfrm>
          <a:prstGeom prst="rect">
            <a:avLst/>
          </a:prstGeom>
        </p:spPr>
        <p:txBody>
          <a:bodyPr vert="horz" lIns="91440" tIns="45720" rIns="91440" bIns="45720" rtlCol="0" anchor="ctr">
            <a:normAutofit/>
          </a:bodyPr>
          <a:lstStyle/>
          <a:p>
            <a:r>
              <a:rPr lang="da-DK" dirty="0" smtClean="0"/>
              <a:t>Klik for at redigere titeltypografi i masteren</a:t>
            </a:r>
            <a:endParaRPr lang="da-DK" dirty="0"/>
          </a:p>
        </p:txBody>
      </p:sp>
      <p:sp>
        <p:nvSpPr>
          <p:cNvPr id="3" name="Pladsholder til tekst 2"/>
          <p:cNvSpPr>
            <a:spLocks noGrp="1"/>
          </p:cNvSpPr>
          <p:nvPr>
            <p:ph type="body" idx="1"/>
          </p:nvPr>
        </p:nvSpPr>
        <p:spPr>
          <a:xfrm>
            <a:off x="827584" y="1855365"/>
            <a:ext cx="8064896" cy="4309939"/>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0A682-C7A8-41CE-A12C-282BCF5E5609}" type="datetime1">
              <a:rPr lang="da-DK" smtClean="0"/>
              <a:pPr/>
              <a:t>14-03-2017</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5033C-D208-41F2-BEC5-7EF2CAC9CDFE}"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ts val="4800"/>
        </a:lnSpc>
        <a:spcBef>
          <a:spcPct val="0"/>
        </a:spcBef>
        <a:buNone/>
        <a:defRPr sz="4400" kern="1200">
          <a:solidFill>
            <a:schemeClr val="tx1"/>
          </a:solidFill>
          <a:latin typeface="+mj-lt"/>
          <a:ea typeface="+mj-ea"/>
          <a:cs typeface="+mj-cs"/>
        </a:defRPr>
      </a:lvl1pPr>
    </p:titleStyle>
    <p:bodyStyle>
      <a:lvl1pPr marL="270000" indent="-270000" algn="l" defTabSz="914400" rtl="0" eaLnBrk="1" latinLnBrk="0" hangingPunct="1">
        <a:lnSpc>
          <a:spcPct val="10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124745"/>
            <a:ext cx="7990656" cy="1152127"/>
          </a:xfrm>
        </p:spPr>
        <p:txBody>
          <a:bodyPr anchor="t">
            <a:noAutofit/>
          </a:bodyPr>
          <a:lstStyle/>
          <a:p>
            <a:pPr algn="l">
              <a:lnSpc>
                <a:spcPct val="100000"/>
              </a:lnSpc>
            </a:pPr>
            <a:endParaRPr lang="da-DK" sz="2400" dirty="0">
              <a:latin typeface="Arial" pitchFamily="34" charset="0"/>
              <a:cs typeface="Arial" pitchFamily="34" charset="0"/>
            </a:endParaRPr>
          </a:p>
        </p:txBody>
      </p:sp>
      <p:sp>
        <p:nvSpPr>
          <p:cNvPr id="5" name="Undertitel 4"/>
          <p:cNvSpPr>
            <a:spLocks noGrp="1"/>
          </p:cNvSpPr>
          <p:nvPr>
            <p:ph type="subTitle" idx="1"/>
          </p:nvPr>
        </p:nvSpPr>
        <p:spPr>
          <a:xfrm>
            <a:off x="827584" y="1124745"/>
            <a:ext cx="7992888" cy="4248471"/>
          </a:xfrm>
        </p:spPr>
        <p:txBody>
          <a:bodyPr>
            <a:noAutofit/>
          </a:bodyPr>
          <a:lstStyle/>
          <a:p>
            <a:r>
              <a:rPr lang="da-DK" sz="2800" b="1" dirty="0" smtClean="0">
                <a:latin typeface="Arial" panose="020B0604020202020204" pitchFamily="34" charset="0"/>
                <a:cs typeface="Arial" pitchFamily="34" charset="0"/>
              </a:rPr>
              <a:t>Oplæg </a:t>
            </a:r>
            <a:r>
              <a:rPr lang="da-DK" sz="2800" b="1" dirty="0">
                <a:latin typeface="Arial" pitchFamily="34" charset="0"/>
                <a:cs typeface="Arial" pitchFamily="34" charset="0"/>
              </a:rPr>
              <a:t>om </a:t>
            </a:r>
            <a:r>
              <a:rPr lang="da-DK" sz="2800" b="1" dirty="0" smtClean="0">
                <a:latin typeface="Arial" pitchFamily="34" charset="0"/>
                <a:cs typeface="Arial" pitchFamily="34" charset="0"/>
              </a:rPr>
              <a:t>Rengøringsservice,</a:t>
            </a:r>
          </a:p>
          <a:p>
            <a:r>
              <a:rPr lang="da-DK" sz="2800" b="1" dirty="0" smtClean="0">
                <a:latin typeface="Arial" pitchFamily="34" charset="0"/>
                <a:cs typeface="Arial" pitchFamily="34" charset="0"/>
              </a:rPr>
              <a:t>Intern Service Gladsaxe</a:t>
            </a:r>
          </a:p>
          <a:p>
            <a:r>
              <a:rPr lang="da-DK" sz="2800" b="1" dirty="0">
                <a:latin typeface="Arial" pitchFamily="34" charset="0"/>
                <a:cs typeface="Arial" pitchFamily="34" charset="0"/>
              </a:rPr>
              <a:t>Rådet for </a:t>
            </a:r>
            <a:r>
              <a:rPr lang="da-DK" sz="2800" b="1" dirty="0" smtClean="0">
                <a:latin typeface="Arial" pitchFamily="34" charset="0"/>
                <a:cs typeface="Arial" pitchFamily="34" charset="0"/>
              </a:rPr>
              <a:t>Bedre Hygiejne</a:t>
            </a:r>
            <a:r>
              <a:rPr lang="da-DK" sz="2800" b="1" dirty="0">
                <a:latin typeface="Arial" pitchFamily="34" charset="0"/>
                <a:cs typeface="Arial" pitchFamily="34" charset="0"/>
              </a:rPr>
              <a:t>, 15. marts </a:t>
            </a:r>
            <a:r>
              <a:rPr lang="da-DK" sz="2800" b="1" dirty="0" smtClean="0">
                <a:latin typeface="Arial" pitchFamily="34" charset="0"/>
                <a:cs typeface="Arial" pitchFamily="34" charset="0"/>
              </a:rPr>
              <a:t>2017</a:t>
            </a:r>
          </a:p>
          <a:p>
            <a:pPr algn="l"/>
            <a:endParaRPr lang="da-DK" sz="2400" dirty="0" smtClean="0">
              <a:solidFill>
                <a:schemeClr val="tx1"/>
              </a:solidFill>
              <a:latin typeface="Arial" panose="020B0604020202020204" pitchFamily="34" charset="0"/>
              <a:cs typeface="Arial" panose="020B0604020202020204" pitchFamily="34" charset="0"/>
            </a:endParaRPr>
          </a:p>
          <a:p>
            <a:pPr algn="l"/>
            <a:r>
              <a:rPr lang="da-DK" sz="2400" dirty="0" smtClean="0">
                <a:solidFill>
                  <a:schemeClr val="tx1"/>
                </a:solidFill>
                <a:latin typeface="Arial" panose="020B0604020202020204" pitchFamily="34" charset="0"/>
                <a:cs typeface="Arial" panose="020B0604020202020204" pitchFamily="34" charset="0"/>
              </a:rPr>
              <a:t>Fra </a:t>
            </a:r>
            <a:r>
              <a:rPr lang="da-DK" sz="2400" dirty="0">
                <a:solidFill>
                  <a:schemeClr val="tx1"/>
                </a:solidFill>
                <a:latin typeface="Arial" panose="020B0604020202020204" pitchFamily="34" charset="0"/>
                <a:cs typeface="Arial" panose="020B0604020202020204" pitchFamily="34" charset="0"/>
              </a:rPr>
              <a:t>- jeg gør bare rent på en skole - til jeg er rengøringstekniker og arbejder efter standardiserede </a:t>
            </a:r>
            <a:r>
              <a:rPr lang="da-DK" sz="2400" dirty="0" smtClean="0">
                <a:solidFill>
                  <a:schemeClr val="tx1"/>
                </a:solidFill>
                <a:latin typeface="Arial" panose="020B0604020202020204" pitchFamily="34" charset="0"/>
                <a:cs typeface="Arial" panose="020B0604020202020204" pitchFamily="34" charset="0"/>
              </a:rPr>
              <a:t>mål for kvalitet, miljø og arbejdsmiljø, </a:t>
            </a:r>
            <a:r>
              <a:rPr lang="da-DK" sz="2400" dirty="0">
                <a:solidFill>
                  <a:schemeClr val="tx1"/>
                </a:solidFill>
                <a:latin typeface="Arial" panose="020B0604020202020204" pitchFamily="34" charset="0"/>
                <a:cs typeface="Arial" panose="020B0604020202020204" pitchFamily="34" charset="0"/>
              </a:rPr>
              <a:t>så vi sikrer forsvarlige fysiske rammer for  omsorg og læring, til gavn for kommunens borgere og personale</a:t>
            </a:r>
            <a:r>
              <a:rPr lang="da-DK" sz="2400" dirty="0" smtClean="0">
                <a:solidFill>
                  <a:schemeClr val="tx1"/>
                </a:solidFill>
                <a:latin typeface="Arial" panose="020B0604020202020204" pitchFamily="34" charset="0"/>
                <a:cs typeface="Arial" panose="020B0604020202020204" pitchFamily="34" charset="0"/>
              </a:rPr>
              <a:t>.</a:t>
            </a:r>
          </a:p>
          <a:p>
            <a:pPr algn="l"/>
            <a:endParaRPr lang="da-DK" sz="2400" b="1" dirty="0">
              <a:solidFill>
                <a:schemeClr val="tx1"/>
              </a:solidFill>
              <a:latin typeface="Arial" panose="020B0604020202020204" pitchFamily="34" charset="0"/>
              <a:cs typeface="Arial" panose="020B0604020202020204" pitchFamily="34" charset="0"/>
            </a:endParaRPr>
          </a:p>
          <a:p>
            <a:pPr algn="l"/>
            <a:endParaRPr lang="da-DK" b="1" dirty="0" smtClean="0">
              <a:latin typeface="Arial" pitchFamily="34" charset="0"/>
              <a:cs typeface="Arial" pitchFamily="34" charset="0"/>
            </a:endParaRPr>
          </a:p>
          <a:p>
            <a:endParaRPr lang="da-DK" b="1" dirty="0">
              <a:solidFill>
                <a:schemeClr val="tx1"/>
              </a:solidFill>
              <a:latin typeface="Arial" pitchFamily="34" charset="0"/>
              <a:cs typeface="Arial" pitchFamily="34" charset="0"/>
            </a:endParaRPr>
          </a:p>
        </p:txBody>
      </p:sp>
      <p:pic>
        <p:nvPicPr>
          <p:cNvPr id="8" name="Billede 7"/>
          <p:cNvPicPr/>
          <p:nvPr/>
        </p:nvPicPr>
        <p:blipFill>
          <a:blip r:embed="rId3" cstate="print"/>
          <a:srcRect/>
          <a:stretch>
            <a:fillRect/>
          </a:stretch>
        </p:blipFill>
        <p:spPr bwMode="auto">
          <a:xfrm>
            <a:off x="7884368" y="5805264"/>
            <a:ext cx="936104" cy="864096"/>
          </a:xfrm>
          <a:prstGeom prst="rect">
            <a:avLst/>
          </a:prstGeom>
          <a:noFill/>
          <a:ln w="9525">
            <a:noFill/>
            <a:miter lim="800000"/>
            <a:headEnd/>
            <a:tailEnd/>
          </a:ln>
        </p:spPr>
      </p:pic>
      <p:pic>
        <p:nvPicPr>
          <p:cNvPr id="6" name="Bille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0232" y="5643700"/>
            <a:ext cx="1080120" cy="102566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557808"/>
            <a:ext cx="7355160" cy="782960"/>
          </a:xfrm>
        </p:spPr>
        <p:txBody>
          <a:bodyPr>
            <a:normAutofit/>
          </a:bodyPr>
          <a:lstStyle/>
          <a:p>
            <a:r>
              <a:rPr lang="da-DK" sz="2800" dirty="0" smtClean="0">
                <a:latin typeface="Arial" panose="020B0604020202020204" pitchFamily="34" charset="0"/>
                <a:cs typeface="Arial" panose="020B0604020202020204" pitchFamily="34" charset="0"/>
              </a:rPr>
              <a:t>Resultater vi er stolte af </a:t>
            </a:r>
            <a:r>
              <a:rPr lang="da-DK" sz="2800" dirty="0" smtClean="0">
                <a:latin typeface="Arial" panose="020B0604020202020204" pitchFamily="34" charset="0"/>
                <a:cs typeface="Arial" panose="020B0604020202020204" pitchFamily="34" charset="0"/>
                <a:sym typeface="Wingdings" panose="05000000000000000000" pitchFamily="2" charset="2"/>
              </a:rPr>
              <a:t> </a:t>
            </a:r>
            <a:endParaRPr lang="da-DK" sz="2800"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a:xfrm>
            <a:off x="827584" y="1196752"/>
            <a:ext cx="8064896" cy="4968553"/>
          </a:xfrm>
        </p:spPr>
        <p:txBody>
          <a:bodyPr>
            <a:normAutofit fontScale="77500" lnSpcReduction="20000"/>
          </a:bodyPr>
          <a:lstStyle/>
          <a:p>
            <a:endParaRPr lang="da-DK" sz="3000" dirty="0" smtClean="0">
              <a:latin typeface="Arial" panose="020B0604020202020204" pitchFamily="34" charset="0"/>
              <a:cs typeface="Arial" panose="020B0604020202020204" pitchFamily="34" charset="0"/>
            </a:endParaRPr>
          </a:p>
          <a:p>
            <a:r>
              <a:rPr lang="da-DK" sz="3000" dirty="0" smtClean="0">
                <a:latin typeface="Arial" panose="020B0604020202020204" pitchFamily="34" charset="0"/>
                <a:cs typeface="Arial" panose="020B0604020202020204" pitchFamily="34" charset="0"/>
              </a:rPr>
              <a:t>Kundetilfredshed på 97%</a:t>
            </a:r>
          </a:p>
          <a:p>
            <a:r>
              <a:rPr lang="da-DK" sz="3000" dirty="0" smtClean="0">
                <a:latin typeface="Arial" panose="020B0604020202020204" pitchFamily="34" charset="0"/>
                <a:cs typeface="Arial" panose="020B0604020202020204" pitchFamily="34" charset="0"/>
              </a:rPr>
              <a:t>Medarbejdertilfredshed på 94%</a:t>
            </a:r>
          </a:p>
          <a:p>
            <a:r>
              <a:rPr lang="da-DK" sz="3000" dirty="0" smtClean="0">
                <a:latin typeface="Arial" panose="020B0604020202020204" pitchFamily="34" charset="0"/>
                <a:cs typeface="Arial" panose="020B0604020202020204" pitchFamily="34" charset="0"/>
              </a:rPr>
              <a:t>Sygefravær 3,7%</a:t>
            </a:r>
          </a:p>
          <a:p>
            <a:r>
              <a:rPr lang="da-DK" sz="3000" dirty="0" err="1" smtClean="0">
                <a:latin typeface="Arial" panose="020B0604020202020204" pitchFamily="34" charset="0"/>
                <a:cs typeface="Arial" panose="020B0604020202020204" pitchFamily="34" charset="0"/>
              </a:rPr>
              <a:t>Personaleflow</a:t>
            </a:r>
            <a:r>
              <a:rPr lang="da-DK" sz="3000" dirty="0" smtClean="0">
                <a:latin typeface="Arial" panose="020B0604020202020204" pitchFamily="34" charset="0"/>
                <a:cs typeface="Arial" panose="020B0604020202020204" pitchFamily="34" charset="0"/>
              </a:rPr>
              <a:t> på </a:t>
            </a:r>
            <a:r>
              <a:rPr lang="da-DK" sz="3000" smtClean="0">
                <a:latin typeface="Arial" panose="020B0604020202020204" pitchFamily="34" charset="0"/>
                <a:cs typeface="Arial" panose="020B0604020202020204" pitchFamily="34" charset="0"/>
              </a:rPr>
              <a:t>4,4%, rengøringsledere 0% i </a:t>
            </a:r>
            <a:r>
              <a:rPr lang="da-DK" sz="3000" dirty="0" smtClean="0">
                <a:latin typeface="Arial" panose="020B0604020202020204" pitchFamily="34" charset="0"/>
                <a:cs typeface="Arial" panose="020B0604020202020204" pitchFamily="34" charset="0"/>
              </a:rPr>
              <a:t>10 år</a:t>
            </a:r>
          </a:p>
          <a:p>
            <a:r>
              <a:rPr lang="da-DK" sz="3000" dirty="0" smtClean="0">
                <a:latin typeface="Arial" panose="020B0604020202020204" pitchFamily="34" charset="0"/>
                <a:cs typeface="Arial" panose="020B0604020202020204" pitchFamily="34" charset="0"/>
              </a:rPr>
              <a:t>Effektiviseringsrate siden 1999 på 27,7%</a:t>
            </a:r>
          </a:p>
          <a:p>
            <a:r>
              <a:rPr lang="da-DK" sz="3000" dirty="0" smtClean="0">
                <a:latin typeface="Arial" panose="020B0604020202020204" pitchFamily="34" charset="0"/>
                <a:cs typeface="Arial" panose="020B0604020202020204" pitchFamily="34" charset="0"/>
              </a:rPr>
              <a:t>Svanemærket, INSTA 800 virksomhedscertifikat, OHSAS 18001 </a:t>
            </a:r>
          </a:p>
          <a:p>
            <a:r>
              <a:rPr lang="da-DK" sz="3000" dirty="0" smtClean="0">
                <a:latin typeface="Arial" panose="020B0604020202020204" pitchFamily="34" charset="0"/>
                <a:cs typeface="Arial" panose="020B0604020202020204" pitchFamily="34" charset="0"/>
              </a:rPr>
              <a:t>Over 100 faglærte rengøringsteknikere</a:t>
            </a:r>
          </a:p>
          <a:p>
            <a:r>
              <a:rPr lang="da-DK" sz="3000" dirty="0" smtClean="0">
                <a:latin typeface="Arial" panose="020B0604020202020204" pitchFamily="34" charset="0"/>
                <a:cs typeface="Arial" panose="020B0604020202020204" pitchFamily="34" charset="0"/>
              </a:rPr>
              <a:t>Godkendelsesrate på rengøringskvalitet 98%</a:t>
            </a:r>
          </a:p>
          <a:p>
            <a:r>
              <a:rPr lang="da-DK" sz="3000" dirty="0" smtClean="0">
                <a:latin typeface="Arial" panose="020B0604020202020204" pitchFamily="34" charset="0"/>
                <a:cs typeface="Arial" panose="020B0604020202020204" pitchFamily="34" charset="0"/>
              </a:rPr>
              <a:t>Partnerskabsaftale med Jobcentret, 20 pladser</a:t>
            </a:r>
          </a:p>
          <a:p>
            <a:r>
              <a:rPr lang="da-DK" sz="3000" dirty="0" smtClean="0">
                <a:latin typeface="Arial" panose="020B0604020202020204" pitchFamily="34" charset="0"/>
                <a:cs typeface="Arial" panose="020B0604020202020204" pitchFamily="34" charset="0"/>
              </a:rPr>
              <a:t>Nomineret til Røde Kors prisen</a:t>
            </a:r>
          </a:p>
          <a:p>
            <a:r>
              <a:rPr lang="da-DK" sz="3000" dirty="0" err="1" smtClean="0">
                <a:latin typeface="Arial" panose="020B0604020202020204" pitchFamily="34" charset="0"/>
                <a:cs typeface="Arial" panose="020B0604020202020204" pitchFamily="34" charset="0"/>
              </a:rPr>
              <a:t>FOAs</a:t>
            </a:r>
            <a:r>
              <a:rPr lang="da-DK" sz="3000" dirty="0" smtClean="0">
                <a:latin typeface="Arial" panose="020B0604020202020204" pitchFamily="34" charset="0"/>
                <a:cs typeface="Arial" panose="020B0604020202020204" pitchFamily="34" charset="0"/>
              </a:rPr>
              <a:t> arbejdsmiljøpris x 2</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643700"/>
            <a:ext cx="1080120" cy="1025660"/>
          </a:xfrm>
          <a:prstGeom prst="rect">
            <a:avLst/>
          </a:prstGeom>
        </p:spPr>
      </p:pic>
      <p:pic>
        <p:nvPicPr>
          <p:cNvPr id="5" name="Billede 4"/>
          <p:cNvPicPr/>
          <p:nvPr/>
        </p:nvPicPr>
        <p:blipFill>
          <a:blip r:embed="rId3" cstate="print"/>
          <a:srcRect/>
          <a:stretch>
            <a:fillRect/>
          </a:stretch>
        </p:blipFill>
        <p:spPr bwMode="auto">
          <a:xfrm>
            <a:off x="7884368" y="5805264"/>
            <a:ext cx="936104" cy="864096"/>
          </a:xfrm>
          <a:prstGeom prst="rect">
            <a:avLst/>
          </a:prstGeom>
          <a:noFill/>
          <a:ln w="9525">
            <a:noFill/>
            <a:miter lim="800000"/>
            <a:headEnd/>
            <a:tailEnd/>
          </a:ln>
        </p:spPr>
      </p:pic>
    </p:spTree>
    <p:extLst>
      <p:ext uri="{BB962C8B-B14F-4D97-AF65-F5344CB8AC3E}">
        <p14:creationId xmlns:p14="http://schemas.microsoft.com/office/powerpoint/2010/main" val="415087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557808"/>
            <a:ext cx="7355160" cy="782960"/>
          </a:xfrm>
        </p:spPr>
        <p:txBody>
          <a:bodyPr>
            <a:normAutofit fontScale="90000"/>
          </a:bodyPr>
          <a:lstStyle/>
          <a:p>
            <a:pPr algn="ctr"/>
            <a:r>
              <a:rPr lang="da-DK" sz="3100" dirty="0"/>
              <a:t>Nye legekammerater</a:t>
            </a:r>
            <a:r>
              <a:rPr lang="da-DK" sz="2400" dirty="0"/>
              <a:t/>
            </a:r>
            <a:br>
              <a:rPr lang="da-DK" sz="2400" dirty="0"/>
            </a:br>
            <a:endParaRPr lang="da-DK" sz="2400" dirty="0"/>
          </a:p>
        </p:txBody>
      </p:sp>
      <p:sp>
        <p:nvSpPr>
          <p:cNvPr id="3" name="Pladsholder til indhold 2"/>
          <p:cNvSpPr>
            <a:spLocks noGrp="1"/>
          </p:cNvSpPr>
          <p:nvPr>
            <p:ph idx="1"/>
          </p:nvPr>
        </p:nvSpPr>
        <p:spPr>
          <a:xfrm>
            <a:off x="323528" y="1124745"/>
            <a:ext cx="8568952" cy="5040560"/>
          </a:xfrm>
        </p:spPr>
        <p:txBody>
          <a:bodyPr>
            <a:normAutofit/>
          </a:bodyPr>
          <a:lstStyle/>
          <a:p>
            <a:pPr marL="0" indent="0">
              <a:buNone/>
            </a:pPr>
            <a:r>
              <a:rPr lang="da-DK" sz="2800" dirty="0" smtClean="0"/>
              <a:t>DNV/GL tidligere Dansk Standard, Rådet for bedre Hygiejne, Miljømærkning Danmark, Dansk Rengøringsteknisk Forening, Forum for bæredygtige indkøb, Danida/Bhutan, Anders Andersen Rengøring, BST, Sikkerhedsbranchen, Aalborg Universitetshospital, de tekniske skoler, Vestegnens kommuner samt: Silkeborg, København, Halsnæs, Rudersdal, Tønder, Nyborg, Faxe, Vordingborg, Næstved, Lyngby, Lejre, Kalundborg, Helsingør, Hillerød, Greve, KL, FOA og 3F.</a:t>
            </a:r>
          </a:p>
          <a:p>
            <a:pPr marL="0" indent="0">
              <a:buNone/>
            </a:pPr>
            <a:endParaRPr lang="da-DK" sz="2800" dirty="0" smtClean="0"/>
          </a:p>
          <a:p>
            <a:pPr marL="0" indent="0">
              <a:buNone/>
            </a:pPr>
            <a:r>
              <a:rPr lang="da-DK" sz="2800" dirty="0" smtClean="0"/>
              <a:t>Og så er der selvfølgelig jer </a:t>
            </a:r>
            <a:r>
              <a:rPr lang="da-DK" sz="2800" dirty="0" smtClean="0">
                <a:sym typeface="Wingdings" panose="05000000000000000000" pitchFamily="2" charset="2"/>
              </a:rPr>
              <a:t> </a:t>
            </a:r>
            <a:endParaRPr lang="da-DK" sz="2800" dirty="0" smtClean="0"/>
          </a:p>
          <a:p>
            <a:pPr marL="0" indent="0">
              <a:buNone/>
            </a:pPr>
            <a:endParaRPr lang="da-DK" sz="2800"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643700"/>
            <a:ext cx="1080120" cy="1025660"/>
          </a:xfrm>
          <a:prstGeom prst="rect">
            <a:avLst/>
          </a:prstGeom>
        </p:spPr>
      </p:pic>
      <p:pic>
        <p:nvPicPr>
          <p:cNvPr id="5" name="Billede 4"/>
          <p:cNvPicPr/>
          <p:nvPr/>
        </p:nvPicPr>
        <p:blipFill>
          <a:blip r:embed="rId3" cstate="print"/>
          <a:srcRect/>
          <a:stretch>
            <a:fillRect/>
          </a:stretch>
        </p:blipFill>
        <p:spPr bwMode="auto">
          <a:xfrm>
            <a:off x="7884368" y="5805264"/>
            <a:ext cx="936104" cy="864096"/>
          </a:xfrm>
          <a:prstGeom prst="rect">
            <a:avLst/>
          </a:prstGeom>
          <a:noFill/>
          <a:ln w="9525">
            <a:noFill/>
            <a:miter lim="800000"/>
            <a:headEnd/>
            <a:tailEnd/>
          </a:ln>
        </p:spPr>
      </p:pic>
    </p:spTree>
    <p:extLst>
      <p:ext uri="{BB962C8B-B14F-4D97-AF65-F5344CB8AC3E}">
        <p14:creationId xmlns:p14="http://schemas.microsoft.com/office/powerpoint/2010/main" val="22984623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557808"/>
            <a:ext cx="7355160" cy="854968"/>
          </a:xfrm>
        </p:spPr>
        <p:txBody>
          <a:bodyPr>
            <a:normAutofit/>
          </a:bodyPr>
          <a:lstStyle/>
          <a:p>
            <a:r>
              <a:rPr lang="da-DK" sz="2800" dirty="0" smtClean="0">
                <a:latin typeface="Arial" panose="020B0604020202020204" pitchFamily="34" charset="0"/>
                <a:cs typeface="Arial" panose="020B0604020202020204" pitchFamily="34" charset="0"/>
              </a:rPr>
              <a:t>Nye nødvendige veje………………..</a:t>
            </a:r>
            <a:endParaRPr lang="da-DK" sz="2800"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a:xfrm>
            <a:off x="827584" y="1340769"/>
            <a:ext cx="8064896" cy="4824536"/>
          </a:xfrm>
        </p:spPr>
        <p:txBody>
          <a:bodyPr>
            <a:normAutofit lnSpcReduction="10000"/>
          </a:bodyPr>
          <a:lstStyle/>
          <a:p>
            <a:pPr marL="0" indent="0">
              <a:buNone/>
            </a:pPr>
            <a:r>
              <a:rPr lang="da-DK" sz="2800" dirty="0" smtClean="0">
                <a:latin typeface="Arial" panose="020B0604020202020204" pitchFamily="34" charset="0"/>
                <a:cs typeface="Arial" panose="020B0604020202020204" pitchFamily="34" charset="0"/>
              </a:rPr>
              <a:t>I Gladsaxe bl.a.:</a:t>
            </a:r>
          </a:p>
          <a:p>
            <a:r>
              <a:rPr lang="da-DK" sz="2800" dirty="0" smtClean="0">
                <a:latin typeface="Arial" panose="020B0604020202020204" pitchFamily="34" charset="0"/>
                <a:cs typeface="Arial" panose="020B0604020202020204" pitchFamily="34" charset="0"/>
              </a:rPr>
              <a:t>Helhedsorienteret Ejendomsforvaltning </a:t>
            </a:r>
          </a:p>
          <a:p>
            <a:pPr marL="0" indent="0">
              <a:buNone/>
            </a:pPr>
            <a:r>
              <a:rPr lang="da-DK" sz="2800" dirty="0">
                <a:latin typeface="Arial" panose="020B0604020202020204" pitchFamily="34" charset="0"/>
                <a:cs typeface="Arial" panose="020B0604020202020204" pitchFamily="34" charset="0"/>
              </a:rPr>
              <a:t> </a:t>
            </a:r>
            <a:r>
              <a:rPr lang="da-DK" sz="2800" dirty="0" smtClean="0">
                <a:latin typeface="Arial" panose="020B0604020202020204" pitchFamily="34" charset="0"/>
                <a:cs typeface="Arial" panose="020B0604020202020204" pitchFamily="34" charset="0"/>
              </a:rPr>
              <a:t>  og tværgående hygiejnegruppe</a:t>
            </a:r>
          </a:p>
          <a:p>
            <a:endParaRPr lang="da-DK" sz="2800" dirty="0" smtClean="0">
              <a:latin typeface="Arial" panose="020B0604020202020204" pitchFamily="34" charset="0"/>
              <a:cs typeface="Arial" panose="020B0604020202020204" pitchFamily="34" charset="0"/>
            </a:endParaRPr>
          </a:p>
          <a:p>
            <a:r>
              <a:rPr lang="da-DK" sz="2800" dirty="0" smtClean="0">
                <a:latin typeface="Arial" panose="020B0604020202020204" pitchFamily="34" charset="0"/>
                <a:cs typeface="Arial" panose="020B0604020202020204" pitchFamily="34" charset="0"/>
              </a:rPr>
              <a:t>Fysisk kompetenceudvikling i ISG</a:t>
            </a:r>
          </a:p>
          <a:p>
            <a:endParaRPr lang="da-DK" sz="2800" dirty="0">
              <a:latin typeface="Arial" panose="020B0604020202020204" pitchFamily="34" charset="0"/>
              <a:cs typeface="Arial" panose="020B0604020202020204" pitchFamily="34" charset="0"/>
            </a:endParaRPr>
          </a:p>
          <a:p>
            <a:r>
              <a:rPr lang="da-DK" sz="2800" dirty="0" smtClean="0">
                <a:latin typeface="Arial" panose="020B0604020202020204" pitchFamily="34" charset="0"/>
                <a:cs typeface="Arial" panose="020B0604020202020204" pitchFamily="34" charset="0"/>
              </a:rPr>
              <a:t>Fortsat effektivisering og fokus på hygiejniske retningslinjer</a:t>
            </a:r>
          </a:p>
          <a:p>
            <a:pPr marL="0" indent="0">
              <a:buNone/>
            </a:pPr>
            <a:endParaRPr lang="da-DK" sz="2800" dirty="0" smtClean="0">
              <a:latin typeface="Arial" panose="020B0604020202020204" pitchFamily="34" charset="0"/>
              <a:cs typeface="Arial" panose="020B0604020202020204" pitchFamily="34" charset="0"/>
            </a:endParaRPr>
          </a:p>
          <a:p>
            <a:r>
              <a:rPr lang="da-DK" sz="2800" dirty="0" smtClean="0">
                <a:latin typeface="Arial" panose="020B0604020202020204" pitchFamily="34" charset="0"/>
                <a:cs typeface="Arial" panose="020B0604020202020204" pitchFamily="34" charset="0"/>
              </a:rPr>
              <a:t>Sproglige kompetencer</a:t>
            </a:r>
          </a:p>
          <a:p>
            <a:pPr marL="0" indent="0">
              <a:buNone/>
            </a:pPr>
            <a:endParaRPr lang="da-DK" dirty="0" smtClean="0"/>
          </a:p>
          <a:p>
            <a:pPr marL="0" indent="0">
              <a:buNone/>
            </a:pPr>
            <a:endParaRPr lang="da-DK" dirty="0"/>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643700"/>
            <a:ext cx="1080120" cy="1025660"/>
          </a:xfrm>
          <a:prstGeom prst="rect">
            <a:avLst/>
          </a:prstGeom>
        </p:spPr>
      </p:pic>
      <p:pic>
        <p:nvPicPr>
          <p:cNvPr id="6" name="Billede 5"/>
          <p:cNvPicPr/>
          <p:nvPr/>
        </p:nvPicPr>
        <p:blipFill>
          <a:blip r:embed="rId3" cstate="print"/>
          <a:srcRect/>
          <a:stretch>
            <a:fillRect/>
          </a:stretch>
        </p:blipFill>
        <p:spPr bwMode="auto">
          <a:xfrm>
            <a:off x="7884368" y="5805264"/>
            <a:ext cx="936104" cy="864096"/>
          </a:xfrm>
          <a:prstGeom prst="rect">
            <a:avLst/>
          </a:prstGeom>
          <a:noFill/>
          <a:ln w="9525">
            <a:noFill/>
            <a:miter lim="800000"/>
            <a:headEnd/>
            <a:tailEnd/>
          </a:ln>
        </p:spPr>
      </p:pic>
    </p:spTree>
    <p:extLst>
      <p:ext uri="{BB962C8B-B14F-4D97-AF65-F5344CB8AC3E}">
        <p14:creationId xmlns:p14="http://schemas.microsoft.com/office/powerpoint/2010/main" val="1984506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fontScale="90000"/>
          </a:bodyPr>
          <a:lstStyle/>
          <a:p>
            <a:r>
              <a:rPr lang="da-DK" dirty="0">
                <a:latin typeface="Arial" panose="020B0604020202020204" pitchFamily="34" charset="0"/>
                <a:cs typeface="Arial" panose="020B0604020202020204" pitchFamily="34" charset="0"/>
              </a:rPr>
              <a:t>Transitkompetence</a:t>
            </a:r>
          </a:p>
        </p:txBody>
      </p:sp>
      <p:sp>
        <p:nvSpPr>
          <p:cNvPr id="108547" name="Rectangle 3"/>
          <p:cNvSpPr>
            <a:spLocks noGrp="1" noChangeArrowheads="1"/>
          </p:cNvSpPr>
          <p:nvPr>
            <p:ph type="body" sz="half" idx="2"/>
          </p:nvPr>
        </p:nvSpPr>
        <p:spPr>
          <a:xfrm>
            <a:off x="5387975" y="1772816"/>
            <a:ext cx="3527425" cy="4032448"/>
          </a:xfrm>
        </p:spPr>
        <p:txBody>
          <a:bodyPr>
            <a:normAutofit fontScale="25000" lnSpcReduction="20000"/>
          </a:bodyPr>
          <a:lstStyle/>
          <a:p>
            <a:pPr marL="0" indent="0">
              <a:buNone/>
            </a:pPr>
            <a:endParaRPr lang="da-DK" sz="2000" dirty="0" smtClean="0">
              <a:latin typeface="Arial" panose="020B0604020202020204" pitchFamily="34" charset="0"/>
              <a:cs typeface="Arial" panose="020B0604020202020204" pitchFamily="34" charset="0"/>
            </a:endParaRPr>
          </a:p>
          <a:p>
            <a:pPr marL="0" indent="0">
              <a:buNone/>
            </a:pPr>
            <a:endParaRPr lang="da-DK" sz="2000" dirty="0">
              <a:latin typeface="Arial" panose="020B0604020202020204" pitchFamily="34" charset="0"/>
              <a:cs typeface="Arial" panose="020B0604020202020204" pitchFamily="34" charset="0"/>
            </a:endParaRPr>
          </a:p>
          <a:p>
            <a:pPr marL="0" indent="0">
              <a:buNone/>
            </a:pPr>
            <a:endParaRPr lang="da-DK" sz="2000" dirty="0" smtClean="0">
              <a:latin typeface="Arial" panose="020B0604020202020204" pitchFamily="34" charset="0"/>
              <a:cs typeface="Arial" panose="020B0604020202020204" pitchFamily="34" charset="0"/>
            </a:endParaRPr>
          </a:p>
          <a:p>
            <a:pPr marL="0" indent="0">
              <a:buNone/>
            </a:pPr>
            <a:endParaRPr lang="da-DK" sz="2000" dirty="0">
              <a:latin typeface="Arial" panose="020B0604020202020204" pitchFamily="34" charset="0"/>
              <a:cs typeface="Arial" panose="020B0604020202020204" pitchFamily="34" charset="0"/>
            </a:endParaRPr>
          </a:p>
          <a:p>
            <a:pPr marL="0" indent="0">
              <a:buNone/>
            </a:pPr>
            <a:endParaRPr lang="da-DK" sz="2000" dirty="0" smtClean="0">
              <a:latin typeface="Arial" panose="020B0604020202020204" pitchFamily="34" charset="0"/>
              <a:cs typeface="Arial" panose="020B0604020202020204" pitchFamily="34" charset="0"/>
            </a:endParaRPr>
          </a:p>
          <a:p>
            <a:pPr marL="0" indent="0">
              <a:buNone/>
            </a:pPr>
            <a:r>
              <a:rPr lang="da-DK" sz="8000" dirty="0" smtClean="0">
                <a:latin typeface="Arial" panose="020B0604020202020204" pitchFamily="34" charset="0"/>
                <a:cs typeface="Arial" panose="020B0604020202020204" pitchFamily="34" charset="0"/>
              </a:rPr>
              <a:t>Evnen </a:t>
            </a:r>
            <a:r>
              <a:rPr lang="da-DK" sz="8000" dirty="0">
                <a:latin typeface="Arial" panose="020B0604020202020204" pitchFamily="34" charset="0"/>
                <a:cs typeface="Arial" panose="020B0604020202020204" pitchFamily="34" charset="0"/>
              </a:rPr>
              <a:t>til at finde vej og paratheden til at bevæge sig, når der er udkald.</a:t>
            </a:r>
          </a:p>
          <a:p>
            <a:pPr marL="0" indent="0">
              <a:buNone/>
            </a:pPr>
            <a:r>
              <a:rPr lang="da-DK" sz="8000" dirty="0">
                <a:latin typeface="Arial" panose="020B0604020202020204" pitchFamily="34" charset="0"/>
                <a:cs typeface="Arial" panose="020B0604020202020204" pitchFamily="34" charset="0"/>
              </a:rPr>
              <a:t>	- </a:t>
            </a:r>
            <a:r>
              <a:rPr lang="da-DK" sz="8000" dirty="0" err="1">
                <a:latin typeface="Arial" panose="020B0604020202020204" pitchFamily="34" charset="0"/>
                <a:cs typeface="Arial" panose="020B0604020202020204" pitchFamily="34" charset="0"/>
              </a:rPr>
              <a:t>AnneMette</a:t>
            </a:r>
            <a:r>
              <a:rPr lang="da-DK" sz="8000" dirty="0">
                <a:latin typeface="Arial" panose="020B0604020202020204" pitchFamily="34" charset="0"/>
                <a:cs typeface="Arial" panose="020B0604020202020204" pitchFamily="34" charset="0"/>
              </a:rPr>
              <a:t> </a:t>
            </a:r>
            <a:r>
              <a:rPr lang="da-DK" sz="8000" dirty="0" err="1" smtClean="0">
                <a:latin typeface="Arial" panose="020B0604020202020204" pitchFamily="34" charset="0"/>
                <a:cs typeface="Arial" panose="020B0604020202020204" pitchFamily="34" charset="0"/>
              </a:rPr>
              <a:t>Digman</a:t>
            </a:r>
            <a:endParaRPr lang="da-DK" sz="8000" dirty="0">
              <a:latin typeface="Arial" panose="020B0604020202020204" pitchFamily="34" charset="0"/>
              <a:cs typeface="Arial" panose="020B0604020202020204" pitchFamily="34" charset="0"/>
            </a:endParaRPr>
          </a:p>
          <a:p>
            <a:pPr marL="0" indent="0">
              <a:buNone/>
            </a:pPr>
            <a:endParaRPr lang="da-DK" sz="8000" dirty="0" smtClean="0">
              <a:latin typeface="Arial" panose="020B0604020202020204" pitchFamily="34" charset="0"/>
              <a:cs typeface="Arial" panose="020B0604020202020204" pitchFamily="34" charset="0"/>
            </a:endParaRPr>
          </a:p>
          <a:p>
            <a:pPr marL="0" indent="0">
              <a:buNone/>
            </a:pPr>
            <a:endParaRPr lang="da-DK" sz="8000" dirty="0" smtClean="0">
              <a:latin typeface="Arial" panose="020B0604020202020204" pitchFamily="34" charset="0"/>
              <a:cs typeface="Arial" panose="020B0604020202020204" pitchFamily="34" charset="0"/>
            </a:endParaRPr>
          </a:p>
          <a:p>
            <a:pPr marL="0" indent="0">
              <a:buNone/>
            </a:pPr>
            <a:r>
              <a:rPr lang="da-DK" sz="8000" dirty="0" smtClean="0">
                <a:latin typeface="Arial" panose="020B0604020202020204" pitchFamily="34" charset="0"/>
                <a:cs typeface="Arial" panose="020B0604020202020204" pitchFamily="34" charset="0"/>
              </a:rPr>
              <a:t>Efter 4 års proces har vi nu opnået en arbejdsmiljøcertificering, OHSAS 18001, </a:t>
            </a:r>
          </a:p>
          <a:p>
            <a:pPr marL="0" indent="0">
              <a:buNone/>
            </a:pPr>
            <a:r>
              <a:rPr lang="da-DK" sz="8000" dirty="0" smtClean="0">
                <a:latin typeface="Arial" panose="020B0604020202020204" pitchFamily="34" charset="0"/>
                <a:cs typeface="Arial" panose="020B0604020202020204" pitchFamily="34" charset="0"/>
              </a:rPr>
              <a:t>I er velkomne til festen d. 6. april </a:t>
            </a:r>
            <a:r>
              <a:rPr lang="da-DK" sz="8000" dirty="0" smtClean="0">
                <a:latin typeface="Arial" panose="020B0604020202020204" pitchFamily="34" charset="0"/>
                <a:cs typeface="Arial" panose="020B0604020202020204" pitchFamily="34" charset="0"/>
                <a:sym typeface="Wingdings" panose="05000000000000000000" pitchFamily="2" charset="2"/>
              </a:rPr>
              <a:t></a:t>
            </a:r>
            <a:endParaRPr lang="da-DK" sz="8000" dirty="0">
              <a:latin typeface="Arial" panose="020B0604020202020204" pitchFamily="34" charset="0"/>
              <a:cs typeface="Arial" panose="020B0604020202020204" pitchFamily="34" charset="0"/>
            </a:endParaRPr>
          </a:p>
          <a:p>
            <a:pPr marL="0" indent="0"/>
            <a:endParaRPr lang="da-DK" sz="8000" dirty="0"/>
          </a:p>
        </p:txBody>
      </p:sp>
      <p:pic>
        <p:nvPicPr>
          <p:cNvPr id="108548" name="Picture 4" descr="KBHLufthavn1.JPG                                               00000013Macintosh HD                   B5EE5CB7:"/>
          <p:cNvPicPr>
            <a:picLocks noGrp="1" noChangeAspect="1" noChangeArrowheads="1"/>
          </p:cNvPicPr>
          <p:nvPr>
            <p:ph sz="half" idx="1"/>
          </p:nvPr>
        </p:nvPicPr>
        <p:blipFill>
          <a:blip r:embed="rId2" cstate="print"/>
          <a:srcRect/>
          <a:stretch>
            <a:fillRect/>
          </a:stretch>
        </p:blipFill>
        <p:spPr>
          <a:xfrm>
            <a:off x="696913" y="2227263"/>
            <a:ext cx="4581525" cy="2682875"/>
          </a:xfrm>
        </p:spPr>
      </p:pic>
      <p:pic>
        <p:nvPicPr>
          <p:cNvPr id="5" name="Billede 4"/>
          <p:cNvPicPr/>
          <p:nvPr/>
        </p:nvPicPr>
        <p:blipFill>
          <a:blip r:embed="rId3" cstate="print"/>
          <a:srcRect/>
          <a:stretch>
            <a:fillRect/>
          </a:stretch>
        </p:blipFill>
        <p:spPr bwMode="auto">
          <a:xfrm>
            <a:off x="7884368" y="5805264"/>
            <a:ext cx="936104" cy="864096"/>
          </a:xfrm>
          <a:prstGeom prst="rect">
            <a:avLst/>
          </a:prstGeom>
          <a:noFill/>
          <a:ln w="9525">
            <a:noFill/>
            <a:miter lim="800000"/>
            <a:headEnd/>
            <a:tailEnd/>
          </a:ln>
        </p:spPr>
      </p:pic>
      <p:pic>
        <p:nvPicPr>
          <p:cNvPr id="8" name="Billed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1627" y="5643700"/>
            <a:ext cx="1080120" cy="102566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557807"/>
            <a:ext cx="7355160" cy="1863081"/>
          </a:xfrm>
        </p:spPr>
        <p:txBody>
          <a:bodyPr>
            <a:noAutofit/>
          </a:bodyPr>
          <a:lstStyle/>
          <a:p>
            <a:pPr>
              <a:lnSpc>
                <a:spcPct val="100000"/>
              </a:lnSpc>
            </a:pPr>
            <a:r>
              <a:rPr lang="da-DK" sz="2400" dirty="0" smtClean="0">
                <a:latin typeface="Arial" panose="020B0604020202020204" pitchFamily="34" charset="0"/>
                <a:cs typeface="Arial" panose="020B0604020202020204" pitchFamily="34" charset="0"/>
              </a:rPr>
              <a:t>Rengøringsservice etableret i 1999, ny organisation i 2014, Intern Service Gladsaxe, 205 medarbejdere, 14 tilsynsassistenter, 8 personaleledere, 3 adm. medarbejdere, 81 mio. kr.</a:t>
            </a:r>
            <a:endParaRPr lang="da-DK" sz="2400" dirty="0">
              <a:latin typeface="Arial" panose="020B0604020202020204" pitchFamily="34" charset="0"/>
              <a:cs typeface="Arial" panose="020B0604020202020204" pitchFamily="34" charset="0"/>
            </a:endParaRPr>
          </a:p>
        </p:txBody>
      </p:sp>
      <p:pic>
        <p:nvPicPr>
          <p:cNvPr id="4" name="Pladsholder til indhold 3"/>
          <p:cNvPicPr>
            <a:picLocks noGrp="1"/>
          </p:cNvPicPr>
          <p:nvPr>
            <p:ph idx="1"/>
          </p:nvPr>
        </p:nvPicPr>
        <p:blipFill rotWithShape="1">
          <a:blip r:embed="rId2" cstate="print">
            <a:extLst>
              <a:ext uri="{28A0092B-C50C-407E-A947-70E740481C1C}">
                <a14:useLocalDpi xmlns:a14="http://schemas.microsoft.com/office/drawing/2010/main" val="0"/>
              </a:ext>
            </a:extLst>
          </a:blip>
          <a:srcRect t="14204" b="10031"/>
          <a:stretch/>
        </p:blipFill>
        <p:spPr bwMode="auto">
          <a:xfrm>
            <a:off x="683568" y="2708920"/>
            <a:ext cx="8066087" cy="3816424"/>
          </a:xfrm>
          <a:prstGeom prst="rect">
            <a:avLst/>
          </a:prstGeom>
          <a:noFill/>
          <a:ln>
            <a:noFill/>
          </a:ln>
          <a:extLst>
            <a:ext uri="{53640926-AAD7-44d8-BBD7-CCE9431645EC}">
              <a14:shadowObscured xmlns:lc="http://schemas.openxmlformats.org/drawingml/2006/lockedCanvas"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wne="http://schemas.microsoft.com/office/word/2006/wordml" xmlns:wp="http://schemas.openxmlformats.org/drawingml/2006/wordprocessingDrawing" xmlns:m="http://schemas.openxmlformats.org/officeDocument/2006/math" xmlns:ve="http://schemas.openxmlformats.org/markup-compatibility/2006"/>
            </a:ext>
          </a:extLst>
        </p:spPr>
      </p:pic>
    </p:spTree>
    <p:extLst>
      <p:ext uri="{BB962C8B-B14F-4D97-AF65-F5344CB8AC3E}">
        <p14:creationId xmlns:p14="http://schemas.microsoft.com/office/powerpoint/2010/main" val="2755872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404664"/>
            <a:ext cx="7355160" cy="1008112"/>
          </a:xfrm>
        </p:spPr>
        <p:txBody>
          <a:bodyPr>
            <a:normAutofit fontScale="90000"/>
          </a:bodyPr>
          <a:lstStyle/>
          <a:p>
            <a:pPr marL="0" indent="0">
              <a:lnSpc>
                <a:spcPct val="100000"/>
              </a:lnSpc>
            </a:pPr>
            <a:r>
              <a:rPr lang="da-DK" sz="3100" dirty="0" smtClean="0"/>
              <a:t/>
            </a:r>
            <a:br>
              <a:rPr lang="da-DK" sz="3100" dirty="0" smtClean="0"/>
            </a:br>
            <a:r>
              <a:rPr lang="da-DK" sz="3100" dirty="0"/>
              <a:t/>
            </a:r>
            <a:br>
              <a:rPr lang="da-DK" sz="3100" dirty="0"/>
            </a:br>
            <a:r>
              <a:rPr lang="da-DK" sz="3100" dirty="0">
                <a:latin typeface="Arial" panose="020B0604020202020204" pitchFamily="34" charset="0"/>
                <a:cs typeface="Arial" panose="020B0604020202020204" pitchFamily="34" charset="0"/>
              </a:rPr>
              <a:t/>
            </a:r>
            <a:br>
              <a:rPr lang="da-DK" sz="3100" dirty="0">
                <a:latin typeface="Arial" panose="020B0604020202020204" pitchFamily="34" charset="0"/>
                <a:cs typeface="Arial" panose="020B0604020202020204" pitchFamily="34" charset="0"/>
              </a:rPr>
            </a:br>
            <a:endParaRPr lang="da-DK" sz="3100"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a:xfrm>
            <a:off x="683568" y="548680"/>
            <a:ext cx="8064896" cy="5544616"/>
          </a:xfrm>
        </p:spPr>
        <p:txBody>
          <a:bodyPr>
            <a:noAutofit/>
          </a:bodyPr>
          <a:lstStyle/>
          <a:p>
            <a:pPr marL="0" indent="0">
              <a:buNone/>
            </a:pPr>
            <a:r>
              <a:rPr lang="da-DK" sz="2400" dirty="0" smtClean="0">
                <a:latin typeface="Arial" panose="020B0604020202020204" pitchFamily="34" charset="0"/>
                <a:cs typeface="Arial" panose="020B0604020202020204" pitchFamily="34" charset="0"/>
              </a:rPr>
              <a:t>ISG </a:t>
            </a:r>
            <a:r>
              <a:rPr lang="da-DK" sz="2400" dirty="0">
                <a:latin typeface="Arial" panose="020B0604020202020204" pitchFamily="34" charset="0"/>
                <a:cs typeface="Arial" panose="020B0604020202020204" pitchFamily="34" charset="0"/>
              </a:rPr>
              <a:t>er en servicevirksomhed som stræber efter kundetilfredshed og et godt arbejdsmiljø gennem professionalisme, innovation og dialog, og ISG skal opfattes som sådan af både eksterne og interne interessenter.  </a:t>
            </a:r>
          </a:p>
          <a:p>
            <a:pPr marL="0" indent="0">
              <a:buNone/>
            </a:pPr>
            <a:r>
              <a:rPr lang="da-DK" sz="2400" dirty="0">
                <a:latin typeface="Arial" panose="020B0604020202020204" pitchFamily="34" charset="0"/>
                <a:cs typeface="Arial" panose="020B0604020202020204" pitchFamily="34" charset="0"/>
              </a:rPr>
              <a:t>Vi vil være vores kunders foretrukne valg af servicevirksomhed, og vi vil være vores medarbejderes foretrukne valg som arbejdsplads. Vi arbejder derfor med ambitiøse målsætninger i forhold til bl.a</a:t>
            </a:r>
            <a:r>
              <a:rPr lang="da-DK" sz="2400" dirty="0" smtClean="0">
                <a:latin typeface="Arial" panose="020B0604020202020204" pitchFamily="34" charset="0"/>
                <a:cs typeface="Arial" panose="020B0604020202020204" pitchFamily="34" charset="0"/>
              </a:rPr>
              <a:t>.:</a:t>
            </a:r>
            <a:endParaRPr lang="da-DK" sz="24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Kvalitet</a:t>
            </a:r>
            <a:endParaRPr lang="da-DK" sz="24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da-DK" sz="2400" dirty="0">
                <a:latin typeface="Arial" panose="020B0604020202020204" pitchFamily="34" charset="0"/>
                <a:cs typeface="Arial" panose="020B0604020202020204" pitchFamily="34" charset="0"/>
              </a:rPr>
              <a:t>Miljø</a:t>
            </a:r>
          </a:p>
          <a:p>
            <a:pPr lvl="0">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Kompetenceudvikling</a:t>
            </a:r>
            <a:endParaRPr lang="da-DK" sz="2400" dirty="0">
              <a:latin typeface="Arial" panose="020B0604020202020204" pitchFamily="34" charset="0"/>
              <a:cs typeface="Arial" panose="020B0604020202020204" pitchFamily="34" charset="0"/>
            </a:endParaRPr>
          </a:p>
          <a:p>
            <a:pPr marL="0" indent="0">
              <a:buNone/>
            </a:pPr>
            <a:r>
              <a:rPr lang="da-DK" sz="2400" dirty="0">
                <a:latin typeface="Arial" panose="020B0604020202020204" pitchFamily="34" charset="0"/>
                <a:cs typeface="Arial" panose="020B0604020202020204" pitchFamily="34" charset="0"/>
              </a:rPr>
              <a:t>Og vi vil være kendt som en servicevirksomhed, der leverer rettidig, pålidelig og effektiv service.  </a:t>
            </a:r>
          </a:p>
          <a:p>
            <a:pPr marL="0" indent="0">
              <a:buNone/>
            </a:pPr>
            <a:endParaRPr lang="da-DK" sz="2800" dirty="0"/>
          </a:p>
        </p:txBody>
      </p:sp>
      <p:pic>
        <p:nvPicPr>
          <p:cNvPr id="5" name="Billede 4"/>
          <p:cNvPicPr/>
          <p:nvPr/>
        </p:nvPicPr>
        <p:blipFill>
          <a:blip r:embed="rId2" cstate="print"/>
          <a:srcRect/>
          <a:stretch>
            <a:fillRect/>
          </a:stretch>
        </p:blipFill>
        <p:spPr bwMode="auto">
          <a:xfrm>
            <a:off x="7789007" y="5916401"/>
            <a:ext cx="936104" cy="864096"/>
          </a:xfrm>
          <a:prstGeom prst="rect">
            <a:avLst/>
          </a:prstGeom>
          <a:noFill/>
          <a:ln w="9525">
            <a:noFill/>
            <a:miter lim="800000"/>
            <a:headEnd/>
            <a:tailEnd/>
          </a:ln>
        </p:spPr>
      </p:pic>
      <p:pic>
        <p:nvPicPr>
          <p:cNvPr id="6" name="Bille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5835619"/>
            <a:ext cx="1080120" cy="1025660"/>
          </a:xfrm>
          <a:prstGeom prst="rect">
            <a:avLst/>
          </a:prstGeom>
        </p:spPr>
      </p:pic>
    </p:spTree>
    <p:extLst>
      <p:ext uri="{BB962C8B-B14F-4D97-AF65-F5344CB8AC3E}">
        <p14:creationId xmlns:p14="http://schemas.microsoft.com/office/powerpoint/2010/main" val="3680244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557808"/>
            <a:ext cx="7355160" cy="854969"/>
          </a:xfrm>
        </p:spPr>
        <p:txBody>
          <a:bodyPr>
            <a:normAutofit/>
          </a:bodyPr>
          <a:lstStyle/>
          <a:p>
            <a:r>
              <a:rPr lang="da-DK" sz="2800" dirty="0" smtClean="0">
                <a:latin typeface="Arial" panose="020B0604020202020204" pitchFamily="34" charset="0"/>
                <a:cs typeface="Arial" panose="020B0604020202020204" pitchFamily="34" charset="0"/>
              </a:rPr>
              <a:t>Udfordringer i kommunal rengøring!</a:t>
            </a:r>
            <a:endParaRPr lang="da-DK" sz="2800"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a:xfrm>
            <a:off x="827584" y="1412777"/>
            <a:ext cx="8064896" cy="4752528"/>
          </a:xfrm>
        </p:spPr>
        <p:txBody>
          <a:bodyPr>
            <a:normAutofit/>
          </a:bodyPr>
          <a:lstStyle/>
          <a:p>
            <a:r>
              <a:rPr lang="da-DK" sz="2600" dirty="0" smtClean="0">
                <a:latin typeface="Arial" panose="020B0604020202020204" pitchFamily="34" charset="0"/>
                <a:cs typeface="Arial" panose="020B0604020202020204" pitchFamily="34" charset="0"/>
              </a:rPr>
              <a:t>Fra lavstatus område til respekt for faglighed</a:t>
            </a:r>
          </a:p>
          <a:p>
            <a:r>
              <a:rPr lang="da-DK" sz="2600" dirty="0" smtClean="0">
                <a:latin typeface="Arial" panose="020B0604020202020204" pitchFamily="34" charset="0"/>
                <a:cs typeface="Arial" panose="020B0604020202020204" pitchFamily="34" charset="0"/>
              </a:rPr>
              <a:t>Effektivitet, pris</a:t>
            </a:r>
          </a:p>
          <a:p>
            <a:r>
              <a:rPr lang="da-DK" sz="2600" dirty="0" smtClean="0">
                <a:latin typeface="Arial" panose="020B0604020202020204" pitchFamily="34" charset="0"/>
                <a:cs typeface="Arial" panose="020B0604020202020204" pitchFamily="34" charset="0"/>
              </a:rPr>
              <a:t>Udbud, privat/eget regi, ulig konkurrence</a:t>
            </a:r>
          </a:p>
          <a:p>
            <a:r>
              <a:rPr lang="da-DK" sz="2600" dirty="0" smtClean="0">
                <a:latin typeface="Arial" panose="020B0604020202020204" pitchFamily="34" charset="0"/>
                <a:cs typeface="Arial" panose="020B0604020202020204" pitchFamily="34" charset="0"/>
              </a:rPr>
              <a:t>Kvalitet, hvordan måler vi og hvem måler?</a:t>
            </a:r>
          </a:p>
          <a:p>
            <a:r>
              <a:rPr lang="da-DK" sz="2600" dirty="0" smtClean="0">
                <a:latin typeface="Arial" panose="020B0604020202020204" pitchFamily="34" charset="0"/>
                <a:cs typeface="Arial" panose="020B0604020202020204" pitchFamily="34" charset="0"/>
              </a:rPr>
              <a:t>Arbejdsmiljø, hvordan dokumenteres det?</a:t>
            </a:r>
          </a:p>
          <a:p>
            <a:r>
              <a:rPr lang="da-DK" sz="2600" dirty="0" smtClean="0">
                <a:latin typeface="Arial" panose="020B0604020202020204" pitchFamily="34" charset="0"/>
                <a:cs typeface="Arial" panose="020B0604020202020204" pitchFamily="34" charset="0"/>
              </a:rPr>
              <a:t>Miljø, bidrages der til kommunens mål?</a:t>
            </a:r>
          </a:p>
          <a:p>
            <a:endParaRPr lang="da-DK" sz="2600" dirty="0" smtClean="0">
              <a:latin typeface="Arial" panose="020B0604020202020204" pitchFamily="34" charset="0"/>
              <a:cs typeface="Arial" panose="020B0604020202020204" pitchFamily="34" charset="0"/>
            </a:endParaRPr>
          </a:p>
          <a:p>
            <a:pPr marL="0" indent="0">
              <a:buNone/>
            </a:pPr>
            <a:r>
              <a:rPr lang="da-DK" sz="2600" dirty="0" smtClean="0">
                <a:latin typeface="Arial" panose="020B0604020202020204" pitchFamily="34" charset="0"/>
                <a:cs typeface="Arial" panose="020B0604020202020204" pitchFamily="34" charset="0"/>
              </a:rPr>
              <a:t>I ISG Rengøringsservice vælger vi sammen med medarbejderne, at gå efter bedste standard</a:t>
            </a:r>
          </a:p>
          <a:p>
            <a:pPr marL="0" indent="0">
              <a:buNone/>
            </a:pPr>
            <a:endParaRPr lang="da-DK" dirty="0" smtClean="0"/>
          </a:p>
          <a:p>
            <a:endParaRPr lang="da-DK" dirty="0" smtClean="0"/>
          </a:p>
          <a:p>
            <a:endParaRPr lang="da-DK" dirty="0" smtClean="0"/>
          </a:p>
          <a:p>
            <a:endParaRPr lang="da-DK" dirty="0"/>
          </a:p>
        </p:txBody>
      </p:sp>
      <p:pic>
        <p:nvPicPr>
          <p:cNvPr id="5" name="Billede 4"/>
          <p:cNvPicPr/>
          <p:nvPr/>
        </p:nvPicPr>
        <p:blipFill>
          <a:blip r:embed="rId2" cstate="print"/>
          <a:srcRect/>
          <a:stretch>
            <a:fillRect/>
          </a:stretch>
        </p:blipFill>
        <p:spPr bwMode="auto">
          <a:xfrm>
            <a:off x="7789007" y="5916401"/>
            <a:ext cx="936104" cy="864096"/>
          </a:xfrm>
          <a:prstGeom prst="rect">
            <a:avLst/>
          </a:prstGeom>
          <a:noFill/>
          <a:ln w="9525">
            <a:noFill/>
            <a:miter lim="800000"/>
            <a:headEnd/>
            <a:tailEnd/>
          </a:ln>
        </p:spPr>
      </p:pic>
      <p:pic>
        <p:nvPicPr>
          <p:cNvPr id="6" name="Bille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41518" y="5835619"/>
            <a:ext cx="1080120" cy="1025660"/>
          </a:xfrm>
          <a:prstGeom prst="rect">
            <a:avLst/>
          </a:prstGeom>
        </p:spPr>
      </p:pic>
    </p:spTree>
    <p:extLst>
      <p:ext uri="{BB962C8B-B14F-4D97-AF65-F5344CB8AC3E}">
        <p14:creationId xmlns:p14="http://schemas.microsoft.com/office/powerpoint/2010/main" val="1677790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332656"/>
            <a:ext cx="7355160" cy="936104"/>
          </a:xfrm>
        </p:spPr>
        <p:txBody>
          <a:bodyPr>
            <a:normAutofit/>
          </a:bodyPr>
          <a:lstStyle/>
          <a:p>
            <a:r>
              <a:rPr lang="da-DK" sz="2800" dirty="0" smtClean="0">
                <a:latin typeface="Arial" panose="020B0604020202020204" pitchFamily="34" charset="0"/>
                <a:cs typeface="Arial" panose="020B0604020202020204" pitchFamily="34" charset="0"/>
              </a:rPr>
              <a:t>Strategisk aftale 2017-2018, Skab mening!</a:t>
            </a:r>
            <a:endParaRPr lang="da-DK" sz="2800"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a:xfrm>
            <a:off x="587188" y="1556792"/>
            <a:ext cx="8064896" cy="4824536"/>
          </a:xfrm>
        </p:spPr>
        <p:txBody>
          <a:bodyPr>
            <a:normAutofit lnSpcReduction="10000"/>
          </a:bodyPr>
          <a:lstStyle/>
          <a:p>
            <a:r>
              <a:rPr lang="da-DK" sz="2800" dirty="0">
                <a:latin typeface="Arial" panose="020B0604020202020204" pitchFamily="34" charset="0"/>
                <a:cs typeface="Arial" panose="020B0604020202020204" pitchFamily="34" charset="0"/>
              </a:rPr>
              <a:t>Seminar for hele </a:t>
            </a:r>
            <a:r>
              <a:rPr lang="da-DK" sz="2800" dirty="0" smtClean="0">
                <a:latin typeface="Arial" panose="020B0604020202020204" pitchFamily="34" charset="0"/>
                <a:cs typeface="Arial" panose="020B0604020202020204" pitchFamily="34" charset="0"/>
              </a:rPr>
              <a:t>ledergruppen,</a:t>
            </a:r>
          </a:p>
          <a:p>
            <a:pPr marL="0" indent="0">
              <a:buNone/>
            </a:pPr>
            <a:r>
              <a:rPr lang="da-DK" sz="2800" dirty="0" smtClean="0">
                <a:latin typeface="Arial" panose="020B0604020202020204" pitchFamily="34" charset="0"/>
                <a:cs typeface="Arial" panose="020B0604020202020204" pitchFamily="34" charset="0"/>
              </a:rPr>
              <a:t>også de administrative, TR </a:t>
            </a:r>
            <a:r>
              <a:rPr lang="da-DK" sz="2800" dirty="0">
                <a:latin typeface="Arial" panose="020B0604020202020204" pitchFamily="34" charset="0"/>
                <a:cs typeface="Arial" panose="020B0604020202020204" pitchFamily="34" charset="0"/>
              </a:rPr>
              <a:t>og </a:t>
            </a:r>
            <a:r>
              <a:rPr lang="da-DK" sz="2800" dirty="0" smtClean="0">
                <a:latin typeface="Arial" panose="020B0604020202020204" pitchFamily="34" charset="0"/>
                <a:cs typeface="Arial" panose="020B0604020202020204" pitchFamily="34" charset="0"/>
              </a:rPr>
              <a:t>AMR</a:t>
            </a:r>
          </a:p>
          <a:p>
            <a:r>
              <a:rPr lang="da-DK" sz="2800" dirty="0" smtClean="0">
                <a:latin typeface="Arial" panose="020B0604020202020204" pitchFamily="34" charset="0"/>
                <a:cs typeface="Arial" panose="020B0604020202020204" pitchFamily="34" charset="0"/>
              </a:rPr>
              <a:t>Oversættelsen, Kommunestrategi,</a:t>
            </a:r>
          </a:p>
          <a:p>
            <a:pPr marL="0" indent="0">
              <a:buNone/>
            </a:pPr>
            <a:r>
              <a:rPr lang="da-DK" sz="2800" dirty="0" smtClean="0">
                <a:latin typeface="Arial" panose="020B0604020202020204" pitchFamily="34" charset="0"/>
                <a:cs typeface="Arial" panose="020B0604020202020204" pitchFamily="34" charset="0"/>
              </a:rPr>
              <a:t>direktørernes årsplan, forvaltningens</a:t>
            </a:r>
          </a:p>
          <a:p>
            <a:pPr marL="0" indent="0">
              <a:buNone/>
            </a:pPr>
            <a:r>
              <a:rPr lang="da-DK" sz="2800" dirty="0" smtClean="0">
                <a:latin typeface="Arial" panose="020B0604020202020204" pitchFamily="34" charset="0"/>
                <a:cs typeface="Arial" panose="020B0604020202020204" pitchFamily="34" charset="0"/>
              </a:rPr>
              <a:t>mål, budgettet, interessenter, </a:t>
            </a:r>
          </a:p>
          <a:p>
            <a:pPr marL="0" indent="0">
              <a:buNone/>
            </a:pPr>
            <a:r>
              <a:rPr lang="da-DK" sz="2800" dirty="0" smtClean="0">
                <a:latin typeface="Arial" panose="020B0604020202020204" pitchFamily="34" charset="0"/>
                <a:cs typeface="Arial" panose="020B0604020202020204" pitchFamily="34" charset="0"/>
              </a:rPr>
              <a:t>drømme fra tidligere </a:t>
            </a:r>
            <a:r>
              <a:rPr lang="da-DK" sz="2800" dirty="0">
                <a:latin typeface="Arial" panose="020B0604020202020204" pitchFamily="34" charset="0"/>
                <a:cs typeface="Arial" panose="020B0604020202020204" pitchFamily="34" charset="0"/>
              </a:rPr>
              <a:t>og </a:t>
            </a:r>
            <a:r>
              <a:rPr lang="da-DK" sz="2800" dirty="0" smtClean="0">
                <a:latin typeface="Arial" panose="020B0604020202020204" pitchFamily="34" charset="0"/>
                <a:cs typeface="Arial" panose="020B0604020202020204" pitchFamily="34" charset="0"/>
              </a:rPr>
              <a:t>den nye </a:t>
            </a:r>
          </a:p>
          <a:p>
            <a:pPr marL="0" indent="0">
              <a:buNone/>
            </a:pPr>
            <a:r>
              <a:rPr lang="da-DK" sz="2800" dirty="0" smtClean="0">
                <a:latin typeface="Arial" panose="020B0604020202020204" pitchFamily="34" charset="0"/>
                <a:cs typeface="Arial" panose="020B0604020202020204" pitchFamily="34" charset="0"/>
              </a:rPr>
              <a:t>fælles vision for ISG</a:t>
            </a:r>
            <a:endParaRPr lang="da-DK" sz="2800" dirty="0">
              <a:latin typeface="Arial" panose="020B0604020202020204" pitchFamily="34" charset="0"/>
              <a:cs typeface="Arial" panose="020B0604020202020204" pitchFamily="34" charset="0"/>
            </a:endParaRPr>
          </a:p>
          <a:p>
            <a:r>
              <a:rPr lang="da-DK" sz="2800" dirty="0" smtClean="0">
                <a:latin typeface="Arial" panose="020B0604020202020204" pitchFamily="34" charset="0"/>
                <a:cs typeface="Arial" panose="020B0604020202020204" pitchFamily="34" charset="0"/>
              </a:rPr>
              <a:t>Konkrete mål til aftalen og MED</a:t>
            </a:r>
          </a:p>
          <a:p>
            <a:pPr marL="0" indent="0">
              <a:buNone/>
            </a:pPr>
            <a:r>
              <a:rPr lang="da-DK" sz="2800" dirty="0" smtClean="0">
                <a:latin typeface="Arial" panose="020B0604020202020204" pitchFamily="34" charset="0"/>
                <a:cs typeface="Arial" panose="020B0604020202020204" pitchFamily="34" charset="0"/>
              </a:rPr>
              <a:t> slår søm i, nu er det </a:t>
            </a:r>
            <a:r>
              <a:rPr lang="da-DK" sz="2800" dirty="0" smtClean="0">
                <a:latin typeface="Arial" panose="020B0604020202020204" pitchFamily="34" charset="0"/>
                <a:cs typeface="Arial" panose="020B0604020202020204" pitchFamily="34" charset="0"/>
              </a:rPr>
              <a:t>fælleseje</a:t>
            </a:r>
          </a:p>
          <a:p>
            <a:r>
              <a:rPr lang="da-DK" sz="2800" dirty="0" smtClean="0">
                <a:latin typeface="Arial" panose="020B0604020202020204" pitchFamily="34" charset="0"/>
                <a:cs typeface="Arial" panose="020B0604020202020204" pitchFamily="34" charset="0"/>
              </a:rPr>
              <a:t>Certificeringsprocesser</a:t>
            </a:r>
            <a:endParaRPr lang="da-DK" sz="2800" dirty="0" smtClean="0">
              <a:latin typeface="Arial" panose="020B0604020202020204" pitchFamily="34" charset="0"/>
              <a:cs typeface="Arial" panose="020B0604020202020204" pitchFamily="34" charset="0"/>
            </a:endParaRPr>
          </a:p>
          <a:p>
            <a:pPr marL="0" indent="0">
              <a:buNone/>
            </a:pPr>
            <a:endParaRPr lang="da-DK" sz="2800" dirty="0" smtClean="0">
              <a:latin typeface="Arial" panose="020B0604020202020204" pitchFamily="34" charset="0"/>
              <a:cs typeface="Arial" panose="020B0604020202020204" pitchFamily="34" charset="0"/>
            </a:endParaRPr>
          </a:p>
          <a:p>
            <a:pPr marL="0" indent="0">
              <a:buNone/>
            </a:pPr>
            <a:endParaRPr lang="da-DK" dirty="0" smtClean="0"/>
          </a:p>
          <a:p>
            <a:endParaRPr lang="da-DK" dirty="0"/>
          </a:p>
          <a:p>
            <a:endParaRPr lang="da-DK" dirty="0" smtClean="0"/>
          </a:p>
          <a:p>
            <a:endParaRPr lang="da-DK" dirty="0"/>
          </a:p>
        </p:txBody>
      </p:sp>
      <p:pic>
        <p:nvPicPr>
          <p:cNvPr id="4" name="Billede 3"/>
          <p:cNvPicPr/>
          <p:nvPr/>
        </p:nvPicPr>
        <p:blipFill>
          <a:blip r:embed="rId2">
            <a:extLst>
              <a:ext uri="{28A0092B-C50C-407E-A947-70E740481C1C}">
                <a14:useLocalDpi xmlns:a14="http://schemas.microsoft.com/office/drawing/2010/main" val="0"/>
              </a:ext>
            </a:extLst>
          </a:blip>
          <a:srcRect/>
          <a:stretch>
            <a:fillRect/>
          </a:stretch>
        </p:blipFill>
        <p:spPr bwMode="auto">
          <a:xfrm>
            <a:off x="6372200" y="1556792"/>
            <a:ext cx="2295956" cy="3960440"/>
          </a:xfrm>
          <a:prstGeom prst="rect">
            <a:avLst/>
          </a:prstGeom>
          <a:noFill/>
          <a:ln>
            <a:noFill/>
          </a:ln>
        </p:spPr>
      </p:pic>
      <p:pic>
        <p:nvPicPr>
          <p:cNvPr id="6" name="Billede 5"/>
          <p:cNvPicPr/>
          <p:nvPr/>
        </p:nvPicPr>
        <p:blipFill>
          <a:blip r:embed="rId3" cstate="print"/>
          <a:srcRect/>
          <a:stretch>
            <a:fillRect/>
          </a:stretch>
        </p:blipFill>
        <p:spPr bwMode="auto">
          <a:xfrm>
            <a:off x="7789007" y="5916401"/>
            <a:ext cx="936104" cy="864096"/>
          </a:xfrm>
          <a:prstGeom prst="rect">
            <a:avLst/>
          </a:prstGeom>
          <a:noFill/>
          <a:ln w="9525">
            <a:noFill/>
            <a:miter lim="800000"/>
            <a:headEnd/>
            <a:tailEnd/>
          </a:ln>
        </p:spPr>
      </p:pic>
      <p:pic>
        <p:nvPicPr>
          <p:cNvPr id="7" name="Billed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4208" y="5772079"/>
            <a:ext cx="1080120" cy="1025660"/>
          </a:xfrm>
          <a:prstGeom prst="rect">
            <a:avLst/>
          </a:prstGeom>
        </p:spPr>
      </p:pic>
    </p:spTree>
    <p:extLst>
      <p:ext uri="{BB962C8B-B14F-4D97-AF65-F5344CB8AC3E}">
        <p14:creationId xmlns:p14="http://schemas.microsoft.com/office/powerpoint/2010/main" val="2032238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260648"/>
            <a:ext cx="7355160" cy="936103"/>
          </a:xfrm>
        </p:spPr>
        <p:txBody>
          <a:bodyPr>
            <a:normAutofit/>
          </a:bodyPr>
          <a:lstStyle/>
          <a:p>
            <a:pPr algn="ctr">
              <a:lnSpc>
                <a:spcPct val="100000"/>
              </a:lnSpc>
            </a:pPr>
            <a:r>
              <a:rPr lang="da-DK" sz="2400" b="1" dirty="0" smtClean="0">
                <a:latin typeface="Arial" pitchFamily="34" charset="0"/>
                <a:cs typeface="Arial" pitchFamily="34" charset="0"/>
              </a:rPr>
              <a:t>Hvorfor arbejder vi med certificering i ISG , hvorfor ikke bare gøre det godt?</a:t>
            </a:r>
            <a:endParaRPr lang="da-DK" sz="2400" b="1" dirty="0">
              <a:latin typeface="Arial" pitchFamily="34" charset="0"/>
              <a:cs typeface="Arial" pitchFamily="34" charset="0"/>
            </a:endParaRPr>
          </a:p>
        </p:txBody>
      </p:sp>
      <p:sp>
        <p:nvSpPr>
          <p:cNvPr id="3" name="Pladsholder til indhold 2"/>
          <p:cNvSpPr>
            <a:spLocks noGrp="1"/>
          </p:cNvSpPr>
          <p:nvPr>
            <p:ph idx="1"/>
          </p:nvPr>
        </p:nvSpPr>
        <p:spPr>
          <a:xfrm>
            <a:off x="827584" y="1196752"/>
            <a:ext cx="8064896" cy="5600987"/>
          </a:xfrm>
        </p:spPr>
        <p:txBody>
          <a:bodyPr>
            <a:normAutofit lnSpcReduction="10000"/>
          </a:bodyPr>
          <a:lstStyle/>
          <a:p>
            <a:pPr>
              <a:buFont typeface="Wingdings" panose="05000000000000000000" pitchFamily="2" charset="2"/>
              <a:buChar char="Ø"/>
            </a:pPr>
            <a:r>
              <a:rPr lang="da-DK" sz="2400" dirty="0">
                <a:latin typeface="Arial" panose="020B0604020202020204" pitchFamily="34" charset="0"/>
                <a:cs typeface="Arial" panose="020B0604020202020204" pitchFamily="34" charset="0"/>
              </a:rPr>
              <a:t>Fælles retning, MED udvalget som </a:t>
            </a:r>
            <a:r>
              <a:rPr lang="da-DK" sz="2400" dirty="0" smtClean="0">
                <a:latin typeface="Arial" panose="020B0604020202020204" pitchFamily="34" charset="0"/>
                <a:cs typeface="Arial" panose="020B0604020202020204" pitchFamily="34" charset="0"/>
              </a:rPr>
              <a:t>beslutningsforum</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Optimering af opgaveløsning, Lean, færre klager</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Ensartede beskrevne arbejdsgange, </a:t>
            </a:r>
            <a:r>
              <a:rPr lang="da-DK" sz="2400" dirty="0" err="1" smtClean="0">
                <a:latin typeface="Arial" panose="020B0604020202020204" pitchFamily="34" charset="0"/>
                <a:cs typeface="Arial" panose="020B0604020202020204" pitchFamily="34" charset="0"/>
              </a:rPr>
              <a:t>walk</a:t>
            </a:r>
            <a:r>
              <a:rPr lang="da-DK" sz="2400" dirty="0" smtClean="0">
                <a:latin typeface="Arial" panose="020B0604020202020204" pitchFamily="34" charset="0"/>
                <a:cs typeface="Arial" panose="020B0604020202020204" pitchFamily="34" charset="0"/>
              </a:rPr>
              <a:t> the talk</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Kompetenceudvikling af ledergruppen og medarbejdere</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Dokumentation for Best </a:t>
            </a:r>
            <a:r>
              <a:rPr lang="da-DK" sz="2400" dirty="0" err="1" smtClean="0">
                <a:latin typeface="Arial" panose="020B0604020202020204" pitchFamily="34" charset="0"/>
                <a:cs typeface="Arial" panose="020B0604020202020204" pitchFamily="34" charset="0"/>
              </a:rPr>
              <a:t>Practice</a:t>
            </a:r>
            <a:r>
              <a:rPr lang="da-DK" sz="2400" dirty="0" smtClean="0">
                <a:latin typeface="Arial" panose="020B0604020202020204" pitchFamily="34" charset="0"/>
                <a:cs typeface="Arial" panose="020B0604020202020204" pitchFamily="34" charset="0"/>
              </a:rPr>
              <a:t>, 3. parts kontrol </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Objektiv vurdering af medarbejdernes indsats </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Fokus på ledernes evne til at bedrive ledelse, også opad </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Evalueringskrav, selvkritik og løbende forbedringer </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Benchmarking</a:t>
            </a:r>
            <a:r>
              <a:rPr lang="da-DK" sz="2400" dirty="0">
                <a:latin typeface="Arial" panose="020B0604020202020204" pitchFamily="34" charset="0"/>
                <a:cs typeface="Arial" panose="020B0604020202020204" pitchFamily="34" charset="0"/>
              </a:rPr>
              <a:t>, dagsordensættende i </a:t>
            </a:r>
            <a:r>
              <a:rPr lang="da-DK" sz="2400" dirty="0" smtClean="0">
                <a:latin typeface="Arial" panose="020B0604020202020204" pitchFamily="34" charset="0"/>
                <a:cs typeface="Arial" panose="020B0604020202020204" pitchFamily="34" charset="0"/>
              </a:rPr>
              <a:t>branchen </a:t>
            </a:r>
          </a:p>
          <a:p>
            <a:pPr>
              <a:buFont typeface="Wingdings" panose="05000000000000000000" pitchFamily="2" charset="2"/>
              <a:buChar char="Ø"/>
            </a:pPr>
            <a:r>
              <a:rPr lang="da-DK" sz="2400" dirty="0" smtClean="0">
                <a:latin typeface="Arial" panose="020B0604020202020204" pitchFamily="34" charset="0"/>
                <a:cs typeface="Arial" panose="020B0604020202020204" pitchFamily="34" charset="0"/>
              </a:rPr>
              <a:t>Mening, stolthed, sammenhørighed</a:t>
            </a:r>
            <a:r>
              <a:rPr lang="da-DK" sz="2400" dirty="0">
                <a:latin typeface="Arial" panose="020B0604020202020204" pitchFamily="34" charset="0"/>
                <a:cs typeface="Arial" panose="020B0604020202020204" pitchFamily="34" charset="0"/>
              </a:rPr>
              <a:t> </a:t>
            </a:r>
            <a:endParaRPr lang="da-DK" sz="2400" dirty="0" smtClean="0">
              <a:latin typeface="Arial" panose="020B0604020202020204" pitchFamily="34" charset="0"/>
              <a:cs typeface="Arial" panose="020B0604020202020204" pitchFamily="34" charset="0"/>
            </a:endParaRPr>
          </a:p>
          <a:p>
            <a:pPr marL="0" indent="0" algn="ctr">
              <a:buNone/>
            </a:pPr>
            <a:endParaRPr lang="da-DK" dirty="0"/>
          </a:p>
          <a:p>
            <a:pPr marL="0" indent="0">
              <a:buNone/>
            </a:pPr>
            <a:r>
              <a:rPr lang="da-DK" dirty="0" smtClean="0"/>
              <a:t>                             Trivsel</a:t>
            </a:r>
          </a:p>
          <a:p>
            <a:endParaRPr lang="da-DK" dirty="0" smtClean="0"/>
          </a:p>
          <a:p>
            <a:endParaRPr lang="da-DK" dirty="0" smtClean="0"/>
          </a:p>
          <a:p>
            <a:endParaRPr lang="da-DK" dirty="0" smtClean="0"/>
          </a:p>
          <a:p>
            <a:endParaRPr lang="da-DK" dirty="0" smtClean="0"/>
          </a:p>
          <a:p>
            <a:endParaRPr lang="da-DK" dirty="0" smtClean="0"/>
          </a:p>
          <a:p>
            <a:endParaRPr lang="da-DK" dirty="0"/>
          </a:p>
        </p:txBody>
      </p:sp>
      <p:sp>
        <p:nvSpPr>
          <p:cNvPr id="4" name="Nedadgående pil 3"/>
          <p:cNvSpPr/>
          <p:nvPr/>
        </p:nvSpPr>
        <p:spPr>
          <a:xfrm>
            <a:off x="3779912" y="5661248"/>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6" name="Billede 5"/>
          <p:cNvPicPr/>
          <p:nvPr/>
        </p:nvPicPr>
        <p:blipFill>
          <a:blip r:embed="rId3" cstate="print"/>
          <a:srcRect/>
          <a:stretch>
            <a:fillRect/>
          </a:stretch>
        </p:blipFill>
        <p:spPr bwMode="auto">
          <a:xfrm>
            <a:off x="7789007" y="5916401"/>
            <a:ext cx="936104" cy="864096"/>
          </a:xfrm>
          <a:prstGeom prst="rect">
            <a:avLst/>
          </a:prstGeom>
          <a:noFill/>
          <a:ln w="9525">
            <a:noFill/>
            <a:miter lim="800000"/>
            <a:headEnd/>
            <a:tailEnd/>
          </a:ln>
        </p:spPr>
      </p:pic>
      <p:pic>
        <p:nvPicPr>
          <p:cNvPr id="7" name="Billede 6"/>
          <p:cNvPicPr/>
          <p:nvPr/>
        </p:nvPicPr>
        <p:blipFill>
          <a:blip r:embed="rId3" cstate="print"/>
          <a:srcRect/>
          <a:stretch>
            <a:fillRect/>
          </a:stretch>
        </p:blipFill>
        <p:spPr bwMode="auto">
          <a:xfrm>
            <a:off x="7776356" y="5887813"/>
            <a:ext cx="936104" cy="864096"/>
          </a:xfrm>
          <a:prstGeom prst="rect">
            <a:avLst/>
          </a:prstGeom>
          <a:noFill/>
          <a:ln w="9525">
            <a:noFill/>
            <a:miter lim="800000"/>
            <a:headEnd/>
            <a:tailEnd/>
          </a:ln>
        </p:spPr>
      </p:pic>
      <p:pic>
        <p:nvPicPr>
          <p:cNvPr id="9" name="Billed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4208" y="5772079"/>
            <a:ext cx="1080120" cy="1025660"/>
          </a:xfrm>
          <a:prstGeom prst="rect">
            <a:avLst/>
          </a:prstGeom>
        </p:spPr>
      </p:pic>
    </p:spTree>
    <p:extLst>
      <p:ext uri="{BB962C8B-B14F-4D97-AF65-F5344CB8AC3E}">
        <p14:creationId xmlns:p14="http://schemas.microsoft.com/office/powerpoint/2010/main" val="279054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lnSpc>
                <a:spcPct val="100000"/>
              </a:lnSpc>
            </a:pPr>
            <a:r>
              <a:rPr lang="da-DK" altLang="da-DK" sz="2800" b="1" dirty="0" smtClean="0">
                <a:latin typeface="Arial" panose="020B0604020202020204" pitchFamily="34" charset="0"/>
                <a:cs typeface="Arial" panose="020B0604020202020204" pitchFamily="34" charset="0"/>
              </a:rPr>
              <a:t>Svanemærkning af Rengøringsservice 2009,</a:t>
            </a:r>
            <a:r>
              <a:rPr lang="da-DK" altLang="da-DK" sz="2800" dirty="0" smtClean="0">
                <a:latin typeface="Arial" panose="020B0604020202020204" pitchFamily="34" charset="0"/>
                <a:cs typeface="Arial" panose="020B0604020202020204" pitchFamily="34" charset="0"/>
              </a:rPr>
              <a:t> (2 års proces)</a:t>
            </a:r>
          </a:p>
        </p:txBody>
      </p:sp>
      <p:sp>
        <p:nvSpPr>
          <p:cNvPr id="18435" name="Rectangle 3"/>
          <p:cNvSpPr>
            <a:spLocks noGrp="1" noChangeArrowheads="1"/>
          </p:cNvSpPr>
          <p:nvPr>
            <p:ph idx="1"/>
          </p:nvPr>
        </p:nvSpPr>
        <p:spPr/>
        <p:txBody>
          <a:bodyPr>
            <a:normAutofit/>
          </a:bodyPr>
          <a:lstStyle/>
          <a:p>
            <a:pPr algn="l" eaLnBrk="1" hangingPunct="1">
              <a:buFont typeface="Wingdings" panose="05000000000000000000" pitchFamily="2" charset="2"/>
              <a:buChar char="Ø"/>
            </a:pPr>
            <a:r>
              <a:rPr lang="da-DK" altLang="da-DK" sz="2800" dirty="0" smtClean="0">
                <a:latin typeface="Arial" panose="020B0604020202020204" pitchFamily="34" charset="0"/>
                <a:cs typeface="Arial" panose="020B0604020202020204" pitchFamily="34" charset="0"/>
              </a:rPr>
              <a:t>Bidrage til kommunens målsætning om en bæredygtig udvikling. </a:t>
            </a:r>
          </a:p>
          <a:p>
            <a:pPr algn="l" eaLnBrk="1" hangingPunct="1">
              <a:buFont typeface="Wingdings" panose="05000000000000000000" pitchFamily="2" charset="2"/>
              <a:buChar char="Ø"/>
            </a:pPr>
            <a:r>
              <a:rPr lang="da-DK" altLang="da-DK" sz="2800" dirty="0" smtClean="0">
                <a:latin typeface="Arial" panose="020B0604020202020204" pitchFamily="34" charset="0"/>
                <a:cs typeface="Arial" panose="020B0604020202020204" pitchFamily="34" charset="0"/>
              </a:rPr>
              <a:t>Skabe en sundere arbejdsplads.</a:t>
            </a:r>
          </a:p>
          <a:p>
            <a:pPr algn="l" eaLnBrk="1" hangingPunct="1">
              <a:buFont typeface="Wingdings" panose="05000000000000000000" pitchFamily="2" charset="2"/>
              <a:buChar char="Ø"/>
            </a:pPr>
            <a:r>
              <a:rPr lang="da-DK" altLang="da-DK" sz="2800" dirty="0" smtClean="0">
                <a:latin typeface="Arial" panose="020B0604020202020204" pitchFamily="34" charset="0"/>
                <a:cs typeface="Arial" panose="020B0604020202020204" pitchFamily="34" charset="0"/>
              </a:rPr>
              <a:t>Bruge ressourcer med omtanke.</a:t>
            </a:r>
          </a:p>
          <a:p>
            <a:pPr algn="l" eaLnBrk="1" hangingPunct="1">
              <a:buFont typeface="Wingdings" panose="05000000000000000000" pitchFamily="2" charset="2"/>
              <a:buChar char="Ø"/>
            </a:pPr>
            <a:r>
              <a:rPr lang="da-DK" altLang="da-DK" sz="2800" dirty="0" smtClean="0">
                <a:latin typeface="Arial" panose="020B0604020202020204" pitchFamily="34" charset="0"/>
                <a:cs typeface="Arial" panose="020B0604020202020204" pitchFamily="34" charset="0"/>
              </a:rPr>
              <a:t>Skabe sammenhæng mellem miljømærkede produkter, grøn adfærd, kvalitetssikring og kompetenceudvikling.</a:t>
            </a:r>
          </a:p>
          <a:p>
            <a:pPr algn="l" eaLnBrk="1" hangingPunct="1">
              <a:buFont typeface="Wingdings" panose="05000000000000000000" pitchFamily="2" charset="2"/>
              <a:buChar char="Ø"/>
            </a:pPr>
            <a:r>
              <a:rPr lang="da-DK" altLang="da-DK" sz="2800" dirty="0" smtClean="0">
                <a:latin typeface="Arial" panose="020B0604020202020204" pitchFamily="34" charset="0"/>
                <a:cs typeface="Arial" panose="020B0604020202020204" pitchFamily="34" charset="0"/>
              </a:rPr>
              <a:t>Forny rengøringsbranchen.</a:t>
            </a:r>
          </a:p>
          <a:p>
            <a:pPr algn="l" eaLnBrk="1" hangingPunct="1"/>
            <a:endParaRPr lang="da-DK" altLang="da-DK" dirty="0" smtClean="0"/>
          </a:p>
          <a:p>
            <a:pPr marL="0" indent="0" algn="l" eaLnBrk="1" hangingPunct="1">
              <a:buNone/>
            </a:pPr>
            <a:endParaRPr lang="da-DK" altLang="da-DK" dirty="0" smtClean="0"/>
          </a:p>
          <a:p>
            <a:pPr algn="l" eaLnBrk="1" hangingPunct="1"/>
            <a:endParaRPr lang="da-DK" altLang="da-DK" dirty="0" smtClean="0"/>
          </a:p>
          <a:p>
            <a:pPr algn="l" eaLnBrk="1" hangingPunct="1"/>
            <a:endParaRPr lang="da-DK" altLang="da-DK" dirty="0" smtClean="0"/>
          </a:p>
          <a:p>
            <a:pPr lvl="1" algn="l" eaLnBrk="1" hangingPunct="1">
              <a:buFontTx/>
              <a:buNone/>
            </a:pPr>
            <a:endParaRPr lang="da-DK" altLang="da-DK" dirty="0" smtClean="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5640355"/>
            <a:ext cx="1080120" cy="1025660"/>
          </a:xfrm>
          <a:prstGeom prst="rect">
            <a:avLst/>
          </a:prstGeom>
        </p:spPr>
      </p:pic>
      <p:pic>
        <p:nvPicPr>
          <p:cNvPr id="5" name="Billede 4"/>
          <p:cNvPicPr/>
          <p:nvPr/>
        </p:nvPicPr>
        <p:blipFill>
          <a:blip r:embed="rId3" cstate="print"/>
          <a:srcRect/>
          <a:stretch>
            <a:fillRect/>
          </a:stretch>
        </p:blipFill>
        <p:spPr bwMode="auto">
          <a:xfrm>
            <a:off x="7884368" y="5801919"/>
            <a:ext cx="936104" cy="864096"/>
          </a:xfrm>
          <a:prstGeom prst="rect">
            <a:avLst/>
          </a:prstGeom>
          <a:noFill/>
          <a:ln w="9525">
            <a:noFill/>
            <a:miter lim="800000"/>
            <a:headEnd/>
            <a:tailEnd/>
          </a:ln>
        </p:spPr>
      </p:pic>
    </p:spTree>
    <p:extLst>
      <p:ext uri="{BB962C8B-B14F-4D97-AF65-F5344CB8AC3E}">
        <p14:creationId xmlns:p14="http://schemas.microsoft.com/office/powerpoint/2010/main" val="144233663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476672"/>
            <a:ext cx="7355160" cy="936104"/>
          </a:xfrm>
        </p:spPr>
        <p:txBody>
          <a:bodyPr>
            <a:noAutofit/>
          </a:bodyPr>
          <a:lstStyle/>
          <a:p>
            <a:pPr>
              <a:lnSpc>
                <a:spcPct val="100000"/>
              </a:lnSpc>
            </a:pPr>
            <a:r>
              <a:rPr lang="da-DK" sz="2800" b="1" dirty="0">
                <a:latin typeface="Arial" panose="020B0604020202020204" pitchFamily="34" charset="0"/>
                <a:cs typeface="Arial" panose="020B0604020202020204" pitchFamily="34" charset="0"/>
              </a:rPr>
              <a:t>INSTA </a:t>
            </a:r>
            <a:r>
              <a:rPr lang="da-DK" sz="2800" b="1" dirty="0" smtClean="0">
                <a:latin typeface="Arial" panose="020B0604020202020204" pitchFamily="34" charset="0"/>
                <a:cs typeface="Arial" panose="020B0604020202020204" pitchFamily="34" charset="0"/>
              </a:rPr>
              <a:t>800 virksomhedscertificering 2014,</a:t>
            </a:r>
            <a:r>
              <a:rPr lang="da-DK" sz="2800" dirty="0">
                <a:latin typeface="Arial" panose="020B0604020202020204" pitchFamily="34" charset="0"/>
                <a:cs typeface="Arial" panose="020B0604020202020204" pitchFamily="34" charset="0"/>
              </a:rPr>
              <a:t> </a:t>
            </a:r>
            <a:r>
              <a:rPr lang="da-DK" sz="2800" dirty="0" smtClean="0">
                <a:latin typeface="Arial" panose="020B0604020202020204" pitchFamily="34" charset="0"/>
                <a:cs typeface="Arial" panose="020B0604020202020204" pitchFamily="34" charset="0"/>
              </a:rPr>
              <a:t>(5 </a:t>
            </a:r>
            <a:r>
              <a:rPr lang="da-DK" sz="2800" dirty="0">
                <a:latin typeface="Arial" panose="020B0604020202020204" pitchFamily="34" charset="0"/>
                <a:cs typeface="Arial" panose="020B0604020202020204" pitchFamily="34" charset="0"/>
              </a:rPr>
              <a:t>års proces)</a:t>
            </a:r>
            <a:endParaRPr lang="da-DK" sz="2800" dirty="0"/>
          </a:p>
        </p:txBody>
      </p:sp>
      <p:sp>
        <p:nvSpPr>
          <p:cNvPr id="3" name="Pladsholder til indhold 2"/>
          <p:cNvSpPr>
            <a:spLocks noGrp="1"/>
          </p:cNvSpPr>
          <p:nvPr>
            <p:ph idx="1"/>
          </p:nvPr>
        </p:nvSpPr>
        <p:spPr>
          <a:xfrm>
            <a:off x="827584" y="1412776"/>
            <a:ext cx="8064896" cy="4394255"/>
          </a:xfrm>
        </p:spPr>
        <p:txBody>
          <a:bodyPr>
            <a:normAutofit lnSpcReduction="10000"/>
          </a:bodyPr>
          <a:lstStyle/>
          <a:p>
            <a:pPr lvl="1">
              <a:buFont typeface="Wingdings" panose="05000000000000000000" pitchFamily="2" charset="2"/>
              <a:buChar char="Ø"/>
            </a:pPr>
            <a:r>
              <a:rPr lang="da-DK" sz="1800" dirty="0">
                <a:latin typeface="Arial" panose="020B0604020202020204" pitchFamily="34" charset="0"/>
                <a:cs typeface="Arial" panose="020B0604020202020204" pitchFamily="34" charset="0"/>
              </a:rPr>
              <a:t>Giver </a:t>
            </a:r>
            <a:r>
              <a:rPr lang="da-DK" sz="1800" b="1" dirty="0">
                <a:latin typeface="Arial" panose="020B0604020202020204" pitchFamily="34" charset="0"/>
                <a:cs typeface="Arial" panose="020B0604020202020204" pitchFamily="34" charset="0"/>
              </a:rPr>
              <a:t>medarbejderne</a:t>
            </a:r>
            <a:r>
              <a:rPr lang="da-DK" sz="1800" dirty="0">
                <a:latin typeface="Arial" panose="020B0604020202020204" pitchFamily="34" charset="0"/>
                <a:cs typeface="Arial" panose="020B0604020202020204" pitchFamily="34" charset="0"/>
              </a:rPr>
              <a:t> mulighed for selv at tilrettelægge deres arbejde på den måde, der giver det bedste resultat. Vi har tillid til, at medarbejderne kan træffe de rigtige valg, og vi tror, at indflydelse og metodefrihed giver et mere meningsfuldt arbejdsliv. </a:t>
            </a:r>
          </a:p>
          <a:p>
            <a:pPr lvl="1">
              <a:buFont typeface="Wingdings" panose="05000000000000000000" pitchFamily="2" charset="2"/>
              <a:buChar char="Ø"/>
            </a:pPr>
            <a:endParaRPr lang="da-DK"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da-DK" sz="1800" dirty="0">
                <a:latin typeface="Arial" panose="020B0604020202020204" pitchFamily="34" charset="0"/>
                <a:cs typeface="Arial" panose="020B0604020202020204" pitchFamily="34" charset="0"/>
              </a:rPr>
              <a:t>Objektivt kan dokumentere den rengøringskvalitet vi leverer til vores </a:t>
            </a:r>
            <a:r>
              <a:rPr lang="da-DK" sz="1800" b="1" dirty="0">
                <a:latin typeface="Arial" panose="020B0604020202020204" pitchFamily="34" charset="0"/>
                <a:cs typeface="Arial" panose="020B0604020202020204" pitchFamily="34" charset="0"/>
              </a:rPr>
              <a:t>kunder</a:t>
            </a:r>
            <a:r>
              <a:rPr lang="da-DK" sz="1800" dirty="0">
                <a:latin typeface="Arial" panose="020B0604020202020204" pitchFamily="34" charset="0"/>
                <a:cs typeface="Arial" panose="020B0604020202020204" pitchFamily="34" charset="0"/>
              </a:rPr>
              <a:t>. INSTA 800 giver en troværdig og retfærdig kvalitetskontrol, og det giver dermed sikkerhed for, at vi leverer den aftalte rengøringsydelse.</a:t>
            </a:r>
          </a:p>
          <a:p>
            <a:pPr lvl="1">
              <a:buFont typeface="Wingdings" panose="05000000000000000000" pitchFamily="2" charset="2"/>
              <a:buChar char="Ø"/>
            </a:pPr>
            <a:endParaRPr lang="da-DK"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da-DK" sz="1800" dirty="0">
                <a:latin typeface="Arial" panose="020B0604020202020204" pitchFamily="34" charset="0"/>
                <a:cs typeface="Arial" panose="020B0604020202020204" pitchFamily="34" charset="0"/>
              </a:rPr>
              <a:t>Over for </a:t>
            </a:r>
            <a:r>
              <a:rPr lang="da-DK" sz="1800" b="1" dirty="0">
                <a:latin typeface="Arial" panose="020B0604020202020204" pitchFamily="34" charset="0"/>
                <a:cs typeface="Arial" panose="020B0604020202020204" pitchFamily="34" charset="0"/>
              </a:rPr>
              <a:t>kommunen </a:t>
            </a:r>
            <a:r>
              <a:rPr lang="da-DK" sz="1800" dirty="0">
                <a:latin typeface="Arial" panose="020B0604020202020204" pitchFamily="34" charset="0"/>
                <a:cs typeface="Arial" panose="020B0604020202020204" pitchFamily="34" charset="0"/>
              </a:rPr>
              <a:t>kan dokumentere, hvilken effekt den får af </a:t>
            </a:r>
            <a:r>
              <a:rPr lang="da-DK" sz="1800" dirty="0" smtClean="0">
                <a:latin typeface="Arial" panose="020B0604020202020204" pitchFamily="34" charset="0"/>
                <a:cs typeface="Arial" panose="020B0604020202020204" pitchFamily="34" charset="0"/>
              </a:rPr>
              <a:t>pengene.  </a:t>
            </a:r>
            <a:r>
              <a:rPr lang="da-DK" sz="1800" b="1" dirty="0" smtClean="0">
                <a:latin typeface="Arial" panose="020B0604020202020204" pitchFamily="34" charset="0"/>
                <a:cs typeface="Arial" panose="020B0604020202020204" pitchFamily="34" charset="0"/>
              </a:rPr>
              <a:t> </a:t>
            </a:r>
            <a:endParaRPr lang="da-DK" sz="1800" b="1" dirty="0">
              <a:latin typeface="Arial" panose="020B0604020202020204" pitchFamily="34" charset="0"/>
              <a:cs typeface="Arial" panose="020B0604020202020204" pitchFamily="34" charset="0"/>
            </a:endParaRPr>
          </a:p>
          <a:p>
            <a:pPr lvl="1">
              <a:buFont typeface="Wingdings" panose="05000000000000000000" pitchFamily="2" charset="2"/>
              <a:buChar char="Ø"/>
            </a:pPr>
            <a:endParaRPr lang="da-DK" sz="18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da-DK" sz="1800" dirty="0" smtClean="0">
                <a:latin typeface="Arial" panose="020B0604020202020204" pitchFamily="34" charset="0"/>
                <a:cs typeface="Arial" panose="020B0604020202020204" pitchFamily="34" charset="0"/>
              </a:rPr>
              <a:t>Vi </a:t>
            </a:r>
            <a:r>
              <a:rPr lang="da-DK" sz="1800" dirty="0" smtClean="0">
                <a:latin typeface="Arial" panose="020B0604020202020204" pitchFamily="34" charset="0"/>
                <a:cs typeface="Arial" panose="020B0604020202020204" pitchFamily="34" charset="0"/>
              </a:rPr>
              <a:t>får </a:t>
            </a:r>
            <a:r>
              <a:rPr lang="da-DK" sz="1800" dirty="0">
                <a:latin typeface="Arial" panose="020B0604020202020204" pitchFamily="34" charset="0"/>
                <a:cs typeface="Arial" panose="020B0604020202020204" pitchFamily="34" charset="0"/>
              </a:rPr>
              <a:t>mulighed for at sammenligne rengøringsydelsen med andre leverandører og for at få foretaget eksterne kontroller af kvaliteten. </a:t>
            </a:r>
          </a:p>
          <a:p>
            <a:pPr marL="0" indent="0">
              <a:buNone/>
            </a:pPr>
            <a:endParaRPr lang="da-DK" sz="2000" dirty="0">
              <a:latin typeface="Arial" panose="020B0604020202020204" pitchFamily="34" charset="0"/>
              <a:cs typeface="Arial" panose="020B0604020202020204"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5807031"/>
            <a:ext cx="1080120" cy="1025660"/>
          </a:xfrm>
          <a:prstGeom prst="rect">
            <a:avLst/>
          </a:prstGeom>
        </p:spPr>
      </p:pic>
      <p:pic>
        <p:nvPicPr>
          <p:cNvPr id="5" name="Billede 4"/>
          <p:cNvPicPr/>
          <p:nvPr/>
        </p:nvPicPr>
        <p:blipFill>
          <a:blip r:embed="rId3" cstate="print"/>
          <a:srcRect/>
          <a:stretch>
            <a:fillRect/>
          </a:stretch>
        </p:blipFill>
        <p:spPr bwMode="auto">
          <a:xfrm>
            <a:off x="7776356" y="5887813"/>
            <a:ext cx="936104" cy="864096"/>
          </a:xfrm>
          <a:prstGeom prst="rect">
            <a:avLst/>
          </a:prstGeom>
          <a:noFill/>
          <a:ln w="9525">
            <a:noFill/>
            <a:miter lim="800000"/>
            <a:headEnd/>
            <a:tailEnd/>
          </a:ln>
        </p:spPr>
      </p:pic>
    </p:spTree>
    <p:extLst>
      <p:ext uri="{BB962C8B-B14F-4D97-AF65-F5344CB8AC3E}">
        <p14:creationId xmlns:p14="http://schemas.microsoft.com/office/powerpoint/2010/main" val="111704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17240" y="476672"/>
            <a:ext cx="7355160" cy="1224136"/>
          </a:xfrm>
        </p:spPr>
        <p:txBody>
          <a:bodyPr>
            <a:noAutofit/>
          </a:bodyPr>
          <a:lstStyle/>
          <a:p>
            <a:pPr>
              <a:lnSpc>
                <a:spcPct val="100000"/>
              </a:lnSpc>
            </a:pPr>
            <a:r>
              <a:rPr lang="da-DK" sz="2800" b="1" dirty="0" smtClean="0">
                <a:latin typeface="Arial" panose="020B0604020202020204" pitchFamily="34" charset="0"/>
                <a:cs typeface="Arial" panose="020B0604020202020204" pitchFamily="34" charset="0"/>
              </a:rPr>
              <a:t>Arbejdsmiljøcertificering OHSAS 18001 2017,</a:t>
            </a:r>
            <a:r>
              <a:rPr lang="da-DK" sz="2800" dirty="0" smtClean="0">
                <a:latin typeface="Arial" panose="020B0604020202020204" pitchFamily="34" charset="0"/>
                <a:cs typeface="Arial" panose="020B0604020202020204" pitchFamily="34" charset="0"/>
              </a:rPr>
              <a:t> (4 års proces)</a:t>
            </a:r>
            <a:r>
              <a:rPr lang="da-DK" sz="2800" dirty="0">
                <a:latin typeface="Arial" panose="020B0604020202020204" pitchFamily="34" charset="0"/>
                <a:cs typeface="Arial" panose="020B0604020202020204" pitchFamily="34" charset="0"/>
              </a:rPr>
              <a:t/>
            </a:r>
            <a:br>
              <a:rPr lang="da-DK" sz="2800" dirty="0">
                <a:latin typeface="Arial" panose="020B0604020202020204" pitchFamily="34" charset="0"/>
                <a:cs typeface="Arial" panose="020B0604020202020204" pitchFamily="34" charset="0"/>
              </a:rPr>
            </a:br>
            <a:endParaRPr lang="da-DK" sz="2800" dirty="0">
              <a:latin typeface="Arial" panose="020B0604020202020204" pitchFamily="34" charset="0"/>
              <a:cs typeface="Arial" panose="020B0604020202020204" pitchFamily="34" charset="0"/>
            </a:endParaRPr>
          </a:p>
        </p:txBody>
      </p:sp>
      <p:sp>
        <p:nvSpPr>
          <p:cNvPr id="3" name="Pladsholder til indhold 2"/>
          <p:cNvSpPr>
            <a:spLocks noGrp="1"/>
          </p:cNvSpPr>
          <p:nvPr>
            <p:ph idx="1"/>
          </p:nvPr>
        </p:nvSpPr>
        <p:spPr>
          <a:xfrm>
            <a:off x="827584" y="1412776"/>
            <a:ext cx="8064896" cy="4464496"/>
          </a:xfrm>
        </p:spPr>
        <p:txBody>
          <a:bodyPr>
            <a:normAutofit fontScale="62500" lnSpcReduction="20000"/>
          </a:bodyPr>
          <a:lstStyle/>
          <a:p>
            <a:pPr marL="0" indent="0">
              <a:buNone/>
            </a:pPr>
            <a:r>
              <a:rPr lang="da-DK" dirty="0" smtClean="0"/>
              <a:t> </a:t>
            </a:r>
            <a:r>
              <a:rPr lang="da-DK" dirty="0"/>
              <a:t> </a:t>
            </a:r>
          </a:p>
          <a:p>
            <a:r>
              <a:rPr lang="da-DK" dirty="0" smtClean="0">
                <a:latin typeface="Arial" panose="020B0604020202020204" pitchFamily="34" charset="0"/>
                <a:cs typeface="Arial" panose="020B0604020202020204" pitchFamily="34" charset="0"/>
              </a:rPr>
              <a:t>Et </a:t>
            </a:r>
            <a:r>
              <a:rPr lang="da-DK" dirty="0">
                <a:latin typeface="Arial" panose="020B0604020202020204" pitchFamily="34" charset="0"/>
                <a:cs typeface="Arial" panose="020B0604020202020204" pitchFamily="34" charset="0"/>
              </a:rPr>
              <a:t>godt arbejdsmiljø er helt centralt i forhold til at sikre </a:t>
            </a:r>
            <a:r>
              <a:rPr lang="da-DK" b="1" dirty="0">
                <a:latin typeface="Arial" panose="020B0604020202020204" pitchFamily="34" charset="0"/>
                <a:cs typeface="Arial" panose="020B0604020202020204" pitchFamily="34" charset="0"/>
              </a:rPr>
              <a:t>medarbejderne</a:t>
            </a:r>
            <a:r>
              <a:rPr lang="da-DK" dirty="0">
                <a:latin typeface="Arial" panose="020B0604020202020204" pitchFamily="34" charset="0"/>
                <a:cs typeface="Arial" panose="020B0604020202020204" pitchFamily="34" charset="0"/>
              </a:rPr>
              <a:t> gode attraktive </a:t>
            </a:r>
            <a:r>
              <a:rPr lang="da-DK" dirty="0" smtClean="0">
                <a:latin typeface="Arial" panose="020B0604020202020204" pitchFamily="34" charset="0"/>
                <a:cs typeface="Arial" panose="020B0604020202020204" pitchFamily="34" charset="0"/>
              </a:rPr>
              <a:t>arbejdspladser</a:t>
            </a:r>
          </a:p>
          <a:p>
            <a:pPr marL="0" indent="0">
              <a:buNone/>
            </a:pPr>
            <a:r>
              <a:rPr lang="da-DK" dirty="0" smtClean="0">
                <a:latin typeface="Arial" panose="020B0604020202020204" pitchFamily="34" charset="0"/>
                <a:cs typeface="Arial" panose="020B0604020202020204" pitchFamily="34" charset="0"/>
              </a:rPr>
              <a:t> </a:t>
            </a:r>
          </a:p>
          <a:p>
            <a:r>
              <a:rPr lang="da-DK" dirty="0" smtClean="0">
                <a:latin typeface="Arial" panose="020B0604020202020204" pitchFamily="34" charset="0"/>
                <a:cs typeface="Arial" panose="020B0604020202020204" pitchFamily="34" charset="0"/>
              </a:rPr>
              <a:t>Et </a:t>
            </a:r>
            <a:r>
              <a:rPr lang="da-DK" dirty="0">
                <a:latin typeface="Arial" panose="020B0604020202020204" pitchFamily="34" charset="0"/>
                <a:cs typeface="Arial" panose="020B0604020202020204" pitchFamily="34" charset="0"/>
              </a:rPr>
              <a:t>dokumenterbart godt arbejdsmiljø er afgørende for vedvarende at kunne levere god og effektiv service til </a:t>
            </a:r>
            <a:r>
              <a:rPr lang="da-DK" b="1" dirty="0">
                <a:latin typeface="Arial" panose="020B0604020202020204" pitchFamily="34" charset="0"/>
                <a:cs typeface="Arial" panose="020B0604020202020204" pitchFamily="34" charset="0"/>
              </a:rPr>
              <a:t>kunderne</a:t>
            </a:r>
            <a:r>
              <a:rPr lang="da-DK" dirty="0">
                <a:latin typeface="Arial" panose="020B0604020202020204" pitchFamily="34" charset="0"/>
                <a:cs typeface="Arial" panose="020B0604020202020204" pitchFamily="34" charset="0"/>
              </a:rPr>
              <a:t>. </a:t>
            </a:r>
          </a:p>
          <a:p>
            <a:endParaRPr lang="da-DK" dirty="0">
              <a:latin typeface="Arial" panose="020B0604020202020204" pitchFamily="34" charset="0"/>
              <a:cs typeface="Arial" panose="020B0604020202020204" pitchFamily="34" charset="0"/>
            </a:endParaRPr>
          </a:p>
          <a:p>
            <a:r>
              <a:rPr lang="da-DK" dirty="0" smtClean="0">
                <a:latin typeface="Arial" panose="020B0604020202020204" pitchFamily="34" charset="0"/>
                <a:cs typeface="Arial" panose="020B0604020202020204" pitchFamily="34" charset="0"/>
              </a:rPr>
              <a:t>og </a:t>
            </a:r>
            <a:r>
              <a:rPr lang="da-DK" dirty="0">
                <a:latin typeface="Arial" panose="020B0604020202020204" pitchFamily="34" charset="0"/>
                <a:cs typeface="Arial" panose="020B0604020202020204" pitchFamily="34" charset="0"/>
              </a:rPr>
              <a:t>dermed også for</a:t>
            </a:r>
            <a:r>
              <a:rPr lang="da-DK" b="1" dirty="0">
                <a:latin typeface="Arial" panose="020B0604020202020204" pitchFamily="34" charset="0"/>
                <a:cs typeface="Arial" panose="020B0604020202020204" pitchFamily="34" charset="0"/>
              </a:rPr>
              <a:t> </a:t>
            </a:r>
            <a:r>
              <a:rPr lang="da-DK" b="1" dirty="0" err="1">
                <a:latin typeface="Arial" panose="020B0604020202020204" pitchFamily="34" charset="0"/>
                <a:cs typeface="Arial" panose="020B0604020202020204" pitchFamily="34" charset="0"/>
              </a:rPr>
              <a:t>ISG’s</a:t>
            </a:r>
            <a:r>
              <a:rPr lang="da-DK" dirty="0">
                <a:latin typeface="Arial" panose="020B0604020202020204" pitchFamily="34" charset="0"/>
                <a:cs typeface="Arial" panose="020B0604020202020204" pitchFamily="34" charset="0"/>
              </a:rPr>
              <a:t> muligheder for at tiltrække og fastholde dygtige medarbejdere. </a:t>
            </a:r>
            <a:endParaRPr lang="da-DK" dirty="0" smtClean="0">
              <a:latin typeface="Arial" panose="020B0604020202020204" pitchFamily="34" charset="0"/>
              <a:cs typeface="Arial" panose="020B0604020202020204" pitchFamily="34" charset="0"/>
            </a:endParaRPr>
          </a:p>
          <a:p>
            <a:endParaRPr lang="da-DK" dirty="0">
              <a:latin typeface="Arial" panose="020B0604020202020204" pitchFamily="34" charset="0"/>
              <a:cs typeface="Arial" panose="020B0604020202020204" pitchFamily="34" charset="0"/>
            </a:endParaRPr>
          </a:p>
          <a:p>
            <a:r>
              <a:rPr lang="da-DK" dirty="0" err="1">
                <a:latin typeface="Arial" panose="020B0604020202020204" pitchFamily="34" charset="0"/>
                <a:cs typeface="Arial" panose="020B0604020202020204" pitchFamily="34" charset="0"/>
              </a:rPr>
              <a:t>ISG’s</a:t>
            </a:r>
            <a:r>
              <a:rPr lang="da-DK" dirty="0">
                <a:latin typeface="Arial" panose="020B0604020202020204" pitchFamily="34" charset="0"/>
                <a:cs typeface="Arial" panose="020B0604020202020204" pitchFamily="34" charset="0"/>
              </a:rPr>
              <a:t> arbejdsmiljøcertificering er med til at positionere </a:t>
            </a:r>
            <a:r>
              <a:rPr lang="da-DK" b="1" dirty="0">
                <a:latin typeface="Arial" panose="020B0604020202020204" pitchFamily="34" charset="0"/>
                <a:cs typeface="Arial" panose="020B0604020202020204" pitchFamily="34" charset="0"/>
              </a:rPr>
              <a:t>Gladsaxe Kommune</a:t>
            </a:r>
            <a:r>
              <a:rPr lang="da-DK" dirty="0">
                <a:latin typeface="Arial" panose="020B0604020202020204" pitchFamily="34" charset="0"/>
                <a:cs typeface="Arial" panose="020B0604020202020204" pitchFamily="34" charset="0"/>
              </a:rPr>
              <a:t> som en foregangskommune og arbejdsmiljøcertificeringen sætter en ambitiøs standard for </a:t>
            </a:r>
            <a:r>
              <a:rPr lang="da-DK" b="1" dirty="0" smtClean="0">
                <a:latin typeface="Arial" panose="020B0604020202020204" pitchFamily="34" charset="0"/>
                <a:cs typeface="Arial" panose="020B0604020202020204" pitchFamily="34" charset="0"/>
              </a:rPr>
              <a:t>servicebranchen</a:t>
            </a:r>
            <a:r>
              <a:rPr lang="da-DK" dirty="0" smtClean="0">
                <a:latin typeface="Arial" panose="020B0604020202020204" pitchFamily="34" charset="0"/>
                <a:cs typeface="Arial" panose="020B0604020202020204" pitchFamily="34" charset="0"/>
              </a:rPr>
              <a:t>. </a:t>
            </a:r>
            <a:endParaRPr lang="da-DK" dirty="0">
              <a:latin typeface="Arial" panose="020B0604020202020204" pitchFamily="34" charset="0"/>
              <a:cs typeface="Arial" panose="020B0604020202020204" pitchFamily="34" charset="0"/>
            </a:endParaRP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5640355"/>
            <a:ext cx="1080120" cy="1025660"/>
          </a:xfrm>
          <a:prstGeom prst="rect">
            <a:avLst/>
          </a:prstGeom>
        </p:spPr>
      </p:pic>
      <p:pic>
        <p:nvPicPr>
          <p:cNvPr id="5" name="Billede 4"/>
          <p:cNvPicPr/>
          <p:nvPr/>
        </p:nvPicPr>
        <p:blipFill>
          <a:blip r:embed="rId3" cstate="print"/>
          <a:srcRect/>
          <a:stretch>
            <a:fillRect/>
          </a:stretch>
        </p:blipFill>
        <p:spPr bwMode="auto">
          <a:xfrm>
            <a:off x="7884368" y="5801919"/>
            <a:ext cx="936104" cy="864096"/>
          </a:xfrm>
          <a:prstGeom prst="rect">
            <a:avLst/>
          </a:prstGeom>
          <a:noFill/>
          <a:ln w="9525">
            <a:noFill/>
            <a:miter lim="800000"/>
            <a:headEnd/>
            <a:tailEnd/>
          </a:ln>
        </p:spPr>
      </p:pic>
    </p:spTree>
    <p:extLst>
      <p:ext uri="{BB962C8B-B14F-4D97-AF65-F5344CB8AC3E}">
        <p14:creationId xmlns:p14="http://schemas.microsoft.com/office/powerpoint/2010/main" val="3259474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Gladsaxe farver">
      <a:dk1>
        <a:sysClr val="windowText" lastClr="000000"/>
      </a:dk1>
      <a:lt1>
        <a:sysClr val="window" lastClr="FFFFFF"/>
      </a:lt1>
      <a:dk2>
        <a:srgbClr val="6F7072"/>
      </a:dk2>
      <a:lt2>
        <a:srgbClr val="E2E3E4"/>
      </a:lt2>
      <a:accent1>
        <a:srgbClr val="0084BA"/>
      </a:accent1>
      <a:accent2>
        <a:srgbClr val="A71431"/>
      </a:accent2>
      <a:accent3>
        <a:srgbClr val="9BBB59"/>
      </a:accent3>
      <a:accent4>
        <a:srgbClr val="5E1E78"/>
      </a:accent4>
      <a:accent5>
        <a:srgbClr val="469196"/>
      </a:accent5>
      <a:accent6>
        <a:srgbClr val="D2871D"/>
      </a:accent6>
      <a:hlink>
        <a:srgbClr val="0084BA"/>
      </a:hlink>
      <a:folHlink>
        <a:srgbClr val="5E1E78"/>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2E46A68820A954CBA532156E4588A05" ma:contentTypeVersion="0" ma:contentTypeDescription="Opret et nyt dokument." ma:contentTypeScope="" ma:versionID="e6773326750209cc0764f85d69cc3f6b">
  <xsd:schema xmlns:xsd="http://www.w3.org/2001/XMLSchema" xmlns:p="http://schemas.microsoft.com/office/2006/metadata/properties" targetNamespace="http://schemas.microsoft.com/office/2006/metadata/properties" ma:root="true" ma:fieldsID="bea29040bea72b55886670da63a4638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39330F7-B75B-4C11-B03E-E4EE99448B33}">
  <ds:schemaRefs>
    <ds:schemaRef ds:uri="http://schemas.microsoft.com/office/2006/documentManagement/types"/>
    <ds:schemaRef ds:uri="http://purl.org/dc/dcmitype/"/>
    <ds:schemaRef ds:uri="http://purl.org/dc/elements/1.1/"/>
    <ds:schemaRef ds:uri="http://www.w3.org/XML/1998/namespace"/>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B1C5952-545B-4BA1-A277-9D366C6D86A8}">
  <ds:schemaRefs>
    <ds:schemaRef ds:uri="http://schemas.microsoft.com/sharepoint/v3/contenttype/forms"/>
  </ds:schemaRefs>
</ds:datastoreItem>
</file>

<file path=customXml/itemProps3.xml><?xml version="1.0" encoding="utf-8"?>
<ds:datastoreItem xmlns:ds="http://schemas.openxmlformats.org/officeDocument/2006/customXml" ds:itemID="{EC769B63-9DE2-4DAB-918F-BCB92BD9C7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2703</TotalTime>
  <Words>701</Words>
  <Application>Microsoft Office PowerPoint</Application>
  <PresentationFormat>Skærmshow (4:3)</PresentationFormat>
  <Paragraphs>122</Paragraphs>
  <Slides>13</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13</vt:i4>
      </vt:variant>
    </vt:vector>
  </HeadingPairs>
  <TitlesOfParts>
    <vt:vector size="17" baseType="lpstr">
      <vt:lpstr>Arial</vt:lpstr>
      <vt:lpstr>Calibri</vt:lpstr>
      <vt:lpstr>Wingdings</vt:lpstr>
      <vt:lpstr>Kontortema</vt:lpstr>
      <vt:lpstr>PowerPoint-præsentation</vt:lpstr>
      <vt:lpstr>Rengøringsservice etableret i 1999, ny organisation i 2014, Intern Service Gladsaxe, 205 medarbejdere, 14 tilsynsassistenter, 8 personaleledere, 3 adm. medarbejdere, 81 mio. kr.</vt:lpstr>
      <vt:lpstr>   </vt:lpstr>
      <vt:lpstr>Udfordringer i kommunal rengøring!</vt:lpstr>
      <vt:lpstr>Strategisk aftale 2017-2018, Skab mening!</vt:lpstr>
      <vt:lpstr>Hvorfor arbejder vi med certificering i ISG , hvorfor ikke bare gøre det godt?</vt:lpstr>
      <vt:lpstr>Svanemærkning af Rengøringsservice 2009, (2 års proces)</vt:lpstr>
      <vt:lpstr>INSTA 800 virksomhedscertificering 2014, (5 års proces)</vt:lpstr>
      <vt:lpstr>Arbejdsmiljøcertificering OHSAS 18001 2017, (4 års proces) </vt:lpstr>
      <vt:lpstr>Resultater vi er stolte af  </vt:lpstr>
      <vt:lpstr>Nye legekammerater </vt:lpstr>
      <vt:lpstr>Nye nødvendige veje………………..</vt:lpstr>
      <vt:lpstr>Transitkompetence</vt:lpstr>
    </vt:vector>
  </TitlesOfParts>
  <Company>Gladsaxe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Mette Edlers</dc:creator>
  <cp:lastModifiedBy>Mette Olesen</cp:lastModifiedBy>
  <cp:revision>227</cp:revision>
  <dcterms:created xsi:type="dcterms:W3CDTF">2012-01-11T08:28:55Z</dcterms:created>
  <dcterms:modified xsi:type="dcterms:W3CDTF">2017-03-14T20:26:58Z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0x01010032E46A68820A954CBA532156E4588A05</vt:lpwstr>
  </property>
</Properties>
</file>