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311" r:id="rId3"/>
    <p:sldId id="313" r:id="rId4"/>
    <p:sldId id="296" r:id="rId5"/>
    <p:sldId id="301" r:id="rId6"/>
    <p:sldId id="302" r:id="rId7"/>
    <p:sldId id="305" r:id="rId8"/>
    <p:sldId id="303" r:id="rId9"/>
    <p:sldId id="304" r:id="rId10"/>
    <p:sldId id="284" r:id="rId11"/>
    <p:sldId id="306" r:id="rId12"/>
    <p:sldId id="307" r:id="rId13"/>
    <p:sldId id="308" r:id="rId14"/>
    <p:sldId id="30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56" d="100"/>
          <a:sy n="56" d="100"/>
        </p:scale>
        <p:origin x="42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da-DK"/>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9117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6760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2839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3411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0039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210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7565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666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5603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0963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9090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87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142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6025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8510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4142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2476381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Implementering af NIR</a:t>
            </a:r>
            <a:br>
              <a:rPr lang="da-DK" dirty="0"/>
            </a:br>
            <a:r>
              <a:rPr lang="da-DK" dirty="0"/>
              <a:t>på Rigshospitalet, Glostrup </a:t>
            </a:r>
          </a:p>
        </p:txBody>
      </p:sp>
      <p:sp>
        <p:nvSpPr>
          <p:cNvPr id="3" name="Undertitel 2"/>
          <p:cNvSpPr>
            <a:spLocks noGrp="1"/>
          </p:cNvSpPr>
          <p:nvPr>
            <p:ph type="subTitle" idx="1"/>
          </p:nvPr>
        </p:nvSpPr>
        <p:spPr/>
        <p:txBody>
          <a:bodyPr/>
          <a:lstStyle/>
          <a:p>
            <a:r>
              <a:rPr lang="da-DK" dirty="0"/>
              <a:t>15. marts 2017</a:t>
            </a:r>
          </a:p>
          <a:p>
            <a:r>
              <a:rPr lang="da-DK" dirty="0"/>
              <a:t>Britta Hansen</a:t>
            </a:r>
          </a:p>
        </p:txBody>
      </p:sp>
    </p:spTree>
    <p:extLst>
      <p:ext uri="{BB962C8B-B14F-4D97-AF65-F5344CB8AC3E}">
        <p14:creationId xmlns:p14="http://schemas.microsoft.com/office/powerpoint/2010/main" val="322172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Fremtidige udfordringer</a:t>
            </a:r>
          </a:p>
        </p:txBody>
      </p:sp>
      <p:sp>
        <p:nvSpPr>
          <p:cNvPr id="3" name="Pladsholder til indhold 2"/>
          <p:cNvSpPr>
            <a:spLocks noGrp="1"/>
          </p:cNvSpPr>
          <p:nvPr>
            <p:ph idx="1"/>
          </p:nvPr>
        </p:nvSpPr>
        <p:spPr/>
        <p:txBody>
          <a:bodyPr>
            <a:normAutofit lnSpcReduction="10000"/>
          </a:bodyPr>
          <a:lstStyle/>
          <a:p>
            <a:r>
              <a:rPr lang="da-DK" dirty="0"/>
              <a:t>Større krav om tilgængelighed</a:t>
            </a:r>
          </a:p>
          <a:p>
            <a:endParaRPr lang="da-DK" dirty="0"/>
          </a:p>
          <a:p>
            <a:r>
              <a:rPr lang="da-DK" dirty="0"/>
              <a:t>Mere ryddelighed omkring patientområdet (primært sengebord og vask)</a:t>
            </a:r>
          </a:p>
          <a:p>
            <a:endParaRPr lang="da-DK" dirty="0"/>
          </a:p>
          <a:p>
            <a:r>
              <a:rPr lang="da-DK" dirty="0"/>
              <a:t>Kulisseskinne og sengebord bør ikke være opbevaringsplads for behandlingsudstyr</a:t>
            </a:r>
          </a:p>
          <a:p>
            <a:endParaRPr lang="da-DK" dirty="0"/>
          </a:p>
          <a:p>
            <a:r>
              <a:rPr lang="da-DK" dirty="0"/>
              <a:t>Mere dialog og kommunikation om hygiejne – tilgængelighed, metoder og overflader.</a:t>
            </a:r>
          </a:p>
          <a:p>
            <a:endParaRPr lang="da-DK" dirty="0"/>
          </a:p>
          <a:p>
            <a:r>
              <a:rPr lang="da-DK" dirty="0"/>
              <a:t>Mere fokus på hygiejne ved indretning og ombygninger</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2650524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Hvad gør standarder og nationale infektionshygiejniske retningslinjer for personalet?</a:t>
            </a:r>
          </a:p>
        </p:txBody>
      </p:sp>
      <p:sp>
        <p:nvSpPr>
          <p:cNvPr id="3" name="Pladsholder til indhold 2"/>
          <p:cNvSpPr>
            <a:spLocks noGrp="1"/>
          </p:cNvSpPr>
          <p:nvPr>
            <p:ph idx="1"/>
          </p:nvPr>
        </p:nvSpPr>
        <p:spPr/>
        <p:txBody>
          <a:bodyPr/>
          <a:lstStyle/>
          <a:p>
            <a:r>
              <a:rPr lang="da-DK" dirty="0"/>
              <a:t>Høj faglig stolthed –</a:t>
            </a:r>
          </a:p>
          <a:p>
            <a:pPr lvl="1"/>
            <a:r>
              <a:rPr lang="da-DK" dirty="0"/>
              <a:t>Vi afbryder smitteveje og forebygger infektioner</a:t>
            </a:r>
          </a:p>
          <a:p>
            <a:pPr lvl="1"/>
            <a:endParaRPr lang="da-DK" dirty="0"/>
          </a:p>
          <a:p>
            <a:r>
              <a:rPr lang="da-DK" dirty="0"/>
              <a:t>Store krav til personalets kompetencer faglige som sociale</a:t>
            </a:r>
          </a:p>
          <a:p>
            <a:pPr lvl="1"/>
            <a:r>
              <a:rPr lang="da-DK" dirty="0"/>
              <a:t>At komme tæt på patienterne i dialog</a:t>
            </a:r>
          </a:p>
          <a:p>
            <a:pPr lvl="1"/>
            <a:r>
              <a:rPr lang="da-DK" dirty="0"/>
              <a:t>At være ekspert / faglig kompetent og bidrage med værdi</a:t>
            </a:r>
          </a:p>
          <a:p>
            <a:pPr lvl="1"/>
            <a:r>
              <a:rPr lang="da-DK" dirty="0"/>
              <a:t>At komme fra at gøre rent til at have ansvar for patientsikkerhed (god hygiejne)</a:t>
            </a:r>
          </a:p>
          <a:p>
            <a:r>
              <a:rPr lang="da-DK" dirty="0"/>
              <a:t>Ledernes kompetencer</a:t>
            </a:r>
          </a:p>
          <a:p>
            <a:pPr lvl="1"/>
            <a:r>
              <a:rPr lang="da-DK" dirty="0"/>
              <a:t>Forståelse for at lede ansvarlige medarbejdere</a:t>
            </a:r>
          </a:p>
          <a:p>
            <a:pPr lvl="1"/>
            <a:r>
              <a:rPr lang="da-DK" dirty="0"/>
              <a:t>At lede medarbejdere efter kvalitative krav – ikke faste aktiviteter</a:t>
            </a:r>
          </a:p>
        </p:txBody>
      </p:sp>
    </p:spTree>
    <p:extLst>
      <p:ext uri="{BB962C8B-B14F-4D97-AF65-F5344CB8AC3E}">
        <p14:creationId xmlns:p14="http://schemas.microsoft.com/office/powerpoint/2010/main" val="129467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Den største udfordring </a:t>
            </a:r>
          </a:p>
        </p:txBody>
      </p:sp>
      <p:sp>
        <p:nvSpPr>
          <p:cNvPr id="3" name="Pladsholder til indhold 2"/>
          <p:cNvSpPr>
            <a:spLocks noGrp="1"/>
          </p:cNvSpPr>
          <p:nvPr>
            <p:ph idx="1"/>
          </p:nvPr>
        </p:nvSpPr>
        <p:spPr/>
        <p:txBody>
          <a:bodyPr/>
          <a:lstStyle/>
          <a:p>
            <a:r>
              <a:rPr lang="da-DK" dirty="0"/>
              <a:t>At gøre rent på et hospital er IKKE ”husmoderlig rengøring”</a:t>
            </a:r>
          </a:p>
          <a:p>
            <a:endParaRPr lang="da-DK" dirty="0"/>
          </a:p>
          <a:p>
            <a:pPr lvl="1"/>
            <a:r>
              <a:rPr lang="da-DK" dirty="0"/>
              <a:t>Patientens forventninger (grundig gulvvask – duft af Ajax)</a:t>
            </a:r>
          </a:p>
          <a:p>
            <a:pPr lvl="1"/>
            <a:r>
              <a:rPr lang="da-DK" dirty="0"/>
              <a:t>Plejepersonalet manglende viden om standarder og hygiejne</a:t>
            </a:r>
          </a:p>
        </p:txBody>
      </p:sp>
    </p:spTree>
    <p:extLst>
      <p:ext uri="{BB962C8B-B14F-4D97-AF65-F5344CB8AC3E}">
        <p14:creationId xmlns:p14="http://schemas.microsoft.com/office/powerpoint/2010/main" val="1923969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Opskrift på god kvalitet og høj trivsel</a:t>
            </a:r>
          </a:p>
        </p:txBody>
      </p:sp>
      <p:sp>
        <p:nvSpPr>
          <p:cNvPr id="3" name="Pladsholder til indhold 2"/>
          <p:cNvSpPr>
            <a:spLocks noGrp="1"/>
          </p:cNvSpPr>
          <p:nvPr>
            <p:ph idx="1"/>
          </p:nvPr>
        </p:nvSpPr>
        <p:spPr/>
        <p:txBody>
          <a:bodyPr>
            <a:normAutofit fontScale="92500" lnSpcReduction="10000"/>
          </a:bodyPr>
          <a:lstStyle/>
          <a:p>
            <a:r>
              <a:rPr lang="da-DK" dirty="0"/>
              <a:t>Uddannelsesforløb der giver forståelse og indblik i infektionshygiejne</a:t>
            </a:r>
          </a:p>
          <a:p>
            <a:pPr lvl="1"/>
            <a:r>
              <a:rPr lang="da-DK" dirty="0"/>
              <a:t>Indgående kendskab bakterier og virus i forhold til smitte og smitteveje</a:t>
            </a:r>
          </a:p>
          <a:p>
            <a:pPr lvl="1"/>
            <a:r>
              <a:rPr lang="da-DK" dirty="0"/>
              <a:t>Indgående kendskab til metoder og midler i forhold til opnåelse af kvalitetskrav</a:t>
            </a:r>
          </a:p>
          <a:p>
            <a:pPr lvl="1"/>
            <a:r>
              <a:rPr lang="da-DK" dirty="0"/>
              <a:t>Planlægning og samarbejde</a:t>
            </a:r>
          </a:p>
          <a:p>
            <a:pPr lvl="1"/>
            <a:r>
              <a:rPr lang="da-DK" dirty="0"/>
              <a:t>Kommunikation og formidling</a:t>
            </a:r>
          </a:p>
          <a:p>
            <a:pPr lvl="1"/>
            <a:r>
              <a:rPr lang="da-DK" dirty="0"/>
              <a:t>At være rollemodel</a:t>
            </a:r>
          </a:p>
          <a:p>
            <a:r>
              <a:rPr lang="da-DK" dirty="0"/>
              <a:t>Talent udviklingsprogram</a:t>
            </a:r>
          </a:p>
          <a:p>
            <a:r>
              <a:rPr lang="da-DK" dirty="0"/>
              <a:t>Leder og medarbejder udvikling</a:t>
            </a:r>
          </a:p>
          <a:p>
            <a:r>
              <a:rPr lang="da-DK" dirty="0"/>
              <a:t>Screening, proceskontrol og driftsmålsstyring</a:t>
            </a:r>
          </a:p>
          <a:p>
            <a:r>
              <a:rPr lang="da-DK" dirty="0"/>
              <a:t>Ansvar og anerkendelse</a:t>
            </a:r>
          </a:p>
          <a:p>
            <a:r>
              <a:rPr lang="da-DK" dirty="0"/>
              <a:t>Fokus på positiv afvigelse</a:t>
            </a:r>
          </a:p>
          <a:p>
            <a:pPr lvl="1"/>
            <a:endParaRPr lang="da-DK" dirty="0"/>
          </a:p>
        </p:txBody>
      </p:sp>
    </p:spTree>
    <p:extLst>
      <p:ext uri="{BB962C8B-B14F-4D97-AF65-F5344CB8AC3E}">
        <p14:creationId xmlns:p14="http://schemas.microsoft.com/office/powerpoint/2010/main" val="83906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 sidste resultater</a:t>
            </a:r>
          </a:p>
        </p:txBody>
      </p:sp>
      <p:sp>
        <p:nvSpPr>
          <p:cNvPr id="3" name="Pladsholder til indhold 2"/>
          <p:cNvSpPr>
            <a:spLocks noGrp="1"/>
          </p:cNvSpPr>
          <p:nvPr>
            <p:ph idx="1"/>
          </p:nvPr>
        </p:nvSpPr>
        <p:spPr/>
        <p:txBody>
          <a:bodyPr/>
          <a:lstStyle/>
          <a:p>
            <a:pPr marL="0" indent="0">
              <a:buNone/>
            </a:pPr>
            <a:endParaRPr lang="da-DK" dirty="0"/>
          </a:p>
          <a:p>
            <a:endParaRPr lang="da-DK" dirty="0"/>
          </a:p>
          <a:p>
            <a:r>
              <a:rPr lang="da-DK" dirty="0"/>
              <a:t>Kontrol i februar /marts</a:t>
            </a:r>
          </a:p>
          <a:p>
            <a:endParaRPr lang="da-DK" dirty="0"/>
          </a:p>
          <a:p>
            <a:r>
              <a:rPr lang="da-DK" dirty="0"/>
              <a:t>35 kontrollerede lokaler 2 lokaler afvist</a:t>
            </a:r>
          </a:p>
          <a:p>
            <a:endParaRPr lang="da-DK" dirty="0"/>
          </a:p>
          <a:p>
            <a:r>
              <a:rPr lang="da-DK" dirty="0"/>
              <a:t>Godkendelsesprocent : 92% efter NIR krav….. (fra 66% godkendte ved projektstart)</a:t>
            </a:r>
          </a:p>
        </p:txBody>
      </p:sp>
    </p:spTree>
    <p:extLst>
      <p:ext uri="{BB962C8B-B14F-4D97-AF65-F5344CB8AC3E}">
        <p14:creationId xmlns:p14="http://schemas.microsoft.com/office/powerpoint/2010/main" val="171926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arbejder vi med standarder?</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0416" y="2160588"/>
            <a:ext cx="6571205" cy="38814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45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Standarder er et ledelsesmæssigt udviklingsværktøj</a:t>
            </a:r>
          </a:p>
        </p:txBody>
      </p:sp>
      <p:sp>
        <p:nvSpPr>
          <p:cNvPr id="3" name="Pladsholder til indhold 2"/>
          <p:cNvSpPr>
            <a:spLocks noGrp="1"/>
          </p:cNvSpPr>
          <p:nvPr>
            <p:ph idx="1"/>
          </p:nvPr>
        </p:nvSpPr>
        <p:spPr/>
        <p:txBody>
          <a:bodyPr>
            <a:normAutofit fontScale="92500" lnSpcReduction="20000"/>
          </a:bodyPr>
          <a:lstStyle/>
          <a:p>
            <a:endParaRPr lang="da-DK" dirty="0"/>
          </a:p>
          <a:p>
            <a:r>
              <a:rPr lang="da-DK" dirty="0"/>
              <a:t>Kontrollen sker i samarbejde med den enkelte medarbejder og kollega, leder eller konsulent – målsætning er at der altid gives tilbagemelding på det opnåede kvalitetsniveau. Vi anerkender det gode resultat og lærer af de mindre gode resultater – kontrollen afsluttes således med en positiv faglig dialog.</a:t>
            </a:r>
          </a:p>
          <a:p>
            <a:endParaRPr lang="da-DK" dirty="0"/>
          </a:p>
          <a:p>
            <a:r>
              <a:rPr lang="da-DK" dirty="0"/>
              <a:t>Kontrollen udføres for patientens skyld, for at sikre en rengøring der afbryder smitteveje og forebygger infektioner</a:t>
            </a:r>
          </a:p>
          <a:p>
            <a:endParaRPr lang="da-DK" dirty="0"/>
          </a:p>
          <a:p>
            <a:r>
              <a:rPr lang="da-DK" dirty="0"/>
              <a:t>Rengøring er en del af patientbehandlingen</a:t>
            </a:r>
          </a:p>
          <a:p>
            <a:endParaRPr lang="da-DK" dirty="0"/>
          </a:p>
          <a:p>
            <a:r>
              <a:rPr lang="da-DK" dirty="0"/>
              <a:t>Fælles resultat drøftes i fællesskab – hvad er vi gode til og hvad kan vi blive bedre til (driftsmålsledelse)</a:t>
            </a:r>
          </a:p>
        </p:txBody>
      </p:sp>
    </p:spTree>
    <p:extLst>
      <p:ext uri="{BB962C8B-B14F-4D97-AF65-F5344CB8AC3E}">
        <p14:creationId xmlns:p14="http://schemas.microsoft.com/office/powerpoint/2010/main" val="3245626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Udgangspunkt </a:t>
            </a:r>
          </a:p>
        </p:txBody>
      </p:sp>
      <p:sp>
        <p:nvSpPr>
          <p:cNvPr id="3" name="Pladsholder til indhold 2"/>
          <p:cNvSpPr>
            <a:spLocks noGrp="1"/>
          </p:cNvSpPr>
          <p:nvPr>
            <p:ph idx="1"/>
          </p:nvPr>
        </p:nvSpPr>
        <p:spPr/>
        <p:txBody>
          <a:bodyPr/>
          <a:lstStyle/>
          <a:p>
            <a:r>
              <a:rPr lang="da-DK" dirty="0"/>
              <a:t>Opnåede resultater i forhold til DS INSTA 800</a:t>
            </a:r>
          </a:p>
          <a:p>
            <a:endParaRPr lang="da-DK" dirty="0"/>
          </a:p>
          <a:p>
            <a:endParaRPr lang="da-DK" dirty="0"/>
          </a:p>
        </p:txBody>
      </p:sp>
      <p:graphicFrame>
        <p:nvGraphicFramePr>
          <p:cNvPr id="5" name="Tabel 4"/>
          <p:cNvGraphicFramePr>
            <a:graphicFrameLocks noGrp="1"/>
          </p:cNvGraphicFramePr>
          <p:nvPr>
            <p:extLst>
              <p:ext uri="{D42A27DB-BD31-4B8C-83A1-F6EECF244321}">
                <p14:modId xmlns:p14="http://schemas.microsoft.com/office/powerpoint/2010/main" val="4104081532"/>
              </p:ext>
            </p:extLst>
          </p:nvPr>
        </p:nvGraphicFramePr>
        <p:xfrm>
          <a:off x="1059544" y="2685143"/>
          <a:ext cx="7110487" cy="3033485"/>
        </p:xfrm>
        <a:graphic>
          <a:graphicData uri="http://schemas.openxmlformats.org/drawingml/2006/table">
            <a:tbl>
              <a:tblPr>
                <a:tableStyleId>{5C22544A-7EE6-4342-B048-85BDC9FD1C3A}</a:tableStyleId>
              </a:tblPr>
              <a:tblGrid>
                <a:gridCol w="1509203">
                  <a:extLst>
                    <a:ext uri="{9D8B030D-6E8A-4147-A177-3AD203B41FA5}">
                      <a16:colId xmlns:a16="http://schemas.microsoft.com/office/drawing/2014/main" val="3668698826"/>
                    </a:ext>
                  </a:extLst>
                </a:gridCol>
                <a:gridCol w="613633">
                  <a:extLst>
                    <a:ext uri="{9D8B030D-6E8A-4147-A177-3AD203B41FA5}">
                      <a16:colId xmlns:a16="http://schemas.microsoft.com/office/drawing/2014/main" val="3268860291"/>
                    </a:ext>
                  </a:extLst>
                </a:gridCol>
                <a:gridCol w="1492620">
                  <a:extLst>
                    <a:ext uri="{9D8B030D-6E8A-4147-A177-3AD203B41FA5}">
                      <a16:colId xmlns:a16="http://schemas.microsoft.com/office/drawing/2014/main" val="16282592"/>
                    </a:ext>
                  </a:extLst>
                </a:gridCol>
                <a:gridCol w="675640">
                  <a:extLst>
                    <a:ext uri="{9D8B030D-6E8A-4147-A177-3AD203B41FA5}">
                      <a16:colId xmlns:a16="http://schemas.microsoft.com/office/drawing/2014/main" val="930572835"/>
                    </a:ext>
                  </a:extLst>
                </a:gridCol>
                <a:gridCol w="2819391">
                  <a:extLst>
                    <a:ext uri="{9D8B030D-6E8A-4147-A177-3AD203B41FA5}">
                      <a16:colId xmlns:a16="http://schemas.microsoft.com/office/drawing/2014/main" val="1090604923"/>
                    </a:ext>
                  </a:extLst>
                </a:gridCol>
              </a:tblGrid>
              <a:tr h="1031385">
                <a:tc gridSpan="2">
                  <a:txBody>
                    <a:bodyPr/>
                    <a:lstStyle/>
                    <a:p>
                      <a:pPr algn="l" fontAlgn="ctr"/>
                      <a:r>
                        <a:rPr lang="da-DK" sz="1600" u="none" strike="noStrike" dirty="0">
                          <a:effectLst/>
                        </a:rPr>
                        <a:t>Kvalitetskontrol DS INSTA 800</a:t>
                      </a:r>
                      <a:endParaRPr lang="da-DK" sz="16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da-DK"/>
                    </a:p>
                  </a:txBody>
                  <a:tcPr/>
                </a:tc>
                <a:tc>
                  <a:txBody>
                    <a:bodyPr/>
                    <a:lstStyle/>
                    <a:p>
                      <a:pPr algn="l" fontAlgn="b"/>
                      <a:endParaRPr lang="da-DK" sz="1600" b="0" i="0" u="none" strike="noStrike" dirty="0">
                        <a:solidFill>
                          <a:srgbClr val="000000"/>
                        </a:solidFill>
                        <a:effectLst/>
                        <a:latin typeface="Gill Sans MT" panose="020B0502020104020203" pitchFamily="34" charset="0"/>
                      </a:endParaRPr>
                    </a:p>
                  </a:txBody>
                  <a:tcPr marL="7620" marR="7620" marT="7620" marB="0" anchor="b"/>
                </a:tc>
                <a:tc>
                  <a:txBody>
                    <a:bodyPr/>
                    <a:lstStyle/>
                    <a:p>
                      <a:pPr algn="l" fontAlgn="b"/>
                      <a:endParaRPr lang="da-DK" sz="1600" b="0" i="0" u="none" strike="noStrike" dirty="0">
                        <a:solidFill>
                          <a:srgbClr val="000000"/>
                        </a:solidFill>
                        <a:effectLst/>
                        <a:latin typeface="Gill Sans MT" panose="020B0502020104020203" pitchFamily="34" charset="0"/>
                      </a:endParaRPr>
                    </a:p>
                  </a:txBody>
                  <a:tcPr marL="7620" marR="7620" marT="7620" marB="0" anchor="b"/>
                </a:tc>
                <a:tc>
                  <a:txBody>
                    <a:bodyPr/>
                    <a:lstStyle/>
                    <a:p>
                      <a:pPr algn="l" fontAlgn="b"/>
                      <a:endParaRPr lang="da-DK" sz="1600" b="0" i="0" u="none" strike="noStrike" dirty="0">
                        <a:solidFill>
                          <a:srgbClr val="000000"/>
                        </a:solidFill>
                        <a:effectLst/>
                        <a:latin typeface="Gill Sans MT" panose="020B0502020104020203" pitchFamily="34" charset="0"/>
                      </a:endParaRPr>
                    </a:p>
                  </a:txBody>
                  <a:tcPr marL="7620" marR="7620" marT="7620" marB="0" anchor="b"/>
                </a:tc>
                <a:extLst>
                  <a:ext uri="{0D108BD9-81ED-4DB2-BD59-A6C34878D82A}">
                    <a16:rowId xmlns:a16="http://schemas.microsoft.com/office/drawing/2014/main" val="1569682611"/>
                  </a:ext>
                </a:extLst>
              </a:tr>
              <a:tr h="546028">
                <a:tc>
                  <a:txBody>
                    <a:bodyPr/>
                    <a:lstStyle/>
                    <a:p>
                      <a:pPr algn="l" fontAlgn="ctr"/>
                      <a:r>
                        <a:rPr lang="da-DK" sz="1600" u="none" strike="noStrike" dirty="0">
                          <a:effectLst/>
                        </a:rPr>
                        <a:t>Lokaletype</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da-DK" sz="1600" u="none" strike="noStrike" dirty="0">
                          <a:effectLst/>
                        </a:rPr>
                        <a:t>antal</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da-DK" sz="1600" u="none" strike="noStrike" dirty="0">
                          <a:effectLst/>
                        </a:rPr>
                        <a:t>godkendte </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da-DK" sz="1600" u="none" strike="noStrike" dirty="0">
                          <a:effectLst/>
                        </a:rPr>
                        <a:t>afviste</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da-DK" sz="1600" u="none" strike="noStrike" dirty="0">
                          <a:effectLst/>
                        </a:rPr>
                        <a:t>godkendelses procent</a:t>
                      </a:r>
                      <a:endParaRPr lang="da-DK"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451649289"/>
                  </a:ext>
                </a:extLst>
              </a:tr>
              <a:tr h="546028">
                <a:tc>
                  <a:txBody>
                    <a:bodyPr/>
                    <a:lstStyle/>
                    <a:p>
                      <a:pPr algn="l" fontAlgn="ctr"/>
                      <a:r>
                        <a:rPr lang="da-DK" sz="1600" u="none" strike="noStrike" dirty="0">
                          <a:effectLst/>
                        </a:rPr>
                        <a:t>Undersøgelser</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r" fontAlgn="ctr"/>
                      <a:r>
                        <a:rPr lang="da-DK"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r" fontAlgn="ctr"/>
                      <a:r>
                        <a:rPr lang="da-DK" sz="1600" u="none" strike="noStrike" dirty="0">
                          <a:effectLst/>
                        </a:rPr>
                        <a:t>0</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100%</a:t>
                      </a:r>
                      <a:endParaRPr lang="da-DK"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00913915"/>
                  </a:ext>
                </a:extLst>
              </a:tr>
              <a:tr h="303348">
                <a:tc>
                  <a:txBody>
                    <a:bodyPr/>
                    <a:lstStyle/>
                    <a:p>
                      <a:pPr algn="l" fontAlgn="ctr"/>
                      <a:r>
                        <a:rPr lang="da-DK" sz="1600" u="none" strike="noStrike" dirty="0">
                          <a:effectLst/>
                        </a:rPr>
                        <a:t>Sengestuer</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85</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83</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2</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98%</a:t>
                      </a:r>
                      <a:endParaRPr lang="da-DK"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45691791"/>
                  </a:ext>
                </a:extLst>
              </a:tr>
              <a:tr h="303348">
                <a:tc>
                  <a:txBody>
                    <a:bodyPr/>
                    <a:lstStyle/>
                    <a:p>
                      <a:pPr algn="l" fontAlgn="ctr"/>
                      <a:r>
                        <a:rPr lang="da-DK" sz="1600" u="none" strike="noStrike" dirty="0">
                          <a:effectLst/>
                        </a:rPr>
                        <a:t>Toiletter</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42</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41</a:t>
                      </a:r>
                      <a:endParaRPr lang="da-DK"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r" fontAlgn="ctr"/>
                      <a:r>
                        <a:rPr lang="da-DK" sz="1600" u="none" strike="noStrike" dirty="0">
                          <a:effectLst/>
                        </a:rPr>
                        <a:t>98%</a:t>
                      </a:r>
                      <a:endParaRPr lang="da-DK"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51290092"/>
                  </a:ext>
                </a:extLst>
              </a:tr>
              <a:tr h="303348">
                <a:tc>
                  <a:txBody>
                    <a:bodyPr/>
                    <a:lstStyle/>
                    <a:p>
                      <a:pPr algn="l" fontAlgn="ctr"/>
                      <a:r>
                        <a:rPr lang="da-DK" sz="1600" u="none" strike="noStrike" dirty="0">
                          <a:effectLst/>
                        </a:rPr>
                        <a:t>I alt</a:t>
                      </a:r>
                      <a:endParaRPr lang="da-DK" sz="16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142</a:t>
                      </a:r>
                      <a:endParaRPr lang="da-DK" sz="16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139</a:t>
                      </a:r>
                      <a:endParaRPr lang="da-DK" sz="16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0</a:t>
                      </a:r>
                      <a:endParaRPr lang="da-DK" sz="16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da-DK" sz="1600" u="none" strike="noStrike" dirty="0">
                          <a:effectLst/>
                        </a:rPr>
                        <a:t>98%</a:t>
                      </a:r>
                      <a:endParaRPr lang="da-DK"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02171357"/>
                  </a:ext>
                </a:extLst>
              </a:tr>
            </a:tbl>
          </a:graphicData>
        </a:graphic>
      </p:graphicFrame>
    </p:spTree>
    <p:extLst>
      <p:ext uri="{BB962C8B-B14F-4D97-AF65-F5344CB8AC3E}">
        <p14:creationId xmlns:p14="http://schemas.microsoft.com/office/powerpoint/2010/main" val="93652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Kontrol i henhold til DS 2451-10</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819140949"/>
              </p:ext>
            </p:extLst>
          </p:nvPr>
        </p:nvGraphicFramePr>
        <p:xfrm>
          <a:off x="677334" y="2380343"/>
          <a:ext cx="8747792" cy="3468912"/>
        </p:xfrm>
        <a:graphic>
          <a:graphicData uri="http://schemas.openxmlformats.org/drawingml/2006/table">
            <a:tbl>
              <a:tblPr/>
              <a:tblGrid>
                <a:gridCol w="1861700">
                  <a:extLst>
                    <a:ext uri="{9D8B030D-6E8A-4147-A177-3AD203B41FA5}">
                      <a16:colId xmlns:a16="http://schemas.microsoft.com/office/drawing/2014/main" val="2988592781"/>
                    </a:ext>
                  </a:extLst>
                </a:gridCol>
                <a:gridCol w="1314140">
                  <a:extLst>
                    <a:ext uri="{9D8B030D-6E8A-4147-A177-3AD203B41FA5}">
                      <a16:colId xmlns:a16="http://schemas.microsoft.com/office/drawing/2014/main" val="265814488"/>
                    </a:ext>
                  </a:extLst>
                </a:gridCol>
                <a:gridCol w="1465263">
                  <a:extLst>
                    <a:ext uri="{9D8B030D-6E8A-4147-A177-3AD203B41FA5}">
                      <a16:colId xmlns:a16="http://schemas.microsoft.com/office/drawing/2014/main" val="1119398406"/>
                    </a:ext>
                  </a:extLst>
                </a:gridCol>
                <a:gridCol w="1314140">
                  <a:extLst>
                    <a:ext uri="{9D8B030D-6E8A-4147-A177-3AD203B41FA5}">
                      <a16:colId xmlns:a16="http://schemas.microsoft.com/office/drawing/2014/main" val="2618718982"/>
                    </a:ext>
                  </a:extLst>
                </a:gridCol>
                <a:gridCol w="2792549">
                  <a:extLst>
                    <a:ext uri="{9D8B030D-6E8A-4147-A177-3AD203B41FA5}">
                      <a16:colId xmlns:a16="http://schemas.microsoft.com/office/drawing/2014/main" val="2047256151"/>
                    </a:ext>
                  </a:extLst>
                </a:gridCol>
              </a:tblGrid>
              <a:tr h="1076560">
                <a:tc>
                  <a:txBody>
                    <a:bodyPr/>
                    <a:lstStyle/>
                    <a:p>
                      <a:pPr algn="l" fontAlgn="ctr"/>
                      <a:r>
                        <a:rPr lang="da-DK" sz="2400" b="0" i="0" u="none" strike="noStrike" dirty="0">
                          <a:solidFill>
                            <a:srgbClr val="000000"/>
                          </a:solidFill>
                          <a:effectLst/>
                          <a:latin typeface="Calibri" panose="020F0502020204030204" pitchFamily="34" charset="0"/>
                        </a:rPr>
                        <a:t>Lokaletype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antal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godkendte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afviste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godkendelses procent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2391878574"/>
                  </a:ext>
                </a:extLst>
              </a:tr>
              <a:tr h="598088">
                <a:tc>
                  <a:txBody>
                    <a:bodyPr/>
                    <a:lstStyle/>
                    <a:p>
                      <a:pPr algn="l" fontAlgn="ctr"/>
                      <a:r>
                        <a:rPr lang="da-DK" sz="2400" b="0" i="0" u="none" strike="noStrike" dirty="0">
                          <a:solidFill>
                            <a:srgbClr val="000000"/>
                          </a:solidFill>
                          <a:effectLst/>
                          <a:latin typeface="Calibri" panose="020F0502020204030204" pitchFamily="34" charset="0"/>
                        </a:rPr>
                        <a:t>Undersøgelser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552366"/>
                  </a:ext>
                </a:extLst>
              </a:tr>
              <a:tr h="598088">
                <a:tc>
                  <a:txBody>
                    <a:bodyPr/>
                    <a:lstStyle/>
                    <a:p>
                      <a:pPr algn="l" fontAlgn="ctr"/>
                      <a:r>
                        <a:rPr lang="da-DK" sz="2400" b="0" i="0" u="none" strike="noStrike" dirty="0">
                          <a:solidFill>
                            <a:srgbClr val="000000"/>
                          </a:solidFill>
                          <a:effectLst/>
                          <a:latin typeface="Calibri" panose="020F0502020204030204" pitchFamily="34" charset="0"/>
                        </a:rPr>
                        <a:t>Sengestuer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78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92%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053639"/>
                  </a:ext>
                </a:extLst>
              </a:tr>
              <a:tr h="598088">
                <a:tc>
                  <a:txBody>
                    <a:bodyPr/>
                    <a:lstStyle/>
                    <a:p>
                      <a:pPr algn="l" fontAlgn="ctr"/>
                      <a:r>
                        <a:rPr lang="da-DK" sz="2400" b="0" i="0" u="none" strike="noStrike" dirty="0">
                          <a:solidFill>
                            <a:srgbClr val="000000"/>
                          </a:solidFill>
                          <a:effectLst/>
                          <a:latin typeface="Calibri" panose="020F0502020204030204" pitchFamily="34" charset="0"/>
                        </a:rPr>
                        <a:t>Toiletter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1208132"/>
                  </a:ext>
                </a:extLst>
              </a:tr>
              <a:tr h="598088">
                <a:tc>
                  <a:txBody>
                    <a:bodyPr/>
                    <a:lstStyle/>
                    <a:p>
                      <a:pPr algn="l" fontAlgn="ctr"/>
                      <a:r>
                        <a:rPr lang="da-DK" sz="2400" b="1" i="0" u="none" strike="noStrike" dirty="0">
                          <a:solidFill>
                            <a:srgbClr val="000000"/>
                          </a:solidFill>
                          <a:effectLst/>
                          <a:latin typeface="Calibri" panose="020F0502020204030204" pitchFamily="34" charset="0"/>
                        </a:rPr>
                        <a:t>I alt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142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132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7773479"/>
                  </a:ext>
                </a:extLst>
              </a:tr>
            </a:tbl>
          </a:graphicData>
        </a:graphic>
      </p:graphicFrame>
    </p:spTree>
    <p:extLst>
      <p:ext uri="{BB962C8B-B14F-4D97-AF65-F5344CB8AC3E}">
        <p14:creationId xmlns:p14="http://schemas.microsoft.com/office/powerpoint/2010/main" val="84114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Kontrol i henhold til NIR</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478727475"/>
              </p:ext>
            </p:extLst>
          </p:nvPr>
        </p:nvGraphicFramePr>
        <p:xfrm>
          <a:off x="677334" y="2423886"/>
          <a:ext cx="8558645" cy="3643083"/>
        </p:xfrm>
        <a:graphic>
          <a:graphicData uri="http://schemas.openxmlformats.org/drawingml/2006/table">
            <a:tbl>
              <a:tblPr/>
              <a:tblGrid>
                <a:gridCol w="2457305">
                  <a:extLst>
                    <a:ext uri="{9D8B030D-6E8A-4147-A177-3AD203B41FA5}">
                      <a16:colId xmlns:a16="http://schemas.microsoft.com/office/drawing/2014/main" val="1827709631"/>
                    </a:ext>
                  </a:extLst>
                </a:gridCol>
                <a:gridCol w="1734568">
                  <a:extLst>
                    <a:ext uri="{9D8B030D-6E8A-4147-A177-3AD203B41FA5}">
                      <a16:colId xmlns:a16="http://schemas.microsoft.com/office/drawing/2014/main" val="2353417200"/>
                    </a:ext>
                  </a:extLst>
                </a:gridCol>
                <a:gridCol w="1734568">
                  <a:extLst>
                    <a:ext uri="{9D8B030D-6E8A-4147-A177-3AD203B41FA5}">
                      <a16:colId xmlns:a16="http://schemas.microsoft.com/office/drawing/2014/main" val="2912359009"/>
                    </a:ext>
                  </a:extLst>
                </a:gridCol>
                <a:gridCol w="897636">
                  <a:extLst>
                    <a:ext uri="{9D8B030D-6E8A-4147-A177-3AD203B41FA5}">
                      <a16:colId xmlns:a16="http://schemas.microsoft.com/office/drawing/2014/main" val="690766387"/>
                    </a:ext>
                  </a:extLst>
                </a:gridCol>
                <a:gridCol w="1734568">
                  <a:extLst>
                    <a:ext uri="{9D8B030D-6E8A-4147-A177-3AD203B41FA5}">
                      <a16:colId xmlns:a16="http://schemas.microsoft.com/office/drawing/2014/main" val="1299979842"/>
                    </a:ext>
                  </a:extLst>
                </a:gridCol>
              </a:tblGrid>
              <a:tr h="1461599">
                <a:tc>
                  <a:txBody>
                    <a:bodyPr/>
                    <a:lstStyle/>
                    <a:p>
                      <a:pPr algn="l" fontAlgn="ctr"/>
                      <a:r>
                        <a:rPr lang="da-DK" sz="2400" b="0" i="0" u="none" strike="noStrike" dirty="0">
                          <a:solidFill>
                            <a:srgbClr val="000000"/>
                          </a:solidFill>
                          <a:effectLst/>
                          <a:latin typeface="Calibri" panose="020F0502020204030204" pitchFamily="34" charset="0"/>
                        </a:rPr>
                        <a:t>Lokaletype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antal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godkendte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afviste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da-DK" sz="2400" b="0" i="0" u="none" strike="noStrike" dirty="0">
                          <a:solidFill>
                            <a:srgbClr val="000000"/>
                          </a:solidFill>
                          <a:effectLst/>
                          <a:latin typeface="Calibri" panose="020F0502020204030204" pitchFamily="34" charset="0"/>
                        </a:rPr>
                        <a:t>godkendelses procent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552586413"/>
                  </a:ext>
                </a:extLst>
              </a:tr>
              <a:tr h="545371">
                <a:tc>
                  <a:txBody>
                    <a:bodyPr/>
                    <a:lstStyle/>
                    <a:p>
                      <a:pPr algn="l" fontAlgn="ctr"/>
                      <a:r>
                        <a:rPr lang="da-DK" sz="2400" b="0" i="0" u="none" strike="noStrike" dirty="0">
                          <a:solidFill>
                            <a:srgbClr val="000000"/>
                          </a:solidFill>
                          <a:effectLst/>
                          <a:latin typeface="Calibri" panose="020F0502020204030204" pitchFamily="34" charset="0"/>
                        </a:rPr>
                        <a:t>Undersøgelser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939897"/>
                  </a:ext>
                </a:extLst>
              </a:tr>
              <a:tr h="545371">
                <a:tc>
                  <a:txBody>
                    <a:bodyPr/>
                    <a:lstStyle/>
                    <a:p>
                      <a:pPr algn="l" fontAlgn="ctr"/>
                      <a:r>
                        <a:rPr lang="da-DK" sz="2400" b="0" i="0" u="none" strike="noStrike" dirty="0">
                          <a:solidFill>
                            <a:srgbClr val="000000"/>
                          </a:solidFill>
                          <a:effectLst/>
                          <a:latin typeface="Calibri" panose="020F0502020204030204" pitchFamily="34" charset="0"/>
                        </a:rPr>
                        <a:t>Sengestuer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29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66%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013638"/>
                  </a:ext>
                </a:extLst>
              </a:tr>
              <a:tr h="545371">
                <a:tc>
                  <a:txBody>
                    <a:bodyPr/>
                    <a:lstStyle/>
                    <a:p>
                      <a:pPr algn="l" fontAlgn="ctr"/>
                      <a:r>
                        <a:rPr lang="da-DK" sz="2400" b="0" i="0" u="none" strike="noStrike" dirty="0">
                          <a:solidFill>
                            <a:srgbClr val="000000"/>
                          </a:solidFill>
                          <a:effectLst/>
                          <a:latin typeface="Calibri" panose="020F0502020204030204" pitchFamily="34" charset="0"/>
                        </a:rPr>
                        <a:t>Toiletter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86%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821202"/>
                  </a:ext>
                </a:extLst>
              </a:tr>
              <a:tr h="545371">
                <a:tc>
                  <a:txBody>
                    <a:bodyPr/>
                    <a:lstStyle/>
                    <a:p>
                      <a:pPr algn="l" fontAlgn="ctr"/>
                      <a:r>
                        <a:rPr lang="da-DK" sz="2400" b="1" i="0" u="none" strike="noStrike" dirty="0">
                          <a:solidFill>
                            <a:srgbClr val="000000"/>
                          </a:solidFill>
                          <a:effectLst/>
                          <a:latin typeface="Calibri" panose="020F0502020204030204" pitchFamily="34" charset="0"/>
                        </a:rPr>
                        <a:t>I alt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142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106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1" i="0" u="none" strike="noStrike" dirty="0">
                          <a:solidFill>
                            <a:srgbClr val="000000"/>
                          </a:solidFill>
                          <a:effectLst/>
                          <a:latin typeface="Calibri" panose="020F0502020204030204" pitchFamily="34" charset="0"/>
                        </a:rPr>
                        <a:t>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a-DK" sz="2400" b="0" i="0" u="none" strike="noStrike" dirty="0">
                          <a:solidFill>
                            <a:srgbClr val="000000"/>
                          </a:solidFill>
                          <a:effectLst/>
                          <a:latin typeface="Calibri" panose="020F0502020204030204" pitchFamily="34" charset="0"/>
                        </a:rPr>
                        <a:t>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790893"/>
                  </a:ext>
                </a:extLst>
              </a:tr>
            </a:tbl>
          </a:graphicData>
        </a:graphic>
      </p:graphicFrame>
    </p:spTree>
    <p:extLst>
      <p:ext uri="{BB962C8B-B14F-4D97-AF65-F5344CB8AC3E}">
        <p14:creationId xmlns:p14="http://schemas.microsoft.com/office/powerpoint/2010/main" val="1780276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Afvisninger</a:t>
            </a:r>
          </a:p>
        </p:txBody>
      </p:sp>
      <p:sp>
        <p:nvSpPr>
          <p:cNvPr id="3" name="Pladsholder til indhold 2"/>
          <p:cNvSpPr>
            <a:spLocks noGrp="1"/>
          </p:cNvSpPr>
          <p:nvPr>
            <p:ph idx="1"/>
          </p:nvPr>
        </p:nvSpPr>
        <p:spPr/>
        <p:txBody>
          <a:bodyPr/>
          <a:lstStyle/>
          <a:p>
            <a:endParaRPr lang="da-DK" dirty="0"/>
          </a:p>
          <a:p>
            <a:r>
              <a:rPr lang="da-DK" sz="2400" dirty="0"/>
              <a:t>Sengestuer</a:t>
            </a:r>
          </a:p>
          <a:p>
            <a:pPr lvl="1"/>
            <a:r>
              <a:rPr lang="da-DK" sz="2400" dirty="0"/>
              <a:t>DS 2451-10		Godkendelsesprocent = 92%</a:t>
            </a:r>
          </a:p>
          <a:p>
            <a:pPr lvl="1"/>
            <a:r>
              <a:rPr lang="da-DK" sz="2400" dirty="0"/>
              <a:t>NIR				Godkendelsesprocent = 66%</a:t>
            </a:r>
          </a:p>
          <a:p>
            <a:pPr lvl="1"/>
            <a:endParaRPr lang="da-DK" dirty="0"/>
          </a:p>
          <a:p>
            <a:endParaRPr lang="da-DK" dirty="0"/>
          </a:p>
        </p:txBody>
      </p:sp>
    </p:spTree>
    <p:extLst>
      <p:ext uri="{BB962C8B-B14F-4D97-AF65-F5344CB8AC3E}">
        <p14:creationId xmlns:p14="http://schemas.microsoft.com/office/powerpoint/2010/main" val="96608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Årsager til afvisninger</a:t>
            </a:r>
          </a:p>
        </p:txBody>
      </p:sp>
      <p:sp>
        <p:nvSpPr>
          <p:cNvPr id="3" name="Pladsholder til indhold 2"/>
          <p:cNvSpPr>
            <a:spLocks noGrp="1"/>
          </p:cNvSpPr>
          <p:nvPr>
            <p:ph idx="1"/>
          </p:nvPr>
        </p:nvSpPr>
        <p:spPr/>
        <p:txBody>
          <a:bodyPr/>
          <a:lstStyle/>
          <a:p>
            <a:pPr marL="0" indent="0">
              <a:buNone/>
            </a:pPr>
            <a:r>
              <a:rPr lang="da-DK" dirty="0"/>
              <a:t>Der er en klar sammenhæng mellem antallet af patienter på sengestuen og afvisningen. Der er i kontrollen ikke afvist tomme sengestuer eller ene stuer.</a:t>
            </a:r>
          </a:p>
          <a:p>
            <a:pPr marL="0" indent="0">
              <a:buNone/>
            </a:pPr>
            <a:endParaRPr lang="da-DK" dirty="0"/>
          </a:p>
          <a:p>
            <a:pPr marL="0" indent="0">
              <a:buNone/>
            </a:pPr>
            <a:r>
              <a:rPr lang="da-DK" dirty="0"/>
              <a:t>De primære årsager til afvisninger er:</a:t>
            </a:r>
          </a:p>
          <a:p>
            <a:endParaRPr lang="da-DK" dirty="0"/>
          </a:p>
          <a:p>
            <a:r>
              <a:rPr lang="da-DK" dirty="0"/>
              <a:t>Vandstænk/dryp i vask</a:t>
            </a:r>
          </a:p>
          <a:p>
            <a:pPr marL="0" indent="0">
              <a:buNone/>
            </a:pPr>
            <a:r>
              <a:rPr lang="da-DK" dirty="0"/>
              <a:t> </a:t>
            </a:r>
          </a:p>
          <a:p>
            <a:r>
              <a:rPr lang="da-DK" dirty="0"/>
              <a:t>Støv på svært tilgængelige steder primært kulisseskinnen.</a:t>
            </a:r>
          </a:p>
          <a:p>
            <a:endParaRPr lang="da-DK" dirty="0"/>
          </a:p>
          <a:p>
            <a:r>
              <a:rPr lang="da-DK" dirty="0"/>
              <a:t>Dryp fra sæbebeholder, støv ovenpå håndklædeholder</a:t>
            </a:r>
          </a:p>
          <a:p>
            <a:endParaRPr lang="da-DK" dirty="0"/>
          </a:p>
        </p:txBody>
      </p:sp>
    </p:spTree>
    <p:extLst>
      <p:ext uri="{BB962C8B-B14F-4D97-AF65-F5344CB8AC3E}">
        <p14:creationId xmlns:p14="http://schemas.microsoft.com/office/powerpoint/2010/main" val="282033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Medarbejdernes tilbagemeldinger</a:t>
            </a:r>
          </a:p>
        </p:txBody>
      </p:sp>
      <p:sp>
        <p:nvSpPr>
          <p:cNvPr id="3" name="Pladsholder til indhold 2"/>
          <p:cNvSpPr>
            <a:spLocks noGrp="1"/>
          </p:cNvSpPr>
          <p:nvPr>
            <p:ph idx="1"/>
          </p:nvPr>
        </p:nvSpPr>
        <p:spPr/>
        <p:txBody>
          <a:bodyPr/>
          <a:lstStyle/>
          <a:p>
            <a:pPr marL="0" indent="0">
              <a:buNone/>
            </a:pPr>
            <a:r>
              <a:rPr lang="da-DK" dirty="0"/>
              <a:t>Medarbejderne har i denne fase ikke fået tildelt flere ressourcer til rengøring og medarbejdernes egen konklusion er at det ikke er ressourcer som er problemområdet, men mere tilgange til rengøringsobjekterne. Som problemområde nævner medarbejderne følgende forhold:</a:t>
            </a:r>
          </a:p>
          <a:p>
            <a:pPr lvl="0"/>
            <a:r>
              <a:rPr lang="da-DK" dirty="0"/>
              <a:t>Plads omkring patienterne – ofte er gangstativer, puder dyner </a:t>
            </a:r>
            <a:r>
              <a:rPr lang="da-DK" dirty="0" err="1"/>
              <a:t>m.v</a:t>
            </a:r>
            <a:r>
              <a:rPr lang="da-DK" dirty="0"/>
              <a:t> placeret tæt på patientområdet.</a:t>
            </a:r>
          </a:p>
          <a:p>
            <a:pPr lvl="0"/>
            <a:r>
              <a:rPr lang="da-DK" dirty="0"/>
              <a:t>Pårørende sidder/står omkring patienten.</a:t>
            </a:r>
          </a:p>
          <a:p>
            <a:pPr lvl="0"/>
            <a:r>
              <a:rPr lang="da-DK" dirty="0"/>
              <a:t>Plejepersonalet anvender borde og kulisseskinne til opbevaring af behandlingsudstyr (ofte sterilt udstyr, slanger </a:t>
            </a:r>
            <a:r>
              <a:rPr lang="da-DK" dirty="0" err="1"/>
              <a:t>m.v</a:t>
            </a:r>
            <a:r>
              <a:rPr lang="da-DK" dirty="0"/>
              <a:t>)</a:t>
            </a:r>
          </a:p>
          <a:p>
            <a:pPr lvl="0"/>
            <a:r>
              <a:rPr lang="da-DK" dirty="0"/>
              <a:t>Patienternes personlige genstande på borde, vask </a:t>
            </a:r>
            <a:r>
              <a:rPr lang="da-DK" dirty="0" err="1"/>
              <a:t>m.v</a:t>
            </a:r>
            <a:endParaRPr lang="da-DK" dirty="0"/>
          </a:p>
          <a:p>
            <a:endParaRPr lang="da-DK" dirty="0"/>
          </a:p>
        </p:txBody>
      </p:sp>
    </p:spTree>
    <p:extLst>
      <p:ext uri="{BB962C8B-B14F-4D97-AF65-F5344CB8AC3E}">
        <p14:creationId xmlns:p14="http://schemas.microsoft.com/office/powerpoint/2010/main" val="5460187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2218</TotalTime>
  <Words>638</Words>
  <Application>Microsoft Office PowerPoint</Application>
  <PresentationFormat>Widescreen</PresentationFormat>
  <Paragraphs>160</Paragraphs>
  <Slides>14</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14</vt:i4>
      </vt:variant>
    </vt:vector>
  </HeadingPairs>
  <TitlesOfParts>
    <vt:vector size="20" baseType="lpstr">
      <vt:lpstr>Arial</vt:lpstr>
      <vt:lpstr>Calibri</vt:lpstr>
      <vt:lpstr>Gill Sans MT</vt:lpstr>
      <vt:lpstr>Trebuchet MS</vt:lpstr>
      <vt:lpstr>Wingdings 3</vt:lpstr>
      <vt:lpstr>Facet</vt:lpstr>
      <vt:lpstr>Implementering af NIR på Rigshospitalet, Glostrup </vt:lpstr>
      <vt:lpstr>Hvordan arbejder vi med standarder?</vt:lpstr>
      <vt:lpstr>Standarder er et ledelsesmæssigt udviklingsværktøj</vt:lpstr>
      <vt:lpstr>Udgangspunkt </vt:lpstr>
      <vt:lpstr>Kontrol i henhold til DS 2451-10</vt:lpstr>
      <vt:lpstr>Kontrol i henhold til NIR</vt:lpstr>
      <vt:lpstr>Afvisninger</vt:lpstr>
      <vt:lpstr>Årsager til afvisninger</vt:lpstr>
      <vt:lpstr>Medarbejdernes tilbagemeldinger</vt:lpstr>
      <vt:lpstr>Fremtidige udfordringer</vt:lpstr>
      <vt:lpstr>Hvad gør standarder og nationale infektionshygiejniske retningslinjer for personalet?</vt:lpstr>
      <vt:lpstr>Den største udfordring </vt:lpstr>
      <vt:lpstr>Opskrift på god kvalitet og høj trivsel</vt:lpstr>
      <vt:lpstr>De sidste resultater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Implementering af NIR Glostrup Hospital</dc:title>
  <dc:creator>britta hansen</dc:creator>
  <cp:lastModifiedBy>britta hansen</cp:lastModifiedBy>
  <cp:revision>47</cp:revision>
  <cp:lastPrinted>2017-03-13T22:45:36Z</cp:lastPrinted>
  <dcterms:created xsi:type="dcterms:W3CDTF">2016-11-10T08:42:56Z</dcterms:created>
  <dcterms:modified xsi:type="dcterms:W3CDTF">2017-03-14T09:16:14Z</dcterms:modified>
</cp:coreProperties>
</file>