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18"/>
  </p:notesMasterIdLst>
  <p:handoutMasterIdLst>
    <p:handoutMasterId r:id="rId19"/>
  </p:handoutMasterIdLst>
  <p:sldIdLst>
    <p:sldId id="256" r:id="rId2"/>
    <p:sldId id="261" r:id="rId3"/>
    <p:sldId id="268" r:id="rId4"/>
    <p:sldId id="272" r:id="rId5"/>
    <p:sldId id="271" r:id="rId6"/>
    <p:sldId id="270" r:id="rId7"/>
    <p:sldId id="274" r:id="rId8"/>
    <p:sldId id="275" r:id="rId9"/>
    <p:sldId id="276" r:id="rId10"/>
    <p:sldId id="277" r:id="rId11"/>
    <p:sldId id="279" r:id="rId12"/>
    <p:sldId id="262" r:id="rId13"/>
    <p:sldId id="264" r:id="rId14"/>
    <p:sldId id="269" r:id="rId15"/>
    <p:sldId id="266" r:id="rId16"/>
    <p:sldId id="278" r:id="rId17"/>
  </p:sldIdLst>
  <p:sldSz cx="12192000" cy="6858000"/>
  <p:notesSz cx="6858000" cy="9144000"/>
  <p:embeddedFontLst>
    <p:embeddedFont>
      <p:font typeface="Raleway" panose="020B0604020202020204" charset="0"/>
      <p:regular r:id="rId20"/>
      <p:bold r:id="rId21"/>
      <p:italic r:id="rId22"/>
      <p:boldItalic r:id="rId23"/>
    </p:embeddedFont>
    <p:embeddedFont>
      <p:font typeface="Raleway ExtraBold" panose="020B0604020202020204" charset="0"/>
      <p:bold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E6E6E6"/>
    <a:srgbClr val="003356"/>
    <a:srgbClr val="001F34"/>
    <a:srgbClr val="441B3C"/>
    <a:srgbClr val="003F36"/>
    <a:srgbClr val="005C8D"/>
    <a:srgbClr val="BEE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8605" autoAdjust="0"/>
  </p:normalViewPr>
  <p:slideViewPr>
    <p:cSldViewPr snapToGrid="0" showGuides="1">
      <p:cViewPr varScale="1">
        <p:scale>
          <a:sx n="79" d="100"/>
          <a:sy n="79" d="100"/>
        </p:scale>
        <p:origin x="1776" y="8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09-09T15:55:02.518" idx="1">
    <p:pos x="10" y="10"/>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10/09/2019</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10/09/2019</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A16CFAD1-D197-4A88-B173-A6412E995EE5}" type="slidenum">
              <a:rPr lang="en-GB" smtClean="0"/>
              <a:pPr/>
              <a:t>1</a:t>
            </a:fld>
            <a:endParaRPr lang="en-GB"/>
          </a:p>
        </p:txBody>
      </p:sp>
    </p:spTree>
    <p:extLst>
      <p:ext uri="{BB962C8B-B14F-4D97-AF65-F5344CB8AC3E}">
        <p14:creationId xmlns:p14="http://schemas.microsoft.com/office/powerpoint/2010/main" val="2460883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A16CFAD1-D197-4A88-B173-A6412E995EE5}" type="slidenum">
              <a:rPr lang="en-GB" smtClean="0"/>
              <a:pPr/>
              <a:t>10</a:t>
            </a:fld>
            <a:endParaRPr lang="en-GB"/>
          </a:p>
        </p:txBody>
      </p:sp>
    </p:spTree>
    <p:extLst>
      <p:ext uri="{BB962C8B-B14F-4D97-AF65-F5344CB8AC3E}">
        <p14:creationId xmlns:p14="http://schemas.microsoft.com/office/powerpoint/2010/main" val="3974476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Generelle regler</a:t>
            </a:r>
            <a:r>
              <a:rPr lang="da-DK" baseline="0" dirty="0" smtClean="0"/>
              <a:t> fx baseres på mikrobiologisk diagnostik, kun iværksættes umiddelbart hvis det anses for livreddende, så smalspektret som muligt, så kort som muligt.</a:t>
            </a:r>
          </a:p>
          <a:p>
            <a:endParaRPr lang="da-DK" baseline="0" dirty="0" smtClean="0"/>
          </a:p>
          <a:p>
            <a:r>
              <a:rPr lang="da-DK" baseline="0" dirty="0" smtClean="0"/>
              <a:t>Praktiserende læger: </a:t>
            </a:r>
            <a:r>
              <a:rPr lang="da-DK" baseline="0" dirty="0" err="1" smtClean="0"/>
              <a:t>Carbapenemer</a:t>
            </a:r>
            <a:r>
              <a:rPr lang="da-DK" baseline="0" dirty="0" smtClean="0"/>
              <a:t> må ikke ordineres i almen praksis, særlige regler for de øvrige to.</a:t>
            </a:r>
          </a:p>
          <a:p>
            <a:endParaRPr lang="da-DK" baseline="0" dirty="0" smtClean="0"/>
          </a:p>
          <a:p>
            <a:r>
              <a:rPr lang="da-DK" baseline="0" dirty="0" smtClean="0"/>
              <a:t>Hospitaler: der skal foreligge en antibiotikainstruks, ved afvigelse skal det anføres i journalen, revurdering indenfor 48 timer, kritisk vigtige AB når pt. forventes at blive livstruende syg. </a:t>
            </a:r>
            <a:endParaRPr lang="da-DK" dirty="0"/>
          </a:p>
        </p:txBody>
      </p:sp>
      <p:sp>
        <p:nvSpPr>
          <p:cNvPr id="4" name="Slide Number Placeholder 3"/>
          <p:cNvSpPr>
            <a:spLocks noGrp="1"/>
          </p:cNvSpPr>
          <p:nvPr>
            <p:ph type="sldNum" sz="quarter" idx="10"/>
          </p:nvPr>
        </p:nvSpPr>
        <p:spPr/>
        <p:txBody>
          <a:bodyPr/>
          <a:lstStyle/>
          <a:p>
            <a:fld id="{A16CFAD1-D197-4A88-B173-A6412E995EE5}" type="slidenum">
              <a:rPr lang="en-GB" smtClean="0"/>
              <a:pPr/>
              <a:t>11</a:t>
            </a:fld>
            <a:endParaRPr lang="en-GB"/>
          </a:p>
        </p:txBody>
      </p:sp>
    </p:spTree>
    <p:extLst>
      <p:ext uri="{BB962C8B-B14F-4D97-AF65-F5344CB8AC3E}">
        <p14:creationId xmlns:p14="http://schemas.microsoft.com/office/powerpoint/2010/main" val="1211769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A16CFAD1-D197-4A88-B173-A6412E995EE5}" type="slidenum">
              <a:rPr lang="en-GB" smtClean="0"/>
              <a:pPr/>
              <a:t>12</a:t>
            </a:fld>
            <a:endParaRPr lang="en-GB"/>
          </a:p>
        </p:txBody>
      </p:sp>
    </p:spTree>
    <p:extLst>
      <p:ext uri="{BB962C8B-B14F-4D97-AF65-F5344CB8AC3E}">
        <p14:creationId xmlns:p14="http://schemas.microsoft.com/office/powerpoint/2010/main" val="3101699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da-DK" b="1" dirty="0" smtClean="0"/>
              <a:t>Daginstitutioner og Skoler: </a:t>
            </a:r>
            <a:r>
              <a:rPr lang="da-DK" dirty="0" smtClean="0"/>
              <a:t>Håndhygiejne kan reducere sygefravær relateret til mave-tarminfektioner og øvre luftvejsinfektioner blandt børn.</a:t>
            </a:r>
          </a:p>
          <a:p>
            <a:pPr marL="0" indent="0">
              <a:buNone/>
            </a:pPr>
            <a:r>
              <a:rPr lang="da-DK" b="1" dirty="0" smtClean="0"/>
              <a:t>Arbejdspladser: </a:t>
            </a:r>
            <a:r>
              <a:rPr lang="da-DK" dirty="0" smtClean="0"/>
              <a:t>På fx en almindelig (administrativ) arbejdsplads kan en håndhygiejne indsats medføre fald i sygedage pga. forkølelse, mens andre håndhygiejne-interventionsprojekter har vist effekt på selvrapporterede akutte infektioner og selvrapporterede luftvejs- og mave-tarminfektioner</a:t>
            </a:r>
          </a:p>
          <a:p>
            <a:pPr marL="0" indent="0">
              <a:buNone/>
            </a:pPr>
            <a:r>
              <a:rPr lang="da-DK" b="1" dirty="0" smtClean="0"/>
              <a:t>Plejesektoren: </a:t>
            </a:r>
            <a:r>
              <a:rPr lang="da-DK" dirty="0" smtClean="0"/>
              <a:t>Hos borgere/patienter med nedsat modstandskraft forebygges smitte og infektion ved, at generelle infektionshygiejniske retningslinjer håndhæves i kombination med gode fysiske rammer og veltilrettelagte arbejdsgange.</a:t>
            </a:r>
          </a:p>
          <a:p>
            <a:endParaRPr lang="da-DK" dirty="0"/>
          </a:p>
        </p:txBody>
      </p:sp>
      <p:sp>
        <p:nvSpPr>
          <p:cNvPr id="4" name="Slide Number Placeholder 3"/>
          <p:cNvSpPr>
            <a:spLocks noGrp="1"/>
          </p:cNvSpPr>
          <p:nvPr>
            <p:ph type="sldNum" sz="quarter" idx="10"/>
          </p:nvPr>
        </p:nvSpPr>
        <p:spPr/>
        <p:txBody>
          <a:bodyPr/>
          <a:lstStyle/>
          <a:p>
            <a:fld id="{A16CFAD1-D197-4A88-B173-A6412E995EE5}" type="slidenum">
              <a:rPr lang="en-GB" smtClean="0"/>
              <a:pPr/>
              <a:t>13</a:t>
            </a:fld>
            <a:endParaRPr lang="en-GB"/>
          </a:p>
        </p:txBody>
      </p:sp>
    </p:spTree>
    <p:extLst>
      <p:ext uri="{BB962C8B-B14F-4D97-AF65-F5344CB8AC3E}">
        <p14:creationId xmlns:p14="http://schemas.microsoft.com/office/powerpoint/2010/main" val="578448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Den nye udgave fokuserer på Sundhedsstyrelsens ansvarsområde, nemlig hygiejnens og miljøets betydning for barnets sundhed og trivsel. Den tidligere udgave omfattede en lang række myndigheders regler og retningslinjer for børns sundhed, sikkerhed og trivsel.</a:t>
            </a:r>
          </a:p>
          <a:p>
            <a:endParaRPr lang="da-DK" dirty="0"/>
          </a:p>
        </p:txBody>
      </p:sp>
      <p:sp>
        <p:nvSpPr>
          <p:cNvPr id="4" name="Slide Number Placeholder 3"/>
          <p:cNvSpPr>
            <a:spLocks noGrp="1"/>
          </p:cNvSpPr>
          <p:nvPr>
            <p:ph type="sldNum" sz="quarter" idx="10"/>
          </p:nvPr>
        </p:nvSpPr>
        <p:spPr/>
        <p:txBody>
          <a:bodyPr/>
          <a:lstStyle/>
          <a:p>
            <a:fld id="{A16CFAD1-D197-4A88-B173-A6412E995EE5}" type="slidenum">
              <a:rPr lang="en-GB" smtClean="0"/>
              <a:pPr/>
              <a:t>14</a:t>
            </a:fld>
            <a:endParaRPr lang="en-GB"/>
          </a:p>
        </p:txBody>
      </p:sp>
    </p:spTree>
    <p:extLst>
      <p:ext uri="{BB962C8B-B14F-4D97-AF65-F5344CB8AC3E}">
        <p14:creationId xmlns:p14="http://schemas.microsoft.com/office/powerpoint/2010/main" val="2845149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Det hele hænger sammen så der er brug for samarbejde</a:t>
            </a:r>
            <a:r>
              <a:rPr lang="da-DK" baseline="0" dirty="0" smtClean="0"/>
              <a:t> og fokuseret indsats.</a:t>
            </a:r>
          </a:p>
          <a:p>
            <a:endParaRPr lang="da-DK" baseline="0" dirty="0" smtClean="0"/>
          </a:p>
          <a:p>
            <a:r>
              <a:rPr lang="da-DK" baseline="0" dirty="0" smtClean="0"/>
              <a:t>Håndhygiejne er den bedst dokumenterede metode til forebyggelse af smittespredning. </a:t>
            </a:r>
            <a:endParaRPr lang="da-DK" dirty="0"/>
          </a:p>
        </p:txBody>
      </p:sp>
      <p:sp>
        <p:nvSpPr>
          <p:cNvPr id="4" name="Slide Number Placeholder 3"/>
          <p:cNvSpPr>
            <a:spLocks noGrp="1"/>
          </p:cNvSpPr>
          <p:nvPr>
            <p:ph type="sldNum" sz="quarter" idx="10"/>
          </p:nvPr>
        </p:nvSpPr>
        <p:spPr/>
        <p:txBody>
          <a:bodyPr/>
          <a:lstStyle/>
          <a:p>
            <a:fld id="{A16CFAD1-D197-4A88-B173-A6412E995EE5}" type="slidenum">
              <a:rPr lang="en-GB" smtClean="0"/>
              <a:pPr/>
              <a:t>15</a:t>
            </a:fld>
            <a:endParaRPr lang="en-GB"/>
          </a:p>
        </p:txBody>
      </p:sp>
    </p:spTree>
    <p:extLst>
      <p:ext uri="{BB962C8B-B14F-4D97-AF65-F5344CB8AC3E}">
        <p14:creationId xmlns:p14="http://schemas.microsoft.com/office/powerpoint/2010/main" val="95764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A16CFAD1-D197-4A88-B173-A6412E995EE5}" type="slidenum">
              <a:rPr lang="en-GB" smtClean="0"/>
              <a:pPr/>
              <a:t>16</a:t>
            </a:fld>
            <a:endParaRPr lang="en-GB"/>
          </a:p>
        </p:txBody>
      </p:sp>
    </p:spTree>
    <p:extLst>
      <p:ext uri="{BB962C8B-B14F-4D97-AF65-F5344CB8AC3E}">
        <p14:creationId xmlns:p14="http://schemas.microsoft.com/office/powerpoint/2010/main" val="1492920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Infektionssygdomme er en stor belastning for den enkelte, men også for samfundet i form af sygefravær og tabt</a:t>
            </a:r>
            <a:r>
              <a:rPr lang="da-DK" baseline="0" dirty="0" smtClean="0"/>
              <a:t> arbejdsfortjeneste samt udgifter til behandling og pleje.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Særligt for borgere der i forvejen er syge og svækkede kan infektioner med </a:t>
            </a:r>
            <a:r>
              <a:rPr lang="da-DK" baseline="0" dirty="0" err="1" smtClean="0"/>
              <a:t>bla</a:t>
            </a:r>
            <a:r>
              <a:rPr lang="da-DK" baseline="0" dirty="0" smtClean="0"/>
              <a:t>. Resistente bakterier have alvorlige konsekvenser.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For den enkelte borger betyder antibiotikaresistens øget risiko for sygelighed og dødelighed.</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For samfundet øger antibiotikaresistens udgifterne og risikoen for manglende mulighed for effektiv behandling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a-DK"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smtClean="0"/>
          </a:p>
          <a:p>
            <a:endParaRPr lang="da-DK" dirty="0"/>
          </a:p>
        </p:txBody>
      </p:sp>
      <p:sp>
        <p:nvSpPr>
          <p:cNvPr id="4" name="Slide Number Placeholder 3"/>
          <p:cNvSpPr>
            <a:spLocks noGrp="1"/>
          </p:cNvSpPr>
          <p:nvPr>
            <p:ph type="sldNum" sz="quarter" idx="10"/>
          </p:nvPr>
        </p:nvSpPr>
        <p:spPr/>
        <p:txBody>
          <a:bodyPr/>
          <a:lstStyle/>
          <a:p>
            <a:fld id="{A16CFAD1-D197-4A88-B173-A6412E995EE5}" type="slidenum">
              <a:rPr lang="en-GB" smtClean="0"/>
              <a:pPr/>
              <a:t>2</a:t>
            </a:fld>
            <a:endParaRPr lang="en-GB"/>
          </a:p>
        </p:txBody>
      </p:sp>
    </p:spTree>
    <p:extLst>
      <p:ext uri="{BB962C8B-B14F-4D97-AF65-F5344CB8AC3E}">
        <p14:creationId xmlns:p14="http://schemas.microsoft.com/office/powerpoint/2010/main" val="2491991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A16CFAD1-D197-4A88-B173-A6412E995EE5}" type="slidenum">
              <a:rPr lang="en-GB" smtClean="0"/>
              <a:pPr/>
              <a:t>3</a:t>
            </a:fld>
            <a:endParaRPr lang="en-GB"/>
          </a:p>
        </p:txBody>
      </p:sp>
    </p:spTree>
    <p:extLst>
      <p:ext uri="{BB962C8B-B14F-4D97-AF65-F5344CB8AC3E}">
        <p14:creationId xmlns:p14="http://schemas.microsoft.com/office/powerpoint/2010/main" val="3035643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Vaccination</a:t>
            </a:r>
            <a:r>
              <a:rPr lang="da-DK" baseline="0" dirty="0" smtClean="0"/>
              <a:t> er et centralt indsatsområdet for kommunen sideløbende med hygiejneindsatsen.</a:t>
            </a:r>
          </a:p>
          <a:p>
            <a:endParaRPr lang="da-DK" baseline="0" dirty="0" smtClean="0"/>
          </a:p>
          <a:p>
            <a:r>
              <a:rPr lang="da-DK" baseline="0" dirty="0" smtClean="0"/>
              <a:t>Kommunens hygiejneorganisation er en vigtig aktør i arbejdet med at sikre </a:t>
            </a:r>
            <a:r>
              <a:rPr lang="da-DK" baseline="0" dirty="0" err="1" smtClean="0"/>
              <a:t>ne</a:t>
            </a:r>
            <a:r>
              <a:rPr lang="da-DK" baseline="0" dirty="0" smtClean="0"/>
              <a:t> god vaccinationsdækning fx influenzavaccination og børnevaccinationsprogram. </a:t>
            </a:r>
          </a:p>
          <a:p>
            <a:endParaRPr lang="da-DK" baseline="0" dirty="0" smtClean="0"/>
          </a:p>
          <a:p>
            <a:r>
              <a:rPr lang="da-DK" baseline="0" dirty="0" smtClean="0"/>
              <a:t>Kommunen kan støtte op om </a:t>
            </a:r>
            <a:r>
              <a:rPr lang="da-DK" baseline="0" dirty="0" err="1" smtClean="0"/>
              <a:t>vaccinationssdækningen</a:t>
            </a:r>
            <a:r>
              <a:rPr lang="da-DK" baseline="0" dirty="0" smtClean="0"/>
              <a:t> ved at:</a:t>
            </a:r>
          </a:p>
          <a:p>
            <a:endParaRPr lang="da-DK" baseline="0" dirty="0" smtClean="0"/>
          </a:p>
          <a:p>
            <a:r>
              <a:rPr lang="da-DK" baseline="0" dirty="0" smtClean="0"/>
              <a:t>Sundhedsplejersker og kommunallæger informerer om børnevaccinationsprogrammet.</a:t>
            </a:r>
          </a:p>
          <a:p>
            <a:r>
              <a:rPr lang="da-DK" baseline="0" dirty="0" smtClean="0"/>
              <a:t>Personale på plejecentre, hjemmepleje mv. informerer borgere i risikogrupper om de gratis vaccinationstilbud. </a:t>
            </a:r>
          </a:p>
          <a:p>
            <a:r>
              <a:rPr lang="da-DK" baseline="0" dirty="0" smtClean="0"/>
              <a:t>Oplyse om gratis vaccinationstilbud og om hvor borgere kan blive vaccineret. </a:t>
            </a:r>
          </a:p>
          <a:p>
            <a:r>
              <a:rPr lang="da-DK" baseline="0" dirty="0" smtClean="0"/>
              <a:t>Fastlægge hvilke personalegrupper der bør vaccineres. </a:t>
            </a:r>
          </a:p>
          <a:p>
            <a:endParaRPr lang="da-DK" baseline="0" dirty="0" smtClean="0"/>
          </a:p>
          <a:p>
            <a:endParaRPr lang="da-DK" dirty="0"/>
          </a:p>
        </p:txBody>
      </p:sp>
      <p:sp>
        <p:nvSpPr>
          <p:cNvPr id="4" name="Slide Number Placeholder 3"/>
          <p:cNvSpPr>
            <a:spLocks noGrp="1"/>
          </p:cNvSpPr>
          <p:nvPr>
            <p:ph type="sldNum" sz="quarter" idx="10"/>
          </p:nvPr>
        </p:nvSpPr>
        <p:spPr/>
        <p:txBody>
          <a:bodyPr/>
          <a:lstStyle/>
          <a:p>
            <a:fld id="{A16CFAD1-D197-4A88-B173-A6412E995EE5}" type="slidenum">
              <a:rPr lang="en-GB" smtClean="0"/>
              <a:pPr/>
              <a:t>4</a:t>
            </a:fld>
            <a:endParaRPr lang="en-GB"/>
          </a:p>
        </p:txBody>
      </p:sp>
    </p:spTree>
    <p:extLst>
      <p:ext uri="{BB962C8B-B14F-4D97-AF65-F5344CB8AC3E}">
        <p14:creationId xmlns:p14="http://schemas.microsoft.com/office/powerpoint/2010/main" val="2300922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16CFAD1-D197-4A88-B173-A6412E995EE5}" type="slidenum">
              <a:rPr lang="en-GB" smtClean="0"/>
              <a:pPr/>
              <a:t>5</a:t>
            </a:fld>
            <a:endParaRPr lang="en-GB"/>
          </a:p>
        </p:txBody>
      </p:sp>
    </p:spTree>
    <p:extLst>
      <p:ext uri="{BB962C8B-B14F-4D97-AF65-F5344CB8AC3E}">
        <p14:creationId xmlns:p14="http://schemas.microsoft.com/office/powerpoint/2010/main" val="2317913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Resistens øges</a:t>
            </a:r>
            <a:r>
              <a:rPr lang="da-DK" baseline="0" dirty="0" smtClean="0"/>
              <a:t> fortsat, </a:t>
            </a:r>
            <a:r>
              <a:rPr lang="da-DK" dirty="0" smtClean="0"/>
              <a:t> MRSA og CPO er </a:t>
            </a:r>
            <a:r>
              <a:rPr lang="da-DK" dirty="0" err="1" smtClean="0"/>
              <a:t>anmeldeslspligtige</a:t>
            </a:r>
            <a:endParaRPr lang="da-DK" dirty="0" smtClean="0"/>
          </a:p>
          <a:p>
            <a:r>
              <a:rPr lang="da-DK" dirty="0" err="1" smtClean="0"/>
              <a:t>mrsa</a:t>
            </a:r>
            <a:r>
              <a:rPr lang="da-DK" dirty="0" smtClean="0"/>
              <a:t>: samfund, erhverv, kun få decideret hospitalsudbrud (100), </a:t>
            </a:r>
          </a:p>
          <a:p>
            <a:r>
              <a:rPr lang="da-DK" dirty="0" err="1" smtClean="0"/>
              <a:t>Cpe</a:t>
            </a:r>
            <a:r>
              <a:rPr lang="da-DK" dirty="0" smtClean="0"/>
              <a:t>: </a:t>
            </a:r>
            <a:r>
              <a:rPr lang="da-DK" baseline="0" dirty="0" smtClean="0"/>
              <a:t>rejse og </a:t>
            </a:r>
            <a:r>
              <a:rPr lang="da-DK" baseline="0" dirty="0" err="1" smtClean="0"/>
              <a:t>hosp</a:t>
            </a:r>
            <a:r>
              <a:rPr lang="da-DK" baseline="0" dirty="0" smtClean="0"/>
              <a:t> udbrud</a:t>
            </a:r>
          </a:p>
          <a:p>
            <a:r>
              <a:rPr lang="da-DK" baseline="0" dirty="0" err="1" smtClean="0"/>
              <a:t>vre</a:t>
            </a:r>
            <a:r>
              <a:rPr lang="da-DK" baseline="0" dirty="0" smtClean="0"/>
              <a:t>: hospital</a:t>
            </a:r>
          </a:p>
          <a:p>
            <a:endParaRPr lang="da-DK" baseline="0" dirty="0" smtClean="0"/>
          </a:p>
          <a:p>
            <a:r>
              <a:rPr lang="da-DK" baseline="0" dirty="0" smtClean="0"/>
              <a:t>MRSA og CPO er anmeldelsespligtige, der er VRE ikke.</a:t>
            </a:r>
          </a:p>
          <a:p>
            <a:endParaRPr lang="da-DK" baseline="0" dirty="0" smtClean="0"/>
          </a:p>
          <a:p>
            <a:r>
              <a:rPr lang="da-DK" baseline="0" dirty="0" smtClean="0"/>
              <a:t>Patienter der i kortere eller længere tid skal tages hånd om af det kommunale sundhedsvæsen, </a:t>
            </a:r>
            <a:r>
              <a:rPr lang="da-DK" baseline="0" dirty="0" smtClean="0"/>
              <a:t>udskrives </a:t>
            </a:r>
            <a:r>
              <a:rPr lang="da-DK" baseline="0" dirty="0" err="1" smtClean="0"/>
              <a:t>evt</a:t>
            </a:r>
            <a:r>
              <a:rPr lang="da-DK" baseline="0" dirty="0" smtClean="0"/>
              <a:t> med </a:t>
            </a:r>
            <a:r>
              <a:rPr lang="da-DK" baseline="0" dirty="0" smtClean="0"/>
              <a:t>resistente bakterier. </a:t>
            </a:r>
            <a:r>
              <a:rPr lang="da-DK" baseline="0" dirty="0" smtClean="0"/>
              <a:t>Bl.a. pga. fald i antal sengedage på hospital. </a:t>
            </a:r>
            <a:endParaRPr lang="da-DK" baseline="0" dirty="0" smtClean="0"/>
          </a:p>
          <a:p>
            <a:endParaRPr lang="da-DK" baseline="0" dirty="0" smtClean="0"/>
          </a:p>
          <a:p>
            <a:r>
              <a:rPr lang="da-DK" baseline="0" dirty="0" err="1" smtClean="0"/>
              <a:t>Imodsætning</a:t>
            </a:r>
            <a:r>
              <a:rPr lang="da-DK" baseline="0" dirty="0" smtClean="0"/>
              <a:t> </a:t>
            </a:r>
            <a:r>
              <a:rPr lang="da-DK" baseline="0" dirty="0" smtClean="0"/>
              <a:t>til MRSA, kan man ikke behandle bærertilstand af CPO og VRE.</a:t>
            </a:r>
          </a:p>
          <a:p>
            <a:endParaRPr lang="da-DK" baseline="0" dirty="0" smtClean="0"/>
          </a:p>
        </p:txBody>
      </p:sp>
      <p:sp>
        <p:nvSpPr>
          <p:cNvPr id="4" name="Pladsholder til slidenummer 3"/>
          <p:cNvSpPr>
            <a:spLocks noGrp="1"/>
          </p:cNvSpPr>
          <p:nvPr>
            <p:ph type="sldNum" sz="quarter" idx="10"/>
          </p:nvPr>
        </p:nvSpPr>
        <p:spPr/>
        <p:txBody>
          <a:bodyPr/>
          <a:lstStyle/>
          <a:p>
            <a:fld id="{F54E262B-9A0C-48DE-90B9-9C449D1D0531}" type="slidenum">
              <a:rPr lang="da-DK" smtClean="0"/>
              <a:t>6</a:t>
            </a:fld>
            <a:endParaRPr lang="da-DK"/>
          </a:p>
        </p:txBody>
      </p:sp>
    </p:spTree>
    <p:extLst>
      <p:ext uri="{BB962C8B-B14F-4D97-AF65-F5344CB8AC3E}">
        <p14:creationId xmlns:p14="http://schemas.microsoft.com/office/powerpoint/2010/main" val="3553159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Forbruget i primærsektoren  (udgår fra landets apoteker), udgør knap</a:t>
            </a:r>
            <a:r>
              <a:rPr lang="da-DK" baseline="0" dirty="0" smtClean="0"/>
              <a:t> 90% af det samlede antibiotikaforbrug og de resterende 10% af det samlede forbrug finder sted på sygehusene. </a:t>
            </a:r>
            <a:endParaRPr lang="da-DK" dirty="0"/>
          </a:p>
        </p:txBody>
      </p:sp>
      <p:sp>
        <p:nvSpPr>
          <p:cNvPr id="4" name="Slide Number Placeholder 3"/>
          <p:cNvSpPr>
            <a:spLocks noGrp="1"/>
          </p:cNvSpPr>
          <p:nvPr>
            <p:ph type="sldNum" sz="quarter" idx="10"/>
          </p:nvPr>
        </p:nvSpPr>
        <p:spPr/>
        <p:txBody>
          <a:bodyPr/>
          <a:lstStyle/>
          <a:p>
            <a:fld id="{A16CFAD1-D197-4A88-B173-A6412E995EE5}" type="slidenum">
              <a:rPr lang="en-GB" smtClean="0"/>
              <a:pPr/>
              <a:t>7</a:t>
            </a:fld>
            <a:endParaRPr lang="en-GB"/>
          </a:p>
        </p:txBody>
      </p:sp>
    </p:spTree>
    <p:extLst>
      <p:ext uri="{BB962C8B-B14F-4D97-AF65-F5344CB8AC3E}">
        <p14:creationId xmlns:p14="http://schemas.microsoft.com/office/powerpoint/2010/main" val="2292371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b="0" i="0" u="none" strike="noStrike" kern="1200" baseline="0" dirty="0" err="1" smtClean="0">
                <a:solidFill>
                  <a:schemeClr val="tx1"/>
                </a:solidFill>
                <a:latin typeface="Times New Roman" pitchFamily="18" charset="0"/>
                <a:ea typeface="+mn-ea"/>
                <a:cs typeface="+mn-cs"/>
              </a:rPr>
              <a:t>Mål</a:t>
            </a:r>
            <a:r>
              <a:rPr lang="en-US" sz="1200" b="0" i="0" u="none" strike="noStrike" kern="1200" baseline="0" dirty="0" smtClean="0">
                <a:solidFill>
                  <a:schemeClr val="tx1"/>
                </a:solidFill>
                <a:latin typeface="Times New Roman" pitchFamily="18" charset="0"/>
                <a:ea typeface="+mn-ea"/>
                <a:cs typeface="+mn-cs"/>
              </a:rPr>
              <a:t> 1 </a:t>
            </a:r>
            <a:r>
              <a:rPr lang="en-US" sz="1200" b="0" i="0" u="none" strike="noStrike" kern="1200" baseline="0" dirty="0" err="1" smtClean="0">
                <a:solidFill>
                  <a:schemeClr val="tx1"/>
                </a:solidFill>
                <a:latin typeface="Times New Roman" pitchFamily="18" charset="0"/>
                <a:ea typeface="+mn-ea"/>
                <a:cs typeface="+mn-cs"/>
              </a:rPr>
              <a:t>og</a:t>
            </a:r>
            <a:r>
              <a:rPr lang="en-US" sz="1200" b="0" i="0" u="none" strike="noStrike" kern="1200" baseline="0" dirty="0" smtClean="0">
                <a:solidFill>
                  <a:schemeClr val="tx1"/>
                </a:solidFill>
                <a:latin typeface="Times New Roman" pitchFamily="18" charset="0"/>
                <a:ea typeface="+mn-ea"/>
                <a:cs typeface="+mn-cs"/>
              </a:rPr>
              <a:t> 2 </a:t>
            </a:r>
            <a:r>
              <a:rPr lang="en-US" sz="1200" b="0" i="0" u="none" strike="noStrike" kern="1200" baseline="0" dirty="0" err="1" smtClean="0">
                <a:solidFill>
                  <a:schemeClr val="tx1"/>
                </a:solidFill>
                <a:latin typeface="Times New Roman" pitchFamily="18" charset="0"/>
                <a:ea typeface="+mn-ea"/>
                <a:cs typeface="+mn-cs"/>
              </a:rPr>
              <a:t>er</a:t>
            </a:r>
            <a:r>
              <a:rPr lang="en-US" sz="1200" b="0" i="0" u="none" strike="noStrike" kern="1200" baseline="0" dirty="0" smtClean="0">
                <a:solidFill>
                  <a:schemeClr val="tx1"/>
                </a:solidFill>
                <a:latin typeface="Times New Roman" pitchFamily="18" charset="0"/>
                <a:ea typeface="+mn-ea"/>
                <a:cs typeface="+mn-cs"/>
              </a:rPr>
              <a:t> </a:t>
            </a:r>
            <a:r>
              <a:rPr lang="en-US" sz="1200" b="0" i="0" u="none" strike="noStrike" kern="1200" baseline="0" dirty="0" err="1" smtClean="0">
                <a:solidFill>
                  <a:schemeClr val="tx1"/>
                </a:solidFill>
                <a:latin typeface="Times New Roman" pitchFamily="18" charset="0"/>
                <a:ea typeface="+mn-ea"/>
                <a:cs typeface="+mn-cs"/>
              </a:rPr>
              <a:t>direkte</a:t>
            </a:r>
            <a:r>
              <a:rPr lang="en-US" sz="1200" b="0" i="0" u="none" strike="noStrike" kern="1200" baseline="0" dirty="0" smtClean="0">
                <a:solidFill>
                  <a:schemeClr val="tx1"/>
                </a:solidFill>
                <a:latin typeface="Times New Roman" pitchFamily="18" charset="0"/>
                <a:ea typeface="+mn-ea"/>
                <a:cs typeface="+mn-cs"/>
              </a:rPr>
              <a:t> </a:t>
            </a:r>
            <a:r>
              <a:rPr lang="en-US" sz="1200" b="0" i="0" u="none" strike="noStrike" kern="1200" baseline="0" dirty="0" err="1" smtClean="0">
                <a:solidFill>
                  <a:schemeClr val="tx1"/>
                </a:solidFill>
                <a:latin typeface="Times New Roman" pitchFamily="18" charset="0"/>
                <a:ea typeface="+mn-ea"/>
                <a:cs typeface="+mn-cs"/>
              </a:rPr>
              <a:t>rettet</a:t>
            </a:r>
            <a:r>
              <a:rPr lang="en-US" sz="1200" b="0" i="0" u="none" strike="noStrike" kern="1200" baseline="0" dirty="0" smtClean="0">
                <a:solidFill>
                  <a:schemeClr val="tx1"/>
                </a:solidFill>
                <a:latin typeface="Times New Roman" pitchFamily="18" charset="0"/>
                <a:ea typeface="+mn-ea"/>
                <a:cs typeface="+mn-cs"/>
              </a:rPr>
              <a:t> mod </a:t>
            </a:r>
            <a:r>
              <a:rPr lang="en-US" sz="1200" b="0" i="0" u="none" strike="noStrike" kern="1200" baseline="0" dirty="0" err="1" smtClean="0">
                <a:solidFill>
                  <a:schemeClr val="tx1"/>
                </a:solidFill>
                <a:latin typeface="Times New Roman" pitchFamily="18" charset="0"/>
                <a:ea typeface="+mn-ea"/>
                <a:cs typeface="+mn-cs"/>
              </a:rPr>
              <a:t>primær</a:t>
            </a:r>
            <a:r>
              <a:rPr lang="en-US" sz="1200" b="0" i="0" u="none" strike="noStrike" kern="1200" baseline="0" dirty="0" smtClean="0">
                <a:solidFill>
                  <a:schemeClr val="tx1"/>
                </a:solidFill>
                <a:latin typeface="Times New Roman" pitchFamily="18" charset="0"/>
                <a:ea typeface="+mn-ea"/>
                <a:cs typeface="+mn-cs"/>
              </a:rPr>
              <a:t> </a:t>
            </a:r>
            <a:r>
              <a:rPr lang="en-US" sz="1200" b="0" i="0" u="none" strike="noStrike" kern="1200" baseline="0" dirty="0" err="1" smtClean="0">
                <a:solidFill>
                  <a:schemeClr val="tx1"/>
                </a:solidFill>
                <a:latin typeface="Times New Roman" pitchFamily="18" charset="0"/>
                <a:ea typeface="+mn-ea"/>
                <a:cs typeface="+mn-cs"/>
              </a:rPr>
              <a:t>sektoren</a:t>
            </a:r>
            <a:r>
              <a:rPr lang="en-US" sz="1200" b="0" i="0" u="none" strike="noStrike" kern="1200" baseline="0" dirty="0" smtClean="0">
                <a:solidFill>
                  <a:schemeClr val="tx1"/>
                </a:solidFill>
                <a:latin typeface="Times New Roman" pitchFamily="18" charset="0"/>
                <a:ea typeface="+mn-ea"/>
                <a:cs typeface="+mn-cs"/>
              </a:rPr>
              <a:t> </a:t>
            </a:r>
            <a:r>
              <a:rPr lang="en-US" sz="1200" b="0" i="0" u="none" strike="noStrike" kern="1200" baseline="0" dirty="0" err="1" smtClean="0">
                <a:solidFill>
                  <a:schemeClr val="tx1"/>
                </a:solidFill>
                <a:latin typeface="Times New Roman" pitchFamily="18" charset="0"/>
                <a:ea typeface="+mn-ea"/>
                <a:cs typeface="+mn-cs"/>
              </a:rPr>
              <a:t>og</a:t>
            </a:r>
            <a:r>
              <a:rPr lang="en-US" sz="1200" b="0" i="0" u="none" strike="noStrike" kern="1200" baseline="0" dirty="0" smtClean="0">
                <a:solidFill>
                  <a:schemeClr val="tx1"/>
                </a:solidFill>
                <a:latin typeface="Times New Roman" pitchFamily="18" charset="0"/>
                <a:ea typeface="+mn-ea"/>
                <a:cs typeface="+mn-cs"/>
              </a:rPr>
              <a:t> </a:t>
            </a:r>
            <a:r>
              <a:rPr lang="en-US" sz="1200" b="0" i="0" u="none" strike="noStrike" kern="1200" baseline="0" dirty="0" err="1" smtClean="0">
                <a:solidFill>
                  <a:schemeClr val="tx1"/>
                </a:solidFill>
                <a:latin typeface="Times New Roman" pitchFamily="18" charset="0"/>
                <a:ea typeface="+mn-ea"/>
                <a:cs typeface="+mn-cs"/>
              </a:rPr>
              <a:t>mål</a:t>
            </a:r>
            <a:r>
              <a:rPr lang="en-US" sz="1200" b="0" i="0" u="none" strike="noStrike" kern="1200" baseline="0" dirty="0" smtClean="0">
                <a:solidFill>
                  <a:schemeClr val="tx1"/>
                </a:solidFill>
                <a:latin typeface="Times New Roman" pitchFamily="18" charset="0"/>
                <a:ea typeface="+mn-ea"/>
                <a:cs typeface="+mn-cs"/>
              </a:rPr>
              <a:t> 3 mod </a:t>
            </a:r>
            <a:r>
              <a:rPr lang="en-US" sz="1200" b="0" i="0" u="none" strike="noStrike" kern="1200" baseline="0" dirty="0" err="1" smtClean="0">
                <a:solidFill>
                  <a:schemeClr val="tx1"/>
                </a:solidFill>
                <a:latin typeface="Times New Roman" pitchFamily="18" charset="0"/>
                <a:ea typeface="+mn-ea"/>
                <a:cs typeface="+mn-cs"/>
              </a:rPr>
              <a:t>hospitalerne</a:t>
            </a:r>
            <a:r>
              <a:rPr lang="en-US" sz="1200" b="0" i="0" u="none" strike="noStrike" kern="1200" baseline="0" dirty="0" smtClean="0">
                <a:solidFill>
                  <a:schemeClr val="tx1"/>
                </a:solidFill>
                <a:latin typeface="Times New Roman" pitchFamily="18" charset="0"/>
                <a:ea typeface="+mn-ea"/>
                <a:cs typeface="+mn-cs"/>
              </a:rPr>
              <a:t>.</a:t>
            </a:r>
          </a:p>
          <a:p>
            <a:pPr marL="0" indent="0">
              <a:buFontTx/>
              <a:buNone/>
            </a:pPr>
            <a:endParaRPr lang="en-US" sz="1200" b="0" i="0" u="none" strike="noStrike" kern="1200" baseline="0" dirty="0" smtClean="0">
              <a:solidFill>
                <a:schemeClr val="tx1"/>
              </a:solidFill>
              <a:latin typeface="Times New Roman" pitchFamily="18" charset="0"/>
              <a:ea typeface="+mn-ea"/>
              <a:cs typeface="+mn-cs"/>
            </a:endParaRPr>
          </a:p>
          <a:p>
            <a:pPr marL="0" indent="0">
              <a:buFontTx/>
              <a:buNone/>
            </a:pPr>
            <a:r>
              <a:rPr lang="en-US" sz="1200" b="0" i="0" u="none" strike="noStrike" kern="1200" baseline="0" dirty="0" err="1" smtClean="0">
                <a:solidFill>
                  <a:schemeClr val="tx1"/>
                </a:solidFill>
                <a:latin typeface="Times New Roman" pitchFamily="18" charset="0"/>
                <a:ea typeface="+mn-ea"/>
                <a:cs typeface="+mn-cs"/>
              </a:rPr>
              <a:t>Mål</a:t>
            </a:r>
            <a:r>
              <a:rPr lang="en-US" sz="1200" b="0" i="0" u="none" strike="noStrike" kern="1200" baseline="0" dirty="0" smtClean="0">
                <a:solidFill>
                  <a:schemeClr val="tx1"/>
                </a:solidFill>
                <a:latin typeface="Times New Roman" pitchFamily="18" charset="0"/>
                <a:ea typeface="+mn-ea"/>
                <a:cs typeface="+mn-cs"/>
              </a:rPr>
              <a:t> 1 </a:t>
            </a:r>
            <a:r>
              <a:rPr lang="en-US" sz="1200" b="0" i="0" u="none" strike="noStrike" kern="1200" baseline="0" dirty="0" err="1" smtClean="0">
                <a:solidFill>
                  <a:schemeClr val="tx1"/>
                </a:solidFill>
                <a:latin typeface="Times New Roman" pitchFamily="18" charset="0"/>
                <a:ea typeface="+mn-ea"/>
                <a:cs typeface="+mn-cs"/>
              </a:rPr>
              <a:t>er</a:t>
            </a:r>
            <a:r>
              <a:rPr lang="en-US" sz="1200" b="0" i="0" u="none" strike="noStrike" kern="1200" baseline="0" dirty="0" smtClean="0">
                <a:solidFill>
                  <a:schemeClr val="tx1"/>
                </a:solidFill>
                <a:latin typeface="Times New Roman" pitchFamily="18" charset="0"/>
                <a:ea typeface="+mn-ea"/>
                <a:cs typeface="+mn-cs"/>
              </a:rPr>
              <a:t> </a:t>
            </a:r>
            <a:r>
              <a:rPr lang="en-US" sz="1200" b="0" i="0" u="none" strike="noStrike" kern="1200" baseline="0" dirty="0" err="1" smtClean="0">
                <a:solidFill>
                  <a:schemeClr val="tx1"/>
                </a:solidFill>
                <a:latin typeface="Times New Roman" pitchFamily="18" charset="0"/>
                <a:ea typeface="+mn-ea"/>
                <a:cs typeface="+mn-cs"/>
              </a:rPr>
              <a:t>rettet</a:t>
            </a:r>
            <a:r>
              <a:rPr lang="en-US" sz="1200" b="0" i="0" u="none" strike="noStrike" kern="1200" baseline="0" dirty="0" smtClean="0">
                <a:solidFill>
                  <a:schemeClr val="tx1"/>
                </a:solidFill>
                <a:latin typeface="Times New Roman" pitchFamily="18" charset="0"/>
                <a:ea typeface="+mn-ea"/>
                <a:cs typeface="+mn-cs"/>
              </a:rPr>
              <a:t> mod at </a:t>
            </a:r>
            <a:r>
              <a:rPr lang="en-US" sz="1200" b="0" i="0" u="none" strike="noStrike" kern="1200" baseline="0" dirty="0" err="1" smtClean="0">
                <a:solidFill>
                  <a:schemeClr val="tx1"/>
                </a:solidFill>
                <a:latin typeface="Times New Roman" pitchFamily="18" charset="0"/>
                <a:ea typeface="+mn-ea"/>
                <a:cs typeface="+mn-cs"/>
              </a:rPr>
              <a:t>reducere</a:t>
            </a:r>
            <a:r>
              <a:rPr lang="en-US" sz="1200" b="0" i="0" u="none" strike="noStrike" kern="1200" baseline="0" dirty="0" smtClean="0">
                <a:solidFill>
                  <a:schemeClr val="tx1"/>
                </a:solidFill>
                <a:latin typeface="Times New Roman" pitchFamily="18" charset="0"/>
                <a:ea typeface="+mn-ea"/>
                <a:cs typeface="+mn-cs"/>
              </a:rPr>
              <a:t> et </a:t>
            </a:r>
            <a:r>
              <a:rPr lang="en-US" sz="1200" b="0" i="0" u="none" strike="noStrike" kern="1200" baseline="0" dirty="0" err="1" smtClean="0">
                <a:solidFill>
                  <a:schemeClr val="tx1"/>
                </a:solidFill>
                <a:latin typeface="Times New Roman" pitchFamily="18" charset="0"/>
                <a:ea typeface="+mn-ea"/>
                <a:cs typeface="+mn-cs"/>
              </a:rPr>
              <a:t>unøditg</a:t>
            </a:r>
            <a:r>
              <a:rPr lang="en-US" sz="1200" b="0" i="0" u="none" strike="noStrike" kern="1200" baseline="0" dirty="0" smtClean="0">
                <a:solidFill>
                  <a:schemeClr val="tx1"/>
                </a:solidFill>
                <a:latin typeface="Times New Roman" pitchFamily="18" charset="0"/>
                <a:ea typeface="+mn-ea"/>
                <a:cs typeface="+mn-cs"/>
              </a:rPr>
              <a:t> </a:t>
            </a:r>
            <a:r>
              <a:rPr lang="en-US" sz="1200" b="0" i="0" u="none" strike="noStrike" kern="1200" baseline="0" dirty="0" err="1" smtClean="0">
                <a:solidFill>
                  <a:schemeClr val="tx1"/>
                </a:solidFill>
                <a:latin typeface="Times New Roman" pitchFamily="18" charset="0"/>
                <a:ea typeface="+mn-ea"/>
                <a:cs typeface="+mn-cs"/>
              </a:rPr>
              <a:t>forbrug</a:t>
            </a:r>
            <a:r>
              <a:rPr lang="en-US" sz="1200" b="0" i="0" u="none" strike="noStrike" kern="1200" baseline="0" dirty="0" smtClean="0">
                <a:solidFill>
                  <a:schemeClr val="tx1"/>
                </a:solidFill>
                <a:latin typeface="Times New Roman" pitchFamily="18" charset="0"/>
                <a:ea typeface="+mn-ea"/>
                <a:cs typeface="+mn-cs"/>
              </a:rPr>
              <a:t> </a:t>
            </a:r>
            <a:r>
              <a:rPr lang="en-US" sz="1200" b="0" i="0" u="none" strike="noStrike" kern="1200" baseline="0" dirty="0" err="1" smtClean="0">
                <a:solidFill>
                  <a:schemeClr val="tx1"/>
                </a:solidFill>
                <a:latin typeface="Times New Roman" pitchFamily="18" charset="0"/>
                <a:ea typeface="+mn-ea"/>
                <a:cs typeface="+mn-cs"/>
              </a:rPr>
              <a:t>af</a:t>
            </a:r>
            <a:r>
              <a:rPr lang="en-US" sz="1200" b="0" i="0" u="none" strike="noStrike" kern="1200" baseline="0" dirty="0" smtClean="0">
                <a:solidFill>
                  <a:schemeClr val="tx1"/>
                </a:solidFill>
                <a:latin typeface="Times New Roman" pitchFamily="18" charset="0"/>
                <a:ea typeface="+mn-ea"/>
                <a:cs typeface="+mn-cs"/>
              </a:rPr>
              <a:t> </a:t>
            </a:r>
            <a:r>
              <a:rPr lang="en-US" sz="1200" b="0" i="0" u="none" strike="noStrike" kern="1200" baseline="0" dirty="0" err="1" smtClean="0">
                <a:solidFill>
                  <a:schemeClr val="tx1"/>
                </a:solidFill>
                <a:latin typeface="Times New Roman" pitchFamily="18" charset="0"/>
                <a:ea typeface="+mn-ea"/>
                <a:cs typeface="+mn-cs"/>
              </a:rPr>
              <a:t>antibiotika</a:t>
            </a:r>
            <a:r>
              <a:rPr lang="en-US" sz="1200" b="0" i="0" u="none" strike="noStrike" kern="1200" baseline="0" dirty="0" smtClean="0">
                <a:solidFill>
                  <a:schemeClr val="tx1"/>
                </a:solidFill>
                <a:latin typeface="Times New Roman" pitchFamily="18" charset="0"/>
                <a:ea typeface="+mn-ea"/>
                <a:cs typeface="+mn-cs"/>
              </a:rPr>
              <a:t>.</a:t>
            </a:r>
          </a:p>
          <a:p>
            <a:pPr marL="0" indent="0">
              <a:buFontTx/>
              <a:buNone/>
            </a:pPr>
            <a:r>
              <a:rPr lang="en-US" sz="1200" b="0" i="0" u="none" strike="noStrike" kern="1200" baseline="0" dirty="0" err="1" smtClean="0">
                <a:solidFill>
                  <a:schemeClr val="tx1"/>
                </a:solidFill>
                <a:latin typeface="Times New Roman" pitchFamily="18" charset="0"/>
                <a:ea typeface="+mn-ea"/>
                <a:cs typeface="+mn-cs"/>
              </a:rPr>
              <a:t>Mål</a:t>
            </a:r>
            <a:r>
              <a:rPr lang="en-US" sz="1200" b="0" i="0" u="none" strike="noStrike" kern="1200" baseline="0" dirty="0" smtClean="0">
                <a:solidFill>
                  <a:schemeClr val="tx1"/>
                </a:solidFill>
                <a:latin typeface="Times New Roman" pitchFamily="18" charset="0"/>
                <a:ea typeface="+mn-ea"/>
                <a:cs typeface="+mn-cs"/>
              </a:rPr>
              <a:t> 2 </a:t>
            </a:r>
            <a:r>
              <a:rPr lang="en-US" sz="1200" b="0" i="0" u="none" strike="noStrike" kern="1200" baseline="0" dirty="0" err="1" smtClean="0">
                <a:solidFill>
                  <a:schemeClr val="tx1"/>
                </a:solidFill>
                <a:latin typeface="Times New Roman" pitchFamily="18" charset="0"/>
                <a:ea typeface="+mn-ea"/>
                <a:cs typeface="+mn-cs"/>
              </a:rPr>
              <a:t>fokuserer</a:t>
            </a:r>
            <a:r>
              <a:rPr lang="en-US" sz="1200" b="0" i="0" u="none" strike="noStrike" kern="1200" baseline="0" dirty="0" smtClean="0">
                <a:solidFill>
                  <a:schemeClr val="tx1"/>
                </a:solidFill>
                <a:latin typeface="Times New Roman" pitchFamily="18" charset="0"/>
                <a:ea typeface="+mn-ea"/>
                <a:cs typeface="+mn-cs"/>
              </a:rPr>
              <a:t> mere </a:t>
            </a:r>
            <a:r>
              <a:rPr lang="en-US" sz="1200" b="0" i="0" u="none" strike="noStrike" kern="1200" baseline="0" dirty="0" err="1" smtClean="0">
                <a:solidFill>
                  <a:schemeClr val="tx1"/>
                </a:solidFill>
                <a:latin typeface="Times New Roman" pitchFamily="18" charset="0"/>
                <a:ea typeface="+mn-ea"/>
                <a:cs typeface="+mn-cs"/>
              </a:rPr>
              <a:t>på</a:t>
            </a:r>
            <a:r>
              <a:rPr lang="en-US" sz="1200" b="0" i="0" u="none" strike="noStrike" kern="1200" baseline="0" dirty="0" smtClean="0">
                <a:solidFill>
                  <a:schemeClr val="tx1"/>
                </a:solidFill>
                <a:latin typeface="Times New Roman" pitchFamily="18" charset="0"/>
                <a:ea typeface="+mn-ea"/>
                <a:cs typeface="+mn-cs"/>
              </a:rPr>
              <a:t> et </a:t>
            </a:r>
            <a:r>
              <a:rPr lang="en-US" sz="1200" b="0" i="0" u="none" strike="noStrike" kern="1200" baseline="0" dirty="0" err="1" smtClean="0">
                <a:solidFill>
                  <a:schemeClr val="tx1"/>
                </a:solidFill>
                <a:latin typeface="Times New Roman" pitchFamily="18" charset="0"/>
                <a:ea typeface="+mn-ea"/>
                <a:cs typeface="+mn-cs"/>
              </a:rPr>
              <a:t>rationelt</a:t>
            </a:r>
            <a:r>
              <a:rPr lang="en-US" sz="1200" b="0" i="0" u="none" strike="noStrike" kern="1200" baseline="0" dirty="0" smtClean="0">
                <a:solidFill>
                  <a:schemeClr val="tx1"/>
                </a:solidFill>
                <a:latin typeface="Times New Roman" pitchFamily="18" charset="0"/>
                <a:ea typeface="+mn-ea"/>
                <a:cs typeface="+mn-cs"/>
              </a:rPr>
              <a:t> </a:t>
            </a:r>
            <a:r>
              <a:rPr lang="en-US" sz="1200" b="0" i="0" u="none" strike="noStrike" kern="1200" baseline="0" dirty="0" err="1" smtClean="0">
                <a:solidFill>
                  <a:schemeClr val="tx1"/>
                </a:solidFill>
                <a:latin typeface="Times New Roman" pitchFamily="18" charset="0"/>
                <a:ea typeface="+mn-ea"/>
                <a:cs typeface="+mn-cs"/>
              </a:rPr>
              <a:t>brug</a:t>
            </a:r>
            <a:r>
              <a:rPr lang="en-US" sz="1200" b="0" i="0" u="none" strike="noStrike" kern="1200" baseline="0" dirty="0" smtClean="0">
                <a:solidFill>
                  <a:schemeClr val="tx1"/>
                </a:solidFill>
                <a:latin typeface="Times New Roman" pitchFamily="18" charset="0"/>
                <a:ea typeface="+mn-ea"/>
                <a:cs typeface="+mn-cs"/>
              </a:rPr>
              <a:t> </a:t>
            </a:r>
            <a:r>
              <a:rPr lang="en-US" sz="1200" b="0" i="0" u="none" strike="noStrike" kern="1200" baseline="0" dirty="0" err="1" smtClean="0">
                <a:solidFill>
                  <a:schemeClr val="tx1"/>
                </a:solidFill>
                <a:latin typeface="Times New Roman" pitchFamily="18" charset="0"/>
                <a:ea typeface="+mn-ea"/>
                <a:cs typeface="+mn-cs"/>
              </a:rPr>
              <a:t>af</a:t>
            </a:r>
            <a:r>
              <a:rPr lang="en-US" sz="1200" b="0" i="0" u="none" strike="noStrike" kern="1200" baseline="0" dirty="0" smtClean="0">
                <a:solidFill>
                  <a:schemeClr val="tx1"/>
                </a:solidFill>
                <a:latin typeface="Times New Roman" pitchFamily="18" charset="0"/>
                <a:ea typeface="+mn-ea"/>
                <a:cs typeface="+mn-cs"/>
              </a:rPr>
              <a:t> AB der </a:t>
            </a:r>
            <a:r>
              <a:rPr lang="en-US" sz="1200" b="0" i="0" u="none" strike="noStrike" kern="1200" baseline="0" dirty="0" err="1" smtClean="0">
                <a:solidFill>
                  <a:schemeClr val="tx1"/>
                </a:solidFill>
                <a:latin typeface="Times New Roman" pitchFamily="18" charset="0"/>
                <a:ea typeface="+mn-ea"/>
                <a:cs typeface="+mn-cs"/>
              </a:rPr>
              <a:t>hvor</a:t>
            </a:r>
            <a:r>
              <a:rPr lang="en-US" sz="1200" b="0" i="0" u="none" strike="noStrike" kern="1200" baseline="0" dirty="0" smtClean="0">
                <a:solidFill>
                  <a:schemeClr val="tx1"/>
                </a:solidFill>
                <a:latin typeface="Times New Roman" pitchFamily="18" charset="0"/>
                <a:ea typeface="+mn-ea"/>
                <a:cs typeface="+mn-cs"/>
              </a:rPr>
              <a:t> </a:t>
            </a:r>
            <a:r>
              <a:rPr lang="en-US" sz="1200" b="0" i="0" u="none" strike="noStrike" kern="1200" baseline="0" dirty="0" err="1" smtClean="0">
                <a:solidFill>
                  <a:schemeClr val="tx1"/>
                </a:solidFill>
                <a:latin typeface="Times New Roman" pitchFamily="18" charset="0"/>
                <a:ea typeface="+mn-ea"/>
                <a:cs typeface="+mn-cs"/>
              </a:rPr>
              <a:t>lægen</a:t>
            </a:r>
            <a:r>
              <a:rPr lang="en-US" sz="1200" b="0" i="0" u="none" strike="noStrike" kern="1200" baseline="0" dirty="0" smtClean="0">
                <a:solidFill>
                  <a:schemeClr val="tx1"/>
                </a:solidFill>
                <a:latin typeface="Times New Roman" pitchFamily="18" charset="0"/>
                <a:ea typeface="+mn-ea"/>
                <a:cs typeface="+mn-cs"/>
              </a:rPr>
              <a:t> </a:t>
            </a:r>
            <a:r>
              <a:rPr lang="en-US" sz="1200" b="0" i="0" u="none" strike="noStrike" kern="1200" baseline="0" dirty="0" err="1" smtClean="0">
                <a:solidFill>
                  <a:schemeClr val="tx1"/>
                </a:solidFill>
                <a:latin typeface="Times New Roman" pitchFamily="18" charset="0"/>
                <a:ea typeface="+mn-ea"/>
                <a:cs typeface="+mn-cs"/>
              </a:rPr>
              <a:t>vurderer</a:t>
            </a:r>
            <a:r>
              <a:rPr lang="en-US" sz="1200" b="0" i="0" u="none" strike="noStrike" kern="1200" baseline="0" dirty="0" smtClean="0">
                <a:solidFill>
                  <a:schemeClr val="tx1"/>
                </a:solidFill>
                <a:latin typeface="Times New Roman" pitchFamily="18" charset="0"/>
                <a:ea typeface="+mn-ea"/>
                <a:cs typeface="+mn-cs"/>
              </a:rPr>
              <a:t> at </a:t>
            </a:r>
            <a:r>
              <a:rPr lang="en-US" sz="1200" b="0" i="0" u="none" strike="noStrike" kern="1200" baseline="0" dirty="0" err="1" smtClean="0">
                <a:solidFill>
                  <a:schemeClr val="tx1"/>
                </a:solidFill>
                <a:latin typeface="Times New Roman" pitchFamily="18" charset="0"/>
                <a:ea typeface="+mn-ea"/>
                <a:cs typeface="+mn-cs"/>
              </a:rPr>
              <a:t>ordinere</a:t>
            </a:r>
            <a:r>
              <a:rPr lang="en-US" sz="1200" b="0" i="0" u="none" strike="noStrike" kern="1200" baseline="0" dirty="0" smtClean="0">
                <a:solidFill>
                  <a:schemeClr val="tx1"/>
                </a:solidFill>
                <a:latin typeface="Times New Roman" pitchFamily="18" charset="0"/>
                <a:ea typeface="+mn-ea"/>
                <a:cs typeface="+mn-cs"/>
              </a:rPr>
              <a:t>. </a:t>
            </a:r>
          </a:p>
          <a:p>
            <a:pPr marL="0" indent="0">
              <a:buFontTx/>
              <a:buNone/>
            </a:pPr>
            <a:r>
              <a:rPr lang="en-US" sz="1200" b="0" i="0" u="none" strike="noStrike" kern="1200" baseline="0" dirty="0" err="1" smtClean="0">
                <a:solidFill>
                  <a:schemeClr val="tx1"/>
                </a:solidFill>
                <a:latin typeface="Times New Roman" pitchFamily="18" charset="0"/>
                <a:ea typeface="+mn-ea"/>
                <a:cs typeface="+mn-cs"/>
              </a:rPr>
              <a:t>Mål</a:t>
            </a:r>
            <a:r>
              <a:rPr lang="en-US" sz="1200" b="0" i="0" u="none" strike="noStrike" kern="1200" baseline="0" dirty="0" smtClean="0">
                <a:solidFill>
                  <a:schemeClr val="tx1"/>
                </a:solidFill>
                <a:latin typeface="Times New Roman" pitchFamily="18" charset="0"/>
                <a:ea typeface="+mn-ea"/>
                <a:cs typeface="+mn-cs"/>
              </a:rPr>
              <a:t> 3 </a:t>
            </a:r>
            <a:r>
              <a:rPr lang="en-US" sz="1200" b="0" i="0" u="none" strike="noStrike" kern="1200" baseline="0" dirty="0" err="1" smtClean="0">
                <a:solidFill>
                  <a:schemeClr val="tx1"/>
                </a:solidFill>
                <a:latin typeface="Times New Roman" pitchFamily="18" charset="0"/>
                <a:ea typeface="+mn-ea"/>
                <a:cs typeface="+mn-cs"/>
              </a:rPr>
              <a:t>har</a:t>
            </a:r>
            <a:r>
              <a:rPr lang="en-US" sz="1200" b="0" i="0" u="none" strike="noStrike" kern="1200" baseline="0" dirty="0" smtClean="0">
                <a:solidFill>
                  <a:schemeClr val="tx1"/>
                </a:solidFill>
                <a:latin typeface="Times New Roman" pitchFamily="18" charset="0"/>
                <a:ea typeface="+mn-ea"/>
                <a:cs typeface="+mn-cs"/>
              </a:rPr>
              <a:t> </a:t>
            </a:r>
            <a:r>
              <a:rPr lang="en-US" sz="1200" b="0" i="0" u="none" strike="noStrike" kern="1200" baseline="0" dirty="0" err="1" smtClean="0">
                <a:solidFill>
                  <a:schemeClr val="tx1"/>
                </a:solidFill>
                <a:latin typeface="Times New Roman" pitchFamily="18" charset="0"/>
                <a:ea typeface="+mn-ea"/>
                <a:cs typeface="+mn-cs"/>
              </a:rPr>
              <a:t>til</a:t>
            </a:r>
            <a:r>
              <a:rPr lang="en-US" sz="1200" b="0" i="0" u="none" strike="noStrike" kern="1200" baseline="0" dirty="0" smtClean="0">
                <a:solidFill>
                  <a:schemeClr val="tx1"/>
                </a:solidFill>
                <a:latin typeface="Times New Roman" pitchFamily="18" charset="0"/>
                <a:ea typeface="+mn-ea"/>
                <a:cs typeface="+mn-cs"/>
              </a:rPr>
              <a:t> </a:t>
            </a:r>
            <a:r>
              <a:rPr lang="en-US" sz="1200" b="0" i="0" u="none" strike="noStrike" kern="1200" baseline="0" dirty="0" err="1" smtClean="0">
                <a:solidFill>
                  <a:schemeClr val="tx1"/>
                </a:solidFill>
                <a:latin typeface="Times New Roman" pitchFamily="18" charset="0"/>
                <a:ea typeface="+mn-ea"/>
                <a:cs typeface="+mn-cs"/>
              </a:rPr>
              <a:t>formål</a:t>
            </a:r>
            <a:r>
              <a:rPr lang="en-US" sz="1200" b="0" i="0" u="none" strike="noStrike" kern="1200" baseline="0" dirty="0" smtClean="0">
                <a:solidFill>
                  <a:schemeClr val="tx1"/>
                </a:solidFill>
                <a:latin typeface="Times New Roman" pitchFamily="18" charset="0"/>
                <a:ea typeface="+mn-ea"/>
                <a:cs typeface="+mn-cs"/>
              </a:rPr>
              <a:t> at </a:t>
            </a:r>
            <a:r>
              <a:rPr lang="en-US" sz="1200" b="0" i="0" u="none" strike="noStrike" kern="1200" baseline="0" dirty="0" err="1" smtClean="0">
                <a:solidFill>
                  <a:schemeClr val="tx1"/>
                </a:solidFill>
                <a:latin typeface="Times New Roman" pitchFamily="18" charset="0"/>
                <a:ea typeface="+mn-ea"/>
                <a:cs typeface="+mn-cs"/>
              </a:rPr>
              <a:t>sikre</a:t>
            </a:r>
            <a:r>
              <a:rPr lang="en-US" sz="1200" b="0" i="0" u="none" strike="noStrike" kern="1200" baseline="0" dirty="0" smtClean="0">
                <a:solidFill>
                  <a:schemeClr val="tx1"/>
                </a:solidFill>
                <a:latin typeface="Times New Roman" pitchFamily="18" charset="0"/>
                <a:ea typeface="+mn-ea"/>
                <a:cs typeface="+mn-cs"/>
              </a:rPr>
              <a:t> at de </a:t>
            </a:r>
            <a:r>
              <a:rPr lang="en-US" sz="1200" b="0" i="0" u="none" strike="noStrike" kern="1200" baseline="0" dirty="0" err="1" smtClean="0">
                <a:solidFill>
                  <a:schemeClr val="tx1"/>
                </a:solidFill>
                <a:latin typeface="Times New Roman" pitchFamily="18" charset="0"/>
                <a:ea typeface="+mn-ea"/>
                <a:cs typeface="+mn-cs"/>
              </a:rPr>
              <a:t>kritisk</a:t>
            </a:r>
            <a:r>
              <a:rPr lang="en-US" sz="1200" b="0" i="0" u="none" strike="noStrike" kern="1200" baseline="0" dirty="0" smtClean="0">
                <a:solidFill>
                  <a:schemeClr val="tx1"/>
                </a:solidFill>
                <a:latin typeface="Times New Roman" pitchFamily="18" charset="0"/>
                <a:ea typeface="+mn-ea"/>
                <a:cs typeface="+mn-cs"/>
              </a:rPr>
              <a:t> </a:t>
            </a:r>
            <a:r>
              <a:rPr lang="en-US" sz="1200" b="0" i="0" u="none" strike="noStrike" kern="1200" baseline="0" dirty="0" err="1" smtClean="0">
                <a:solidFill>
                  <a:schemeClr val="tx1"/>
                </a:solidFill>
                <a:latin typeface="Times New Roman" pitchFamily="18" charset="0"/>
                <a:ea typeface="+mn-ea"/>
                <a:cs typeface="+mn-cs"/>
              </a:rPr>
              <a:t>vigtige</a:t>
            </a:r>
            <a:r>
              <a:rPr lang="en-US" sz="1200" b="0" i="0" u="none" strike="noStrike" kern="1200" baseline="0" dirty="0" smtClean="0">
                <a:solidFill>
                  <a:schemeClr val="tx1"/>
                </a:solidFill>
                <a:latin typeface="Times New Roman" pitchFamily="18" charset="0"/>
                <a:ea typeface="+mn-ea"/>
                <a:cs typeface="+mn-cs"/>
              </a:rPr>
              <a:t> </a:t>
            </a:r>
            <a:r>
              <a:rPr lang="en-US" sz="1200" b="0" i="0" u="none" strike="noStrike" kern="1200" baseline="0" dirty="0" err="1" smtClean="0">
                <a:solidFill>
                  <a:schemeClr val="tx1"/>
                </a:solidFill>
                <a:latin typeface="Times New Roman" pitchFamily="18" charset="0"/>
                <a:ea typeface="+mn-ea"/>
                <a:cs typeface="+mn-cs"/>
              </a:rPr>
              <a:t>antibiotika</a:t>
            </a:r>
            <a:r>
              <a:rPr lang="en-US" sz="1200" b="0" i="0" u="none" strike="noStrike" kern="1200" baseline="0" dirty="0" smtClean="0">
                <a:solidFill>
                  <a:schemeClr val="tx1"/>
                </a:solidFill>
                <a:latin typeface="Times New Roman" pitchFamily="18" charset="0"/>
                <a:ea typeface="+mn-ea"/>
                <a:cs typeface="+mn-cs"/>
              </a:rPr>
              <a:t> </a:t>
            </a:r>
            <a:r>
              <a:rPr lang="en-US" sz="1200" b="0" i="0" u="none" strike="noStrike" kern="1200" baseline="0" dirty="0" err="1" smtClean="0">
                <a:solidFill>
                  <a:schemeClr val="tx1"/>
                </a:solidFill>
                <a:latin typeface="Times New Roman" pitchFamily="18" charset="0"/>
                <a:ea typeface="+mn-ea"/>
                <a:cs typeface="+mn-cs"/>
              </a:rPr>
              <a:t>til</a:t>
            </a:r>
            <a:r>
              <a:rPr lang="en-US" sz="1200" b="0" i="0" u="none" strike="noStrike" kern="1200" baseline="0" dirty="0" smtClean="0">
                <a:solidFill>
                  <a:schemeClr val="tx1"/>
                </a:solidFill>
                <a:latin typeface="Times New Roman" pitchFamily="18" charset="0"/>
                <a:ea typeface="+mn-ea"/>
                <a:cs typeface="+mn-cs"/>
              </a:rPr>
              <a:t> </a:t>
            </a:r>
            <a:r>
              <a:rPr lang="en-US" sz="1200" b="0" i="0" u="none" strike="noStrike" kern="1200" baseline="0" dirty="0" err="1" smtClean="0">
                <a:solidFill>
                  <a:schemeClr val="tx1"/>
                </a:solidFill>
                <a:latin typeface="Times New Roman" pitchFamily="18" charset="0"/>
                <a:ea typeface="+mn-ea"/>
                <a:cs typeface="+mn-cs"/>
              </a:rPr>
              <a:t>alvorlige</a:t>
            </a:r>
            <a:r>
              <a:rPr lang="en-US" sz="1200" b="0" i="0" u="none" strike="noStrike" kern="1200" baseline="0" dirty="0" smtClean="0">
                <a:solidFill>
                  <a:schemeClr val="tx1"/>
                </a:solidFill>
                <a:latin typeface="Times New Roman" pitchFamily="18" charset="0"/>
                <a:ea typeface="+mn-ea"/>
                <a:cs typeface="+mn-cs"/>
              </a:rPr>
              <a:t> </a:t>
            </a:r>
            <a:r>
              <a:rPr lang="en-US" sz="1200" b="0" i="0" u="none" strike="noStrike" kern="1200" baseline="0" dirty="0" err="1" smtClean="0">
                <a:solidFill>
                  <a:schemeClr val="tx1"/>
                </a:solidFill>
                <a:latin typeface="Times New Roman" pitchFamily="18" charset="0"/>
                <a:ea typeface="+mn-ea"/>
                <a:cs typeface="+mn-cs"/>
              </a:rPr>
              <a:t>infektioner</a:t>
            </a:r>
            <a:r>
              <a:rPr lang="en-US" sz="1200" b="0" i="0" u="none" strike="noStrike" kern="1200" baseline="0" dirty="0" smtClean="0">
                <a:solidFill>
                  <a:schemeClr val="tx1"/>
                </a:solidFill>
                <a:latin typeface="Times New Roman" pitchFamily="18" charset="0"/>
                <a:ea typeface="+mn-ea"/>
                <a:cs typeface="+mn-cs"/>
              </a:rPr>
              <a:t> </a:t>
            </a:r>
            <a:r>
              <a:rPr lang="en-US" sz="1200" b="0" i="0" u="none" strike="noStrike" kern="1200" baseline="0" dirty="0" err="1" smtClean="0">
                <a:solidFill>
                  <a:schemeClr val="tx1"/>
                </a:solidFill>
                <a:latin typeface="Times New Roman" pitchFamily="18" charset="0"/>
                <a:ea typeface="+mn-ea"/>
                <a:cs typeface="+mn-cs"/>
              </a:rPr>
              <a:t>vil</a:t>
            </a:r>
            <a:r>
              <a:rPr lang="en-US" sz="1200" b="0" i="0" u="none" strike="noStrike" kern="1200" baseline="0" dirty="0" smtClean="0">
                <a:solidFill>
                  <a:schemeClr val="tx1"/>
                </a:solidFill>
                <a:latin typeface="Times New Roman" pitchFamily="18" charset="0"/>
                <a:ea typeface="+mn-ea"/>
                <a:cs typeface="+mn-cs"/>
              </a:rPr>
              <a:t> </a:t>
            </a:r>
            <a:r>
              <a:rPr lang="en-US" sz="1200" b="0" i="0" u="none" strike="noStrike" kern="1200" baseline="0" dirty="0" err="1" smtClean="0">
                <a:solidFill>
                  <a:schemeClr val="tx1"/>
                </a:solidFill>
                <a:latin typeface="Times New Roman" pitchFamily="18" charset="0"/>
                <a:ea typeface="+mn-ea"/>
                <a:cs typeface="+mn-cs"/>
              </a:rPr>
              <a:t>blive</a:t>
            </a:r>
            <a:r>
              <a:rPr lang="en-US" sz="1200" b="0" i="0" u="none" strike="noStrike" kern="1200" baseline="0" dirty="0" smtClean="0">
                <a:solidFill>
                  <a:schemeClr val="tx1"/>
                </a:solidFill>
                <a:latin typeface="Times New Roman" pitchFamily="18" charset="0"/>
                <a:ea typeface="+mn-ea"/>
                <a:cs typeface="+mn-cs"/>
              </a:rPr>
              <a:t> </a:t>
            </a:r>
            <a:r>
              <a:rPr lang="en-US" sz="1200" b="0" i="0" u="none" strike="noStrike" kern="1200" baseline="0" dirty="0" err="1" smtClean="0">
                <a:solidFill>
                  <a:schemeClr val="tx1"/>
                </a:solidFill>
                <a:latin typeface="Times New Roman" pitchFamily="18" charset="0"/>
                <a:ea typeface="+mn-ea"/>
                <a:cs typeface="+mn-cs"/>
              </a:rPr>
              <a:t>ved</a:t>
            </a:r>
            <a:r>
              <a:rPr lang="en-US" sz="1200" b="0" i="0" u="none" strike="noStrike" kern="1200" baseline="0" dirty="0" smtClean="0">
                <a:solidFill>
                  <a:schemeClr val="tx1"/>
                </a:solidFill>
                <a:latin typeface="Times New Roman" pitchFamily="18" charset="0"/>
                <a:ea typeface="+mn-ea"/>
                <a:cs typeface="+mn-cs"/>
              </a:rPr>
              <a:t> med at </a:t>
            </a:r>
            <a:r>
              <a:rPr lang="en-US" sz="1200" b="0" i="0" u="none" strike="noStrike" kern="1200" baseline="0" dirty="0" err="1" smtClean="0">
                <a:solidFill>
                  <a:schemeClr val="tx1"/>
                </a:solidFill>
                <a:latin typeface="Times New Roman" pitchFamily="18" charset="0"/>
                <a:ea typeface="+mn-ea"/>
                <a:cs typeface="+mn-cs"/>
              </a:rPr>
              <a:t>virke</a:t>
            </a:r>
            <a:r>
              <a:rPr lang="en-US" sz="1200" b="0" i="0" u="none" strike="noStrike" kern="1200" baseline="0" dirty="0" smtClean="0">
                <a:solidFill>
                  <a:schemeClr val="tx1"/>
                </a:solidFill>
                <a:latin typeface="Times New Roman" pitchFamily="18" charset="0"/>
                <a:ea typeface="+mn-ea"/>
                <a:cs typeface="+mn-cs"/>
              </a:rPr>
              <a:t> </a:t>
            </a:r>
            <a:r>
              <a:rPr lang="en-US" sz="1200" b="0" i="0" u="none" strike="noStrike" kern="1200" baseline="0" dirty="0" err="1" smtClean="0">
                <a:solidFill>
                  <a:schemeClr val="tx1"/>
                </a:solidFill>
                <a:latin typeface="Times New Roman" pitchFamily="18" charset="0"/>
                <a:ea typeface="+mn-ea"/>
                <a:cs typeface="+mn-cs"/>
              </a:rPr>
              <a:t>i</a:t>
            </a:r>
            <a:r>
              <a:rPr lang="en-US" sz="1200" b="0" i="0" u="none" strike="noStrike" kern="1200" baseline="0" dirty="0" smtClean="0">
                <a:solidFill>
                  <a:schemeClr val="tx1"/>
                </a:solidFill>
                <a:latin typeface="Times New Roman" pitchFamily="18" charset="0"/>
                <a:ea typeface="+mn-ea"/>
                <a:cs typeface="+mn-cs"/>
              </a:rPr>
              <a:t> </a:t>
            </a:r>
            <a:r>
              <a:rPr lang="en-US" sz="1200" b="0" i="0" u="none" strike="noStrike" kern="1200" baseline="0" dirty="0" err="1" smtClean="0">
                <a:solidFill>
                  <a:schemeClr val="tx1"/>
                </a:solidFill>
                <a:latin typeface="Times New Roman" pitchFamily="18" charset="0"/>
                <a:ea typeface="+mn-ea"/>
                <a:cs typeface="+mn-cs"/>
              </a:rPr>
              <a:t>fremtiden</a:t>
            </a:r>
            <a:r>
              <a:rPr lang="en-US" sz="1200" b="0" i="0" u="none" strike="noStrike" kern="1200" baseline="0" dirty="0" smtClean="0">
                <a:solidFill>
                  <a:schemeClr val="tx1"/>
                </a:solidFill>
                <a:latin typeface="Times New Roman" pitchFamily="18" charset="0"/>
                <a:ea typeface="+mn-ea"/>
                <a:cs typeface="+mn-cs"/>
              </a:rPr>
              <a:t>. </a:t>
            </a:r>
          </a:p>
          <a:p>
            <a:endParaRPr lang="da-DK" dirty="0" smtClean="0"/>
          </a:p>
          <a:p>
            <a:r>
              <a:rPr lang="da-DK" dirty="0" smtClean="0"/>
              <a:t>Mål</a:t>
            </a:r>
            <a:r>
              <a:rPr lang="da-DK" baseline="0" dirty="0" smtClean="0"/>
              <a:t> 1: Der er sket er fint fald i antallet af udstedte receptor hos de praktiserende læger. I nogle kommuner er målet nået. </a:t>
            </a:r>
          </a:p>
          <a:p>
            <a:endParaRPr lang="da-DK"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Mål 2: En øgning i penicillins andel af det totale forbrug i primærsektoren har ikke ændret sig væsentligt. </a:t>
            </a:r>
            <a:r>
              <a:rPr lang="da-DK" sz="1200" kern="1200" dirty="0" smtClean="0">
                <a:solidFill>
                  <a:schemeClr val="tx1"/>
                </a:solidFill>
                <a:effectLst/>
                <a:latin typeface="+mn-lt"/>
                <a:ea typeface="+mn-ea"/>
                <a:cs typeface="+mn-cs"/>
              </a:rPr>
              <a:t>Andelen ligger fortsat på omkring 31%.</a:t>
            </a:r>
          </a:p>
          <a:p>
            <a:endParaRPr lang="da-DK" baseline="0" dirty="0" smtClean="0"/>
          </a:p>
          <a:p>
            <a:r>
              <a:rPr lang="da-DK" baseline="0" dirty="0" smtClean="0"/>
              <a:t>Mål 3: Forbruget af de kritisk vigtige antibiotika har siden 2016 ligget stabilt på omkring 20%. Det tal har ikke ændret sig væsentligt. Ifølge handlingsplanen skal dette tal sænkes yderligere. (med yderligere 10%). </a:t>
            </a:r>
          </a:p>
          <a:p>
            <a:r>
              <a:rPr lang="da-DK" baseline="0" dirty="0" smtClean="0"/>
              <a:t>En </a:t>
            </a:r>
            <a:r>
              <a:rPr lang="da-DK" baseline="0" dirty="0" err="1" smtClean="0"/>
              <a:t>grundtil</a:t>
            </a:r>
            <a:r>
              <a:rPr lang="da-DK" baseline="0" dirty="0" smtClean="0"/>
              <a:t> at tallet ikke er faldet er bl.a. at antal sengedage er faldet. Man regner med at der kan sænkes yderligere.  </a:t>
            </a:r>
          </a:p>
          <a:p>
            <a:endParaRPr lang="da-DK" baseline="0" dirty="0" smtClean="0"/>
          </a:p>
          <a:p>
            <a:endParaRPr lang="da-DK" dirty="0"/>
          </a:p>
        </p:txBody>
      </p:sp>
      <p:sp>
        <p:nvSpPr>
          <p:cNvPr id="4" name="Slide Number Placeholder 3"/>
          <p:cNvSpPr>
            <a:spLocks noGrp="1"/>
          </p:cNvSpPr>
          <p:nvPr>
            <p:ph type="sldNum" sz="quarter" idx="10"/>
          </p:nvPr>
        </p:nvSpPr>
        <p:spPr/>
        <p:txBody>
          <a:bodyPr/>
          <a:lstStyle/>
          <a:p>
            <a:fld id="{A16CFAD1-D197-4A88-B173-A6412E995EE5}" type="slidenum">
              <a:rPr lang="en-GB" smtClean="0"/>
              <a:pPr/>
              <a:t>8</a:t>
            </a:fld>
            <a:endParaRPr lang="en-GB"/>
          </a:p>
        </p:txBody>
      </p:sp>
    </p:spTree>
    <p:extLst>
      <p:ext uri="{BB962C8B-B14F-4D97-AF65-F5344CB8AC3E}">
        <p14:creationId xmlns:p14="http://schemas.microsoft.com/office/powerpoint/2010/main" val="1031693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Sundhedsstyrelsen</a:t>
            </a:r>
            <a:r>
              <a:rPr lang="da-DK" baseline="0" dirty="0" smtClean="0"/>
              <a:t> er medlem af Det Nationale Antibiotikaråd.</a:t>
            </a:r>
          </a:p>
          <a:p>
            <a:endParaRPr lang="da-DK" baseline="0" dirty="0" smtClean="0"/>
          </a:p>
          <a:p>
            <a:r>
              <a:rPr lang="da-DK" baseline="0" dirty="0" smtClean="0"/>
              <a:t>Året kampagne er om UVI hos kvinder 60+.</a:t>
            </a:r>
            <a:endParaRPr lang="da-DK" dirty="0"/>
          </a:p>
        </p:txBody>
      </p:sp>
      <p:sp>
        <p:nvSpPr>
          <p:cNvPr id="4" name="Slide Number Placeholder 3"/>
          <p:cNvSpPr>
            <a:spLocks noGrp="1"/>
          </p:cNvSpPr>
          <p:nvPr>
            <p:ph type="sldNum" sz="quarter" idx="10"/>
          </p:nvPr>
        </p:nvSpPr>
        <p:spPr/>
        <p:txBody>
          <a:bodyPr/>
          <a:lstStyle/>
          <a:p>
            <a:fld id="{A16CFAD1-D197-4A88-B173-A6412E995EE5}" type="slidenum">
              <a:rPr lang="en-GB" smtClean="0"/>
              <a:pPr/>
              <a:t>9</a:t>
            </a:fld>
            <a:endParaRPr lang="en-GB"/>
          </a:p>
        </p:txBody>
      </p:sp>
    </p:spTree>
    <p:extLst>
      <p:ext uri="{BB962C8B-B14F-4D97-AF65-F5344CB8AC3E}">
        <p14:creationId xmlns:p14="http://schemas.microsoft.com/office/powerpoint/2010/main" val="8389476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10. september 2019</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1" y="336145"/>
            <a:ext cx="1800659" cy="421958"/>
          </a:xfrm>
          <a:prstGeom prst="rect">
            <a:avLst/>
          </a:prstGeom>
        </p:spPr>
      </p:pic>
      <p:sp>
        <p:nvSpPr>
          <p:cNvPr id="26" name="Ikoner">
            <a:extLst>
              <a:ext uri="{FF2B5EF4-FFF2-40B4-BE49-F238E27FC236}">
                <a16:creationId xmlns:a16="http://schemas.microsoft.com/office/drawing/2014/main" id="{807501B8-6288-4B48-97AA-8207383A42BF}"/>
              </a:ext>
            </a:extLst>
          </p:cNvPr>
          <p:cNvSpPr>
            <a:spLocks noChangeAspect="1"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3422425142"/>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632970"/>
            <a:ext cx="113280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484199"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5999" y="1900238"/>
            <a:ext cx="5484201"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Pladsholder til slidenummer 11">
            <a:extLst>
              <a:ext uri="{FF2B5EF4-FFF2-40B4-BE49-F238E27FC236}">
                <a16:creationId xmlns:a16="http://schemas.microsoft.com/office/drawing/2014/main" id="{99C76138-CD40-4E65-845F-F511C78E0565}"/>
              </a:ext>
            </a:extLst>
          </p:cNvPr>
          <p:cNvSpPr>
            <a:spLocks noGrp="1"/>
          </p:cNvSpPr>
          <p:nvPr>
            <p:ph type="sldNum" sz="quarter" idx="12"/>
          </p:nvPr>
        </p:nvSpPr>
        <p:spPr/>
        <p:txBody>
          <a:bodyPr/>
          <a:lstStyle/>
          <a:p>
            <a:r>
              <a:rPr lang="da-DK" dirty="0"/>
              <a:t>Side </a:t>
            </a:r>
            <a:fld id="{24C8C45C-947F-4981-8B3F-4F32E973C901}" type="slidenum">
              <a:rPr lang="da-DK" smtClean="0"/>
              <a:pPr/>
              <a:t>‹#›</a:t>
            </a:fld>
            <a:endParaRPr lang="da-DK" dirty="0"/>
          </a:p>
        </p:txBody>
      </p:sp>
      <p:sp>
        <p:nvSpPr>
          <p:cNvPr id="10" name="Pladsholder til dato 9" hidden="1">
            <a:extLst>
              <a:ext uri="{FF2B5EF4-FFF2-40B4-BE49-F238E27FC236}">
                <a16:creationId xmlns:a16="http://schemas.microsoft.com/office/drawing/2014/main" id="{F3B39126-D198-41DB-88AB-6C4F5438657B}"/>
              </a:ext>
            </a:extLst>
          </p:cNvPr>
          <p:cNvSpPr>
            <a:spLocks noGrp="1"/>
          </p:cNvSpPr>
          <p:nvPr>
            <p:ph type="dt" sz="half" idx="10"/>
          </p:nvPr>
        </p:nvSpPr>
        <p:spPr/>
        <p:txBody>
          <a:bodyPr/>
          <a:lstStyle/>
          <a:p>
            <a:endParaRPr lang="da-DK" dirty="0"/>
          </a:p>
        </p:txBody>
      </p:sp>
      <p:sp>
        <p:nvSpPr>
          <p:cNvPr id="11" name="Pladsholder til sidefod 10" hidden="1">
            <a:extLst>
              <a:ext uri="{FF2B5EF4-FFF2-40B4-BE49-F238E27FC236}">
                <a16:creationId xmlns:a16="http://schemas.microsoft.com/office/drawing/2014/main" id="{3F8442AA-4FE0-47EA-8B79-6D112F429168}"/>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33351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holdsobjekt til billed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6275998" y="0"/>
            <a:ext cx="60948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5299200" cy="934890"/>
          </a:xfrm>
        </p:spPr>
        <p:txBody>
          <a:bodyPr/>
          <a:lstStyle>
            <a:lvl1pPr>
              <a:defRPr sz="3000"/>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299200"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icture Placeholder 3">
            <a:extLst>
              <a:ext uri="{FF2B5EF4-FFF2-40B4-BE49-F238E27FC236}">
                <a16:creationId xmlns:a16="http://schemas.microsoft.com/office/drawing/2014/main" id="{5347FED5-0CD2-4FA7-BE6E-68D8065A4ECE}"/>
              </a:ext>
            </a:extLst>
          </p:cNvPr>
          <p:cNvSpPr>
            <a:spLocks noGrp="1"/>
          </p:cNvSpPr>
          <p:nvPr>
            <p:ph type="pic" sz="quarter" idx="17" hasCustomPrompt="1"/>
          </p:nvPr>
        </p:nvSpPr>
        <p:spPr>
          <a:xfrm>
            <a:off x="6275998" y="0"/>
            <a:ext cx="6094800" cy="6858000"/>
          </a:xfrm>
        </p:spPr>
        <p:txBody>
          <a:bodyPr tIns="612000" anchor="ctr" anchorCtr="0"/>
          <a:lstStyle>
            <a:lvl1pPr marL="0" indent="0" algn="ctr">
              <a:buNone/>
              <a:defRPr/>
            </a:lvl1pPr>
          </a:lstStyle>
          <a:p>
            <a:r>
              <a:rPr lang="da-DK" dirty="0"/>
              <a:t>Klik på ikonet og indsæt billede</a:t>
            </a:r>
          </a:p>
        </p:txBody>
      </p:sp>
      <p:sp>
        <p:nvSpPr>
          <p:cNvPr id="13" name="Pladsholder til slidenummer 12">
            <a:extLst>
              <a:ext uri="{FF2B5EF4-FFF2-40B4-BE49-F238E27FC236}">
                <a16:creationId xmlns:a16="http://schemas.microsoft.com/office/drawing/2014/main" id="{A51774A5-FED9-4538-B2CB-565EACF9A76D}"/>
              </a:ext>
            </a:extLst>
          </p:cNvPr>
          <p:cNvSpPr>
            <a:spLocks noGrp="1"/>
          </p:cNvSpPr>
          <p:nvPr>
            <p:ph type="sldNum" sz="quarter" idx="16"/>
          </p:nvPr>
        </p:nvSpPr>
        <p:spPr/>
        <p:txBody>
          <a:bodyPr/>
          <a:lstStyle/>
          <a:p>
            <a:r>
              <a:rPr lang="da-DK" dirty="0"/>
              <a:t>Side </a:t>
            </a:r>
            <a:fld id="{24C8C45C-947F-4981-8B3F-4F32E973C901}" type="slidenum">
              <a:rPr lang="da-DK" smtClean="0"/>
              <a:pPr/>
              <a:t>‹#›</a:t>
            </a:fld>
            <a:endParaRPr lang="da-DK" dirty="0"/>
          </a:p>
        </p:txBody>
      </p:sp>
      <p:sp>
        <p:nvSpPr>
          <p:cNvPr id="11" name="Pladsholder til dato 10" hidden="1">
            <a:extLst>
              <a:ext uri="{FF2B5EF4-FFF2-40B4-BE49-F238E27FC236}">
                <a16:creationId xmlns:a16="http://schemas.microsoft.com/office/drawing/2014/main" id="{111A1756-A0E7-4C52-9A32-CA3EB8559D08}"/>
              </a:ext>
            </a:extLst>
          </p:cNvPr>
          <p:cNvSpPr>
            <a:spLocks noGrp="1"/>
          </p:cNvSpPr>
          <p:nvPr>
            <p:ph type="dt" sz="half" idx="14"/>
          </p:nvPr>
        </p:nvSpPr>
        <p:spPr/>
        <p:txBody>
          <a:bodyPr/>
          <a:lstStyle/>
          <a:p>
            <a:endParaRPr lang="da-DK" dirty="0"/>
          </a:p>
        </p:txBody>
      </p:sp>
      <p:sp>
        <p:nvSpPr>
          <p:cNvPr id="12" name="Pladsholder til sidefod 11" hidden="1">
            <a:extLst>
              <a:ext uri="{FF2B5EF4-FFF2-40B4-BE49-F238E27FC236}">
                <a16:creationId xmlns:a16="http://schemas.microsoft.com/office/drawing/2014/main" id="{9B0D835E-06D6-410D-B17D-472F6616F431}"/>
              </a:ext>
            </a:extLst>
          </p:cNvPr>
          <p:cNvSpPr>
            <a:spLocks noGrp="1"/>
          </p:cNvSpPr>
          <p:nvPr>
            <p:ph type="ftr" sz="quarter" idx="15"/>
          </p:nvPr>
        </p:nvSpPr>
        <p:spPr/>
        <p:txBody>
          <a:bodyPr/>
          <a:lstStyle/>
          <a:p>
            <a:endParaRPr lang="da-DK" dirty="0"/>
          </a:p>
        </p:txBody>
      </p:sp>
      <p:sp>
        <p:nvSpPr>
          <p:cNvPr id="10" name="Text Placeholder Ikoner">
            <a:extLst>
              <a:ext uri="{FF2B5EF4-FFF2-40B4-BE49-F238E27FC236}">
                <a16:creationId xmlns:a16="http://schemas.microsoft.com/office/drawing/2014/main" id="{F3423F88-ABA9-453B-96CA-8105B8687026}"/>
              </a:ext>
            </a:extLst>
          </p:cNvPr>
          <p:cNvSpPr>
            <a:spLocks noGrp="1"/>
          </p:cNvSpPr>
          <p:nvPr>
            <p:ph type="body" sz="quarter" idx="18" hasCustomPrompt="1"/>
          </p:nvPr>
        </p:nvSpPr>
        <p:spPr>
          <a:xfrm>
            <a:off x="11360400" y="6433592"/>
            <a:ext cx="399600" cy="100800"/>
          </a:xfrm>
          <a:blipFill>
            <a:blip r:embed="rId2"/>
            <a:stretch>
              <a:fillRect/>
            </a:stretch>
          </a:blipFill>
        </p:spPr>
        <p:txBody>
          <a:bodyPr/>
          <a:lstStyle>
            <a:lvl1pPr marL="0" indent="0">
              <a:buNone/>
              <a:defRPr sz="100">
                <a:noFill/>
              </a:defRPr>
            </a:lvl1pPr>
          </a:lstStyle>
          <a:p>
            <a:pPr lvl="0"/>
            <a:r>
              <a:rPr lang="en-US" dirty="0"/>
              <a:t>.</a:t>
            </a:r>
            <a:endParaRPr lang="da-DK" dirty="0"/>
          </a:p>
        </p:txBody>
      </p:sp>
    </p:spTree>
    <p:extLst>
      <p:ext uri="{BB962C8B-B14F-4D97-AF65-F5344CB8AC3E}">
        <p14:creationId xmlns:p14="http://schemas.microsoft.com/office/powerpoint/2010/main" val="2642512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Indholdsobjekter på baggrun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6097200" y="0"/>
            <a:ext cx="60948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52992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299200"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1200" y="182880"/>
            <a:ext cx="5745600" cy="5926712"/>
          </a:xfrm>
          <a:prstGeom prst="rect">
            <a:avLst/>
          </a:prstGeom>
        </p:spPr>
        <p:txBody>
          <a:bodyPr/>
          <a:lstStyle>
            <a:lvl1pPr>
              <a:defRPr/>
            </a:lvl1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p>
            <a:r>
              <a:rPr lang="da-DK" dirty="0"/>
              <a:t>Side </a:t>
            </a:r>
            <a:fld id="{24C8C45C-947F-4981-8B3F-4F32E973C901}" type="slidenum">
              <a:rPr lang="da-DK" smtClean="0"/>
              <a:pPr/>
              <a:t>‹#›</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274869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Indholdsobjekter på baggrunde">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BC38EB6-9EC0-43F9-9816-E002D7CCA3D8}"/>
              </a:ext>
            </a:extLst>
          </p:cNvPr>
          <p:cNvSpPr/>
          <p:nvPr userDrawn="1"/>
        </p:nvSpPr>
        <p:spPr>
          <a:xfrm>
            <a:off x="1" y="0"/>
            <a:ext cx="609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Rektangel 7">
            <a:extLst>
              <a:ext uri="{FF2B5EF4-FFF2-40B4-BE49-F238E27FC236}">
                <a16:creationId xmlns:a16="http://schemas.microsoft.com/office/drawing/2014/main" id="{5A6B7885-DDAE-450C-B00C-E86812F046A2}"/>
              </a:ext>
            </a:extLst>
          </p:cNvPr>
          <p:cNvSpPr/>
          <p:nvPr userDrawn="1"/>
        </p:nvSpPr>
        <p:spPr>
          <a:xfrm>
            <a:off x="6094801" y="0"/>
            <a:ext cx="60972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5297448" cy="934890"/>
          </a:xfrm>
        </p:spPr>
        <p:txBody>
          <a:bodyPr/>
          <a:lstStyle>
            <a:lvl1pPr>
              <a:defRPr>
                <a:solidFill>
                  <a:schemeClr val="bg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271200" y="182880"/>
            <a:ext cx="5745507" cy="5926712"/>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Content Placeholder 3"/>
          <p:cNvSpPr>
            <a:spLocks noGrp="1"/>
          </p:cNvSpPr>
          <p:nvPr>
            <p:ph sz="half" idx="2" hasCustomPrompt="1"/>
          </p:nvPr>
        </p:nvSpPr>
        <p:spPr>
          <a:xfrm>
            <a:off x="432000" y="1900800"/>
            <a:ext cx="5297448" cy="419792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lvl1pPr>
              <a:defRPr>
                <a:solidFill>
                  <a:schemeClr val="bg1"/>
                </a:solidFill>
              </a:defRPr>
            </a:lvl1pPr>
          </a:lstStyle>
          <a:p>
            <a:r>
              <a:rPr lang="da-DK" dirty="0"/>
              <a:t>Side </a:t>
            </a:r>
            <a:fld id="{24C8C45C-947F-4981-8B3F-4F32E973C901}" type="slidenum">
              <a:rPr lang="da-DK" smtClean="0"/>
              <a:pPr/>
              <a:t>‹#›</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2213386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arvet baggrund og indholdsobjekt">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EFDE22D-AEC6-44D1-9036-1CBF65072CEB}"/>
              </a:ext>
            </a:extLst>
          </p:cNvPr>
          <p:cNvSpPr/>
          <p:nvPr userDrawn="1"/>
        </p:nvSpPr>
        <p:spPr>
          <a:xfrm>
            <a:off x="0" y="0"/>
            <a:ext cx="6094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6454800" y="632970"/>
            <a:ext cx="5299200" cy="934890"/>
          </a:xfrm>
        </p:spPr>
        <p:txBody>
          <a:bodyPr/>
          <a:lstStyle>
            <a:lvl1pPr>
              <a:lnSpc>
                <a:spcPct val="89000"/>
              </a:lnSpc>
              <a:defRPr sz="3000">
                <a:solidFill>
                  <a:schemeClr val="accent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454800" y="1900238"/>
            <a:ext cx="5299200" cy="4197350"/>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5C33635-6099-4D0D-AB14-EA159BE88583}"/>
              </a:ext>
            </a:extLst>
          </p:cNvPr>
          <p:cNvSpPr>
            <a:spLocks noGrp="1"/>
          </p:cNvSpPr>
          <p:nvPr>
            <p:ph type="sldNum" sz="quarter" idx="12"/>
          </p:nvPr>
        </p:nvSpPr>
        <p:spPr/>
        <p:txBody>
          <a:bodyPr/>
          <a:lstStyle>
            <a:lvl1pPr>
              <a:defRPr>
                <a:solidFill>
                  <a:schemeClr val="accent1"/>
                </a:solidFill>
              </a:defRPr>
            </a:lvl1pPr>
          </a:lstStyle>
          <a:p>
            <a:r>
              <a:rPr lang="da-DK" dirty="0"/>
              <a:t>Side </a:t>
            </a:r>
            <a:fld id="{24C8C45C-947F-4981-8B3F-4F32E973C901}" type="slidenum">
              <a:rPr lang="da-DK" smtClean="0"/>
              <a:pPr/>
              <a:t>‹#›</a:t>
            </a:fld>
            <a:endParaRPr lang="da-DK" dirty="0"/>
          </a:p>
        </p:txBody>
      </p:sp>
      <p:sp>
        <p:nvSpPr>
          <p:cNvPr id="11" name="Pladsholder til dato 10" hidden="1">
            <a:extLst>
              <a:ext uri="{FF2B5EF4-FFF2-40B4-BE49-F238E27FC236}">
                <a16:creationId xmlns:a16="http://schemas.microsoft.com/office/drawing/2014/main" id="{0E64D43B-1701-4143-A634-F2184E644080}"/>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A5C4B665-3B2D-4FA3-8EF2-DE6A06F0B308}"/>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632123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l og tekst">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EFDE22D-AEC6-44D1-9036-1CBF65072CEB}"/>
              </a:ext>
            </a:extLst>
          </p:cNvPr>
          <p:cNvSpPr/>
          <p:nvPr userDrawn="1"/>
        </p:nvSpPr>
        <p:spPr>
          <a:xfrm>
            <a:off x="0" y="0"/>
            <a:ext cx="609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6454800" y="632970"/>
            <a:ext cx="5299200" cy="934890"/>
          </a:xfrm>
        </p:spPr>
        <p:txBody>
          <a:bodyPr/>
          <a:lstStyle>
            <a:lvl1pPr>
              <a:lnSpc>
                <a:spcPct val="89000"/>
              </a:lnSpc>
              <a:defRPr sz="3000">
                <a:solidFill>
                  <a:schemeClr val="accent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454800" y="1900238"/>
            <a:ext cx="5299200" cy="4197350"/>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5C33635-6099-4D0D-AB14-EA159BE88583}"/>
              </a:ext>
            </a:extLst>
          </p:cNvPr>
          <p:cNvSpPr>
            <a:spLocks noGrp="1"/>
          </p:cNvSpPr>
          <p:nvPr>
            <p:ph type="sldNum" sz="quarter" idx="12"/>
          </p:nvPr>
        </p:nvSpPr>
        <p:spPr/>
        <p:txBody>
          <a:bodyPr/>
          <a:lstStyle>
            <a:lvl1pPr>
              <a:defRPr>
                <a:solidFill>
                  <a:schemeClr val="bg1"/>
                </a:solidFill>
              </a:defRPr>
            </a:lvl1pPr>
          </a:lstStyle>
          <a:p>
            <a:r>
              <a:rPr lang="da-DK" dirty="0"/>
              <a:t>Side </a:t>
            </a:r>
            <a:fld id="{24C8C45C-947F-4981-8B3F-4F32E973C901}" type="slidenum">
              <a:rPr lang="da-DK" smtClean="0"/>
              <a:pPr/>
              <a:t>‹#›</a:t>
            </a:fld>
            <a:endParaRPr lang="da-DK" dirty="0"/>
          </a:p>
        </p:txBody>
      </p:sp>
      <p:sp>
        <p:nvSpPr>
          <p:cNvPr id="11" name="Pladsholder til dato 10" hidden="1">
            <a:extLst>
              <a:ext uri="{FF2B5EF4-FFF2-40B4-BE49-F238E27FC236}">
                <a16:creationId xmlns:a16="http://schemas.microsoft.com/office/drawing/2014/main" id="{0E64D43B-1701-4143-A634-F2184E644080}"/>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A5C4B665-3B2D-4FA3-8EF2-DE6A06F0B308}"/>
              </a:ext>
            </a:extLst>
          </p:cNvPr>
          <p:cNvSpPr>
            <a:spLocks noGrp="1"/>
          </p:cNvSpPr>
          <p:nvPr>
            <p:ph type="ftr" sz="quarter" idx="11"/>
          </p:nvPr>
        </p:nvSpPr>
        <p:spPr/>
        <p:txBody>
          <a:bodyPr/>
          <a:lstStyle/>
          <a:p>
            <a:endParaRPr lang="da-DK" dirty="0"/>
          </a:p>
        </p:txBody>
      </p:sp>
      <p:sp>
        <p:nvSpPr>
          <p:cNvPr id="5" name="Pladsholder til tekst 4">
            <a:extLst>
              <a:ext uri="{FF2B5EF4-FFF2-40B4-BE49-F238E27FC236}">
                <a16:creationId xmlns:a16="http://schemas.microsoft.com/office/drawing/2014/main" id="{98E83D3A-E2DC-4014-A218-F23A5A80480F}"/>
              </a:ext>
            </a:extLst>
          </p:cNvPr>
          <p:cNvSpPr>
            <a:spLocks noGrp="1"/>
          </p:cNvSpPr>
          <p:nvPr>
            <p:ph type="body" sz="quarter" idx="13" hasCustomPrompt="1"/>
          </p:nvPr>
        </p:nvSpPr>
        <p:spPr>
          <a:xfrm>
            <a:off x="431800" y="1900238"/>
            <a:ext cx="5303000" cy="4197350"/>
          </a:xfrm>
        </p:spPr>
        <p:txBody>
          <a:bodyPr>
            <a:normAutofit/>
          </a:bodyPr>
          <a:lstStyle>
            <a:lvl1pPr marL="0" indent="0">
              <a:lnSpc>
                <a:spcPct val="83000"/>
              </a:lnSpc>
              <a:spcBef>
                <a:spcPts val="6000"/>
              </a:spcBef>
              <a:spcAft>
                <a:spcPts val="400"/>
              </a:spcAft>
              <a:buFont typeface="Arial" panose="020B0604020202020204" pitchFamily="34" charset="0"/>
              <a:buChar char="​"/>
              <a:defRPr sz="10000" b="1">
                <a:solidFill>
                  <a:schemeClr val="bg1"/>
                </a:solidFill>
              </a:defRPr>
            </a:lvl1pPr>
            <a:lvl2pPr marL="0" indent="0">
              <a:lnSpc>
                <a:spcPct val="111000"/>
              </a:lnSpc>
              <a:buFont typeface="Arial" panose="020B0604020202020204" pitchFamily="34" charset="0"/>
              <a:buChar char="​"/>
              <a:defRPr>
                <a:solidFill>
                  <a:schemeClr val="bg1"/>
                </a:solidFill>
              </a:defRPr>
            </a:lvl2pPr>
            <a:lvl3pPr marL="180000">
              <a:lnSpc>
                <a:spcPct val="114000"/>
              </a:lnSpc>
              <a:defRPr>
                <a:solidFill>
                  <a:schemeClr val="bg1"/>
                </a:solidFill>
              </a:defRPr>
            </a:lvl3pPr>
            <a:lvl4pPr marL="360000">
              <a:lnSpc>
                <a:spcPct val="114000"/>
              </a:lnSpc>
              <a:defRPr>
                <a:solidFill>
                  <a:schemeClr val="bg1"/>
                </a:solidFill>
              </a:defRPr>
            </a:lvl4pPr>
            <a:lvl5pPr marL="540000">
              <a:lnSpc>
                <a:spcPct val="114000"/>
              </a:lnSpc>
              <a:defRPr>
                <a:solidFill>
                  <a:schemeClr val="bg1"/>
                </a:solidFill>
              </a:defRPr>
            </a:lvl5pPr>
          </a:lstStyle>
          <a:p>
            <a:pPr lvl="0"/>
            <a:r>
              <a:rPr lang="da-DK" dirty="0"/>
              <a:t>Indsæt tal </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Tekstfelt 5">
            <a:extLst>
              <a:ext uri="{FF2B5EF4-FFF2-40B4-BE49-F238E27FC236}">
                <a16:creationId xmlns:a16="http://schemas.microsoft.com/office/drawing/2014/main" id="{A7AB18CA-D15D-4150-802F-9E36348819D9}"/>
              </a:ext>
            </a:extLst>
          </p:cNvPr>
          <p:cNvSpPr txBox="1"/>
          <p:nvPr userDrawn="1"/>
        </p:nvSpPr>
        <p:spPr>
          <a:xfrm>
            <a:off x="-1173717" y="1900238"/>
            <a:ext cx="1040130" cy="169277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a-DK" sz="1100" dirty="0"/>
              <a:t>For næste tekst niveau vælg ENTER og TAB</a:t>
            </a:r>
          </a:p>
          <a:p>
            <a:pPr marL="0" marR="0" lvl="0" indent="0" algn="r" defTabSz="914400" rtl="0" eaLnBrk="1" fontAlgn="auto" latinLnBrk="0" hangingPunct="1">
              <a:lnSpc>
                <a:spcPct val="100000"/>
              </a:lnSpc>
              <a:spcBef>
                <a:spcPts val="0"/>
              </a:spcBef>
              <a:spcAft>
                <a:spcPts val="0"/>
              </a:spcAft>
              <a:buClrTx/>
              <a:buSzTx/>
              <a:buFontTx/>
              <a:buNone/>
              <a:tabLst/>
              <a:defRPr/>
            </a:pPr>
            <a:endParaRPr lang="da-DK" sz="1100" dirty="0"/>
          </a:p>
          <a:p>
            <a:pPr marL="0" marR="0" lvl="0" indent="0" algn="r" defTabSz="914400" rtl="0" eaLnBrk="1" fontAlgn="auto" latinLnBrk="0" hangingPunct="1">
              <a:lnSpc>
                <a:spcPct val="100000"/>
              </a:lnSpc>
              <a:spcBef>
                <a:spcPts val="0"/>
              </a:spcBef>
              <a:spcAft>
                <a:spcPts val="0"/>
              </a:spcAft>
              <a:buClrTx/>
              <a:buSzTx/>
              <a:buFontTx/>
              <a:buNone/>
              <a:tabLst/>
              <a:defRPr/>
            </a:pPr>
            <a:r>
              <a:rPr lang="da-DK" sz="1100" dirty="0"/>
              <a:t>For at få tal niveauet tilbage skal du vælge ENTER og SHIFT + TAB </a:t>
            </a:r>
          </a:p>
          <a:p>
            <a:pPr algn="r"/>
            <a:endParaRPr lang="da-DK" sz="1100" dirty="0" err="1"/>
          </a:p>
        </p:txBody>
      </p:sp>
      <p:pic>
        <p:nvPicPr>
          <p:cNvPr id="4" name="Billede 3">
            <a:extLst>
              <a:ext uri="{FF2B5EF4-FFF2-40B4-BE49-F238E27FC236}">
                <a16:creationId xmlns:a16="http://schemas.microsoft.com/office/drawing/2014/main" id="{DAABE7F8-1F06-472C-9E25-82F6207F40CC}"/>
              </a:ext>
            </a:extLst>
          </p:cNvPr>
          <p:cNvPicPr>
            <a:picLocks noChangeAspect="1"/>
          </p:cNvPicPr>
          <p:nvPr userDrawn="1"/>
        </p:nvPicPr>
        <p:blipFill>
          <a:blip r:embed="rId2"/>
          <a:stretch>
            <a:fillRect/>
          </a:stretch>
        </p:blipFill>
        <p:spPr>
          <a:xfrm>
            <a:off x="-2031101" y="3429000"/>
            <a:ext cx="1897514" cy="2207684"/>
          </a:xfrm>
          <a:prstGeom prst="rect">
            <a:avLst/>
          </a:prstGeom>
        </p:spPr>
      </p:pic>
    </p:spTree>
    <p:extLst>
      <p:ext uri="{BB962C8B-B14F-4D97-AF65-F5344CB8AC3E}">
        <p14:creationId xmlns:p14="http://schemas.microsoft.com/office/powerpoint/2010/main" val="9862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holdsobjekt til billeder sma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3354998" y="0"/>
            <a:ext cx="8837001"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Picture Placeholder 3">
            <a:extLst>
              <a:ext uri="{FF2B5EF4-FFF2-40B4-BE49-F238E27FC236}">
                <a16:creationId xmlns:a16="http://schemas.microsoft.com/office/drawing/2014/main" id="{EA72F82E-41CB-4503-864D-CF00A38EB36F}"/>
              </a:ext>
            </a:extLst>
          </p:cNvPr>
          <p:cNvSpPr>
            <a:spLocks noGrp="1"/>
          </p:cNvSpPr>
          <p:nvPr>
            <p:ph type="pic" sz="quarter" idx="17" hasCustomPrompt="1"/>
          </p:nvPr>
        </p:nvSpPr>
        <p:spPr>
          <a:xfrm>
            <a:off x="3354797" y="0"/>
            <a:ext cx="8837203" cy="6858000"/>
          </a:xfrm>
        </p:spPr>
        <p:txBody>
          <a:bodyPr tIns="612000" anchor="ctr" anchorCtr="0"/>
          <a:lstStyle>
            <a:lvl1pPr marL="0" indent="0" algn="ctr">
              <a:buNone/>
              <a:defRPr/>
            </a:lvl1pPr>
          </a:lstStyle>
          <a:p>
            <a:r>
              <a:rPr lang="da-DK" dirty="0"/>
              <a:t>Klik på ikonet og indsæt billede</a:t>
            </a:r>
          </a:p>
        </p:txBody>
      </p:sp>
      <p:sp>
        <p:nvSpPr>
          <p:cNvPr id="2" name="Title 1"/>
          <p:cNvSpPr>
            <a:spLocks noGrp="1"/>
          </p:cNvSpPr>
          <p:nvPr>
            <p:ph type="title" hasCustomPrompt="1"/>
          </p:nvPr>
        </p:nvSpPr>
        <p:spPr>
          <a:xfrm>
            <a:off x="432000" y="632970"/>
            <a:ext cx="25632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2563200"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4" name="Text Placeholder Ikoner">
            <a:extLst>
              <a:ext uri="{FF2B5EF4-FFF2-40B4-BE49-F238E27FC236}">
                <a16:creationId xmlns:a16="http://schemas.microsoft.com/office/drawing/2014/main" id="{527BF74F-F718-4318-88F1-B78CF3023F0A}"/>
              </a:ext>
            </a:extLst>
          </p:cNvPr>
          <p:cNvSpPr>
            <a:spLocks noGrp="1"/>
          </p:cNvSpPr>
          <p:nvPr>
            <p:ph type="body" sz="quarter" idx="16" hasCustomPrompt="1"/>
          </p:nvPr>
        </p:nvSpPr>
        <p:spPr>
          <a:xfrm>
            <a:off x="11360400" y="6433592"/>
            <a:ext cx="399600" cy="100800"/>
          </a:xfrm>
          <a:blipFill>
            <a:blip r:embed="rId2"/>
            <a:stretch>
              <a:fillRect/>
            </a:stretch>
          </a:blipFill>
        </p:spPr>
        <p:txBody>
          <a:bodyPr/>
          <a:lstStyle>
            <a:lvl1pPr marL="0" indent="0">
              <a:buNone/>
              <a:defRPr sz="100">
                <a:noFill/>
              </a:defRPr>
            </a:lvl1pPr>
          </a:lstStyle>
          <a:p>
            <a:pPr lvl="0"/>
            <a:r>
              <a:rPr lang="en-US" dirty="0"/>
              <a:t>.</a:t>
            </a:r>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p>
            <a:r>
              <a:rPr lang="da-DK" dirty="0"/>
              <a:t>Side </a:t>
            </a:r>
            <a:fld id="{24C8C45C-947F-4981-8B3F-4F32E973C901}" type="slidenum">
              <a:rPr lang="da-DK" smtClean="0"/>
              <a:pPr/>
              <a:t>‹#›</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247472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ndholdsobjekter på baggrund sma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3354998" y="0"/>
            <a:ext cx="8837001"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25632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3537676" y="182881"/>
            <a:ext cx="8479064" cy="5914708"/>
          </a:xfrm>
          <a:prstGeom prst="rect">
            <a:avLst/>
          </a:prstGeom>
        </p:spPr>
        <p:txBody>
          <a:bodyPr/>
          <a:lstStyle>
            <a:lvl1pPr>
              <a:defRPr/>
            </a:lvl1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31801" y="1900800"/>
            <a:ext cx="2563400" cy="419760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p>
            <a:r>
              <a:rPr lang="da-DK" dirty="0"/>
              <a:t>Side </a:t>
            </a:r>
            <a:fld id="{24C8C45C-947F-4981-8B3F-4F32E973C901}" type="slidenum">
              <a:rPr lang="da-DK" smtClean="0"/>
              <a:pPr/>
              <a:t>‹#›</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445580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killesid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614024"/>
            <a:ext cx="6940800" cy="3621600"/>
          </a:xfrm>
        </p:spPr>
        <p:txBody>
          <a:bodyPr anchor="t" anchorCtr="0"/>
          <a:lstStyle>
            <a:lvl1pPr algn="l">
              <a:defRPr sz="5000" b="1">
                <a:solidFill>
                  <a:schemeClr val="bg2"/>
                </a:solidFill>
              </a:defRPr>
            </a:lvl1pPr>
          </a:lstStyle>
          <a:p>
            <a:r>
              <a:rPr lang="da-DK" dirty="0"/>
              <a:t>Overskrift skrives her i flere linjer</a:t>
            </a:r>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5577840"/>
            <a:ext cx="4021200" cy="705802"/>
          </a:xfrm>
          <a:prstGeom prst="rect">
            <a:avLst/>
          </a:prstGeom>
        </p:spPr>
        <p:txBody>
          <a:bodyPr/>
          <a:lstStyle>
            <a:lvl1pPr marL="0" indent="0">
              <a:buNone/>
              <a:defRPr sz="1500">
                <a:solidFill>
                  <a:schemeClr val="bg2"/>
                </a:solidFill>
              </a:defRPr>
            </a:lvl1pPr>
            <a:lvl2pPr marL="216000" indent="0">
              <a:buNone/>
              <a:defRPr/>
            </a:lvl2pPr>
          </a:lstStyle>
          <a:p>
            <a:pPr lvl="0"/>
            <a:r>
              <a:rPr lang="da-DK" dirty="0"/>
              <a:t>Klik og indsæt tekst</a:t>
            </a:r>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a:t>
            </a:fld>
            <a:endParaRPr lang="da-DK" dirty="0"/>
          </a:p>
        </p:txBody>
      </p:sp>
      <p:sp>
        <p:nvSpPr>
          <p:cNvPr id="12" name="Ikoner">
            <a:extLst>
              <a:ext uri="{FF2B5EF4-FFF2-40B4-BE49-F238E27FC236}">
                <a16:creationId xmlns:a16="http://schemas.microsoft.com/office/drawing/2014/main" id="{2A9BEE6D-CFD0-42D9-A84B-7B4DDAE6F481}"/>
              </a:ext>
            </a:extLst>
          </p:cNvPr>
          <p:cNvSpPr>
            <a:spLocks noEditPoints="1"/>
          </p:cNvSpPr>
          <p:nvPr userDrawn="1"/>
        </p:nvSpPr>
        <p:spPr bwMode="auto">
          <a:xfrm>
            <a:off x="432000"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dirty="0"/>
          </a:p>
        </p:txBody>
      </p:sp>
    </p:spTree>
    <p:extLst>
      <p:ext uri="{BB962C8B-B14F-4D97-AF65-F5344CB8AC3E}">
        <p14:creationId xmlns:p14="http://schemas.microsoft.com/office/powerpoint/2010/main" val="684086138"/>
      </p:ext>
    </p:extLst>
  </p:cSld>
  <p:clrMapOvr>
    <a:masterClrMapping/>
  </p:clrMapOvr>
  <p:hf sldNum="0"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killeside med billed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Picture Placeholder 2">
            <a:extLst>
              <a:ext uri="{FF2B5EF4-FFF2-40B4-BE49-F238E27FC236}">
                <a16:creationId xmlns:a16="http://schemas.microsoft.com/office/drawing/2014/main" id="{D42F2ED6-695B-42D6-BF46-316DB0DA3982}"/>
              </a:ext>
            </a:extLst>
          </p:cNvPr>
          <p:cNvSpPr>
            <a:spLocks noGrp="1"/>
          </p:cNvSpPr>
          <p:nvPr>
            <p:ph type="pic" idx="15" hasCustomPrompt="1"/>
          </p:nvPr>
        </p:nvSpPr>
        <p:spPr>
          <a:xfrm>
            <a:off x="0" y="-1"/>
            <a:ext cx="12189600" cy="6858000"/>
          </a:xfrm>
          <a:prstGeom prst="rect">
            <a:avLst/>
          </a:prstGeom>
          <a:no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614024"/>
            <a:ext cx="6940800" cy="3621600"/>
          </a:xfrm>
        </p:spPr>
        <p:txBody>
          <a:bodyPr anchor="t" anchorCtr="0"/>
          <a:lstStyle>
            <a:lvl1pPr algn="l">
              <a:defRPr sz="5000" b="1">
                <a:solidFill>
                  <a:schemeClr val="bg2"/>
                </a:solidFill>
              </a:defRPr>
            </a:lvl1pPr>
          </a:lstStyle>
          <a:p>
            <a:r>
              <a:rPr lang="da-DK" dirty="0"/>
              <a:t>Overskrift skrives her i flere linjer</a:t>
            </a:r>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5577840"/>
            <a:ext cx="4021200" cy="705802"/>
          </a:xfrm>
          <a:prstGeom prst="rect">
            <a:avLst/>
          </a:prstGeom>
        </p:spPr>
        <p:txBody>
          <a:bodyPr/>
          <a:lstStyle>
            <a:lvl1pPr marL="0" indent="0">
              <a:buNone/>
              <a:defRPr sz="1500">
                <a:solidFill>
                  <a:schemeClr val="bg2"/>
                </a:solidFill>
              </a:defRPr>
            </a:lvl1pPr>
            <a:lvl2pPr marL="216000" indent="0">
              <a:buNone/>
              <a:defRPr/>
            </a:lvl2pPr>
          </a:lstStyle>
          <a:p>
            <a:pPr lvl="0"/>
            <a:r>
              <a:rPr lang="da-DK" dirty="0"/>
              <a:t>Klik og indsæt tekst</a:t>
            </a:r>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a:t>
            </a:fld>
            <a:endParaRPr lang="da-DK" dirty="0"/>
          </a:p>
        </p:txBody>
      </p:sp>
      <p:sp>
        <p:nvSpPr>
          <p:cNvPr id="4" name="Text Placeholder Ikoner">
            <a:extLst>
              <a:ext uri="{FF2B5EF4-FFF2-40B4-BE49-F238E27FC236}">
                <a16:creationId xmlns:a16="http://schemas.microsoft.com/office/drawing/2014/main" id="{9DA53165-D918-4619-BB9D-376E8930B3DC}"/>
              </a:ext>
            </a:extLst>
          </p:cNvPr>
          <p:cNvSpPr>
            <a:spLocks noGrp="1"/>
          </p:cNvSpPr>
          <p:nvPr>
            <p:ph type="body" sz="quarter" idx="16" hasCustomPrompt="1"/>
          </p:nvPr>
        </p:nvSpPr>
        <p:spPr>
          <a:xfrm>
            <a:off x="432000" y="6433592"/>
            <a:ext cx="399600" cy="100800"/>
          </a:xfrm>
          <a:blipFill>
            <a:blip r:embed="rId2"/>
            <a:stretch>
              <a:fillRect/>
            </a:stretch>
          </a:blipFill>
        </p:spPr>
        <p:txBody>
          <a:bodyPr/>
          <a:lstStyle>
            <a:lvl1pPr marL="0" indent="0">
              <a:buNone/>
              <a:defRPr sz="100">
                <a:noFill/>
              </a:defRPr>
            </a:lvl1pPr>
          </a:lstStyle>
          <a:p>
            <a:pPr lvl="0"/>
            <a:r>
              <a:rPr lang="en-US" dirty="0"/>
              <a:t>.</a:t>
            </a:r>
            <a:endParaRPr lang="da-DK" dirty="0"/>
          </a:p>
        </p:txBody>
      </p:sp>
    </p:spTree>
    <p:extLst>
      <p:ext uri="{BB962C8B-B14F-4D97-AF65-F5344CB8AC3E}">
        <p14:creationId xmlns:p14="http://schemas.microsoft.com/office/powerpoint/2010/main" val="2982519384"/>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lys grøn/bourdeaux">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10. september 2019</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1" y="336145"/>
            <a:ext cx="1800659" cy="421958"/>
          </a:xfrm>
          <a:prstGeom prst="rect">
            <a:avLst/>
          </a:prstGeom>
        </p:spPr>
      </p:pic>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a:t>
            </a:fld>
            <a:endParaRPr lang="da-DK" dirty="0"/>
          </a:p>
        </p:txBody>
      </p:sp>
      <p:sp>
        <p:nvSpPr>
          <p:cNvPr id="14" name="Ikoner">
            <a:extLst>
              <a:ext uri="{FF2B5EF4-FFF2-40B4-BE49-F238E27FC236}">
                <a16:creationId xmlns:a16="http://schemas.microsoft.com/office/drawing/2014/main" id="{92F67898-8AD5-4046-A28E-69425C57589E}"/>
              </a:ext>
            </a:extLst>
          </p:cNvPr>
          <p:cNvSpPr>
            <a:spLocks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dirty="0"/>
          </a:p>
        </p:txBody>
      </p:sp>
    </p:spTree>
    <p:extLst>
      <p:ext uri="{BB962C8B-B14F-4D97-AF65-F5344CB8AC3E}">
        <p14:creationId xmlns:p14="http://schemas.microsoft.com/office/powerpoint/2010/main" val="4165494038"/>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gside">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5" name="Sundhed for alle">
            <a:extLst>
              <a:ext uri="{FF2B5EF4-FFF2-40B4-BE49-F238E27FC236}">
                <a16:creationId xmlns:a16="http://schemas.microsoft.com/office/drawing/2014/main" id="{65A81536-7304-43DD-A863-55235CA03E1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32000" y="6416826"/>
            <a:ext cx="1198924" cy="113156"/>
          </a:xfrm>
          <a:prstGeom prst="rect">
            <a:avLst/>
          </a:prstGeom>
        </p:spPr>
      </p:pic>
      <p:sp>
        <p:nvSpPr>
          <p:cNvPr id="11" name="Pladsholder til dato 10" hidden="1">
            <a:extLst>
              <a:ext uri="{FF2B5EF4-FFF2-40B4-BE49-F238E27FC236}">
                <a16:creationId xmlns:a16="http://schemas.microsoft.com/office/drawing/2014/main" id="{BBE9FAEB-EC4D-4143-A8CF-E340BF310BB9}"/>
              </a:ext>
            </a:extLst>
          </p:cNvPr>
          <p:cNvSpPr>
            <a:spLocks noGrp="1"/>
          </p:cNvSpPr>
          <p:nvPr>
            <p:ph type="dt" sz="half" idx="10"/>
          </p:nvPr>
        </p:nvSpPr>
        <p:spPr>
          <a:xfrm>
            <a:off x="0" y="6948000"/>
            <a:ext cx="0" cy="0"/>
          </a:xfrm>
        </p:spPr>
        <p:txBody>
          <a:bodyPr/>
          <a:lstStyle/>
          <a:p>
            <a:endParaRPr lang="da-DK" dirty="0"/>
          </a:p>
        </p:txBody>
      </p:sp>
      <p:sp>
        <p:nvSpPr>
          <p:cNvPr id="12" name="Pladsholder til sidefod 11" hidden="1">
            <a:extLst>
              <a:ext uri="{FF2B5EF4-FFF2-40B4-BE49-F238E27FC236}">
                <a16:creationId xmlns:a16="http://schemas.microsoft.com/office/drawing/2014/main" id="{9B2D7094-41F1-44D8-8A24-ED33D2D6D032}"/>
              </a:ext>
            </a:extLst>
          </p:cNvPr>
          <p:cNvSpPr>
            <a:spLocks noGrp="1"/>
          </p:cNvSpPr>
          <p:nvPr>
            <p:ph type="ftr" sz="quarter" idx="11"/>
          </p:nvPr>
        </p:nvSpPr>
        <p:spPr>
          <a:xfrm>
            <a:off x="0" y="6948000"/>
            <a:ext cx="0" cy="0"/>
          </a:xfrm>
        </p:spPr>
        <p:txBody>
          <a:bodyPr/>
          <a:lstStyle/>
          <a:p>
            <a:endParaRPr lang="da-DK" dirty="0"/>
          </a:p>
        </p:txBody>
      </p:sp>
      <p:sp>
        <p:nvSpPr>
          <p:cNvPr id="13" name="Pladsholder til slidenummer 12" hidden="1">
            <a:extLst>
              <a:ext uri="{FF2B5EF4-FFF2-40B4-BE49-F238E27FC236}">
                <a16:creationId xmlns:a16="http://schemas.microsoft.com/office/drawing/2014/main" id="{97CC701D-01D2-4A62-A417-B4D4659736DB}"/>
              </a:ext>
            </a:extLst>
          </p:cNvPr>
          <p:cNvSpPr>
            <a:spLocks noGrp="1"/>
          </p:cNvSpPr>
          <p:nvPr>
            <p:ph type="sldNum" sz="quarter" idx="12"/>
          </p:nvPr>
        </p:nvSpPr>
        <p:spPr>
          <a:xfrm>
            <a:off x="0" y="6948000"/>
            <a:ext cx="0" cy="0"/>
          </a:xfrm>
        </p:spPr>
        <p:txBody>
          <a:bodyPr/>
          <a:lstStyle>
            <a:lvl1pPr>
              <a:defRPr sz="100">
                <a:noFill/>
              </a:defRPr>
            </a:lvl1pPr>
          </a:lstStyle>
          <a:p>
            <a:r>
              <a:rPr lang="da-DK" dirty="0"/>
              <a:t>Side </a:t>
            </a:r>
            <a:fld id="{24C8C45C-947F-4981-8B3F-4F32E973C901}" type="slidenum">
              <a:rPr lang="da-DK" smtClean="0"/>
              <a:pPr/>
              <a:t>‹#›</a:t>
            </a:fld>
            <a:endParaRPr lang="da-DK" dirty="0"/>
          </a:p>
        </p:txBody>
      </p:sp>
      <p:grpSp>
        <p:nvGrpSpPr>
          <p:cNvPr id="21" name="Group 4">
            <a:extLst>
              <a:ext uri="{FF2B5EF4-FFF2-40B4-BE49-F238E27FC236}">
                <a16:creationId xmlns:a16="http://schemas.microsoft.com/office/drawing/2014/main" id="{E956B872-CF93-4AE7-8F83-A6832DF1F1E4}"/>
              </a:ext>
            </a:extLst>
          </p:cNvPr>
          <p:cNvGrpSpPr>
            <a:grpSpLocks noChangeAspect="1"/>
          </p:cNvGrpSpPr>
          <p:nvPr userDrawn="1"/>
        </p:nvGrpSpPr>
        <p:grpSpPr bwMode="auto">
          <a:xfrm>
            <a:off x="1327151" y="2841626"/>
            <a:ext cx="9540875" cy="1082675"/>
            <a:chOff x="836" y="1790"/>
            <a:chExt cx="6010" cy="682"/>
          </a:xfrm>
        </p:grpSpPr>
        <p:sp>
          <p:nvSpPr>
            <p:cNvPr id="23" name="Oval 5">
              <a:extLst>
                <a:ext uri="{FF2B5EF4-FFF2-40B4-BE49-F238E27FC236}">
                  <a16:creationId xmlns:a16="http://schemas.microsoft.com/office/drawing/2014/main" id="{B383918F-ECF9-42D2-9619-65A06E4A0910}"/>
                </a:ext>
              </a:extLst>
            </p:cNvPr>
            <p:cNvSpPr>
              <a:spLocks noChangeArrowheads="1"/>
            </p:cNvSpPr>
            <p:nvPr userDrawn="1"/>
          </p:nvSpPr>
          <p:spPr bwMode="auto">
            <a:xfrm>
              <a:off x="6166" y="1790"/>
              <a:ext cx="680" cy="68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
              <a:extLst>
                <a:ext uri="{FF2B5EF4-FFF2-40B4-BE49-F238E27FC236}">
                  <a16:creationId xmlns:a16="http://schemas.microsoft.com/office/drawing/2014/main" id="{F904313C-3A71-4615-942D-446BF3F83FDB}"/>
                </a:ext>
              </a:extLst>
            </p:cNvPr>
            <p:cNvSpPr>
              <a:spLocks/>
            </p:cNvSpPr>
            <p:nvPr userDrawn="1"/>
          </p:nvSpPr>
          <p:spPr bwMode="auto">
            <a:xfrm>
              <a:off x="3582" y="1802"/>
              <a:ext cx="658" cy="659"/>
            </a:xfrm>
            <a:custGeom>
              <a:avLst/>
              <a:gdLst>
                <a:gd name="T0" fmla="*/ 417 w 658"/>
                <a:gd name="T1" fmla="*/ 0 h 659"/>
                <a:gd name="T2" fmla="*/ 241 w 658"/>
                <a:gd name="T3" fmla="*/ 0 h 659"/>
                <a:gd name="T4" fmla="*/ 241 w 658"/>
                <a:gd name="T5" fmla="*/ 241 h 659"/>
                <a:gd name="T6" fmla="*/ 0 w 658"/>
                <a:gd name="T7" fmla="*/ 241 h 659"/>
                <a:gd name="T8" fmla="*/ 0 w 658"/>
                <a:gd name="T9" fmla="*/ 418 h 659"/>
                <a:gd name="T10" fmla="*/ 241 w 658"/>
                <a:gd name="T11" fmla="*/ 418 h 659"/>
                <a:gd name="T12" fmla="*/ 241 w 658"/>
                <a:gd name="T13" fmla="*/ 659 h 659"/>
                <a:gd name="T14" fmla="*/ 417 w 658"/>
                <a:gd name="T15" fmla="*/ 659 h 659"/>
                <a:gd name="T16" fmla="*/ 417 w 658"/>
                <a:gd name="T17" fmla="*/ 418 h 659"/>
                <a:gd name="T18" fmla="*/ 658 w 658"/>
                <a:gd name="T19" fmla="*/ 418 h 659"/>
                <a:gd name="T20" fmla="*/ 658 w 658"/>
                <a:gd name="T21" fmla="*/ 241 h 659"/>
                <a:gd name="T22" fmla="*/ 417 w 658"/>
                <a:gd name="T23" fmla="*/ 241 h 659"/>
                <a:gd name="T24" fmla="*/ 417 w 658"/>
                <a:gd name="T25" fmla="*/ 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8" h="659">
                  <a:moveTo>
                    <a:pt x="417" y="0"/>
                  </a:moveTo>
                  <a:lnTo>
                    <a:pt x="241" y="0"/>
                  </a:lnTo>
                  <a:lnTo>
                    <a:pt x="241" y="241"/>
                  </a:lnTo>
                  <a:lnTo>
                    <a:pt x="0" y="241"/>
                  </a:lnTo>
                  <a:lnTo>
                    <a:pt x="0" y="418"/>
                  </a:lnTo>
                  <a:lnTo>
                    <a:pt x="241" y="418"/>
                  </a:lnTo>
                  <a:lnTo>
                    <a:pt x="241" y="659"/>
                  </a:lnTo>
                  <a:lnTo>
                    <a:pt x="417" y="659"/>
                  </a:lnTo>
                  <a:lnTo>
                    <a:pt x="417" y="418"/>
                  </a:lnTo>
                  <a:lnTo>
                    <a:pt x="658" y="418"/>
                  </a:lnTo>
                  <a:lnTo>
                    <a:pt x="658" y="241"/>
                  </a:lnTo>
                  <a:lnTo>
                    <a:pt x="417" y="241"/>
                  </a:lnTo>
                  <a:lnTo>
                    <a:pt x="4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7">
              <a:extLst>
                <a:ext uri="{FF2B5EF4-FFF2-40B4-BE49-F238E27FC236}">
                  <a16:creationId xmlns:a16="http://schemas.microsoft.com/office/drawing/2014/main" id="{10B1E4BF-B011-47AF-B12F-0ED252E942F0}"/>
                </a:ext>
              </a:extLst>
            </p:cNvPr>
            <p:cNvSpPr>
              <a:spLocks/>
            </p:cNvSpPr>
            <p:nvPr userDrawn="1"/>
          </p:nvSpPr>
          <p:spPr bwMode="auto">
            <a:xfrm>
              <a:off x="836" y="1790"/>
              <a:ext cx="820" cy="682"/>
            </a:xfrm>
            <a:custGeom>
              <a:avLst/>
              <a:gdLst>
                <a:gd name="T0" fmla="*/ 903 w 1231"/>
                <a:gd name="T1" fmla="*/ 0 h 1021"/>
                <a:gd name="T2" fmla="*/ 615 w 1231"/>
                <a:gd name="T3" fmla="*/ 188 h 1021"/>
                <a:gd name="T4" fmla="*/ 328 w 1231"/>
                <a:gd name="T5" fmla="*/ 0 h 1021"/>
                <a:gd name="T6" fmla="*/ 0 w 1231"/>
                <a:gd name="T7" fmla="*/ 323 h 1021"/>
                <a:gd name="T8" fmla="*/ 615 w 1231"/>
                <a:gd name="T9" fmla="*/ 1021 h 1021"/>
                <a:gd name="T10" fmla="*/ 1231 w 1231"/>
                <a:gd name="T11" fmla="*/ 323 h 1021"/>
                <a:gd name="T12" fmla="*/ 903 w 1231"/>
                <a:gd name="T13" fmla="*/ 0 h 1021"/>
              </a:gdLst>
              <a:ahLst/>
              <a:cxnLst>
                <a:cxn ang="0">
                  <a:pos x="T0" y="T1"/>
                </a:cxn>
                <a:cxn ang="0">
                  <a:pos x="T2" y="T3"/>
                </a:cxn>
                <a:cxn ang="0">
                  <a:pos x="T4" y="T5"/>
                </a:cxn>
                <a:cxn ang="0">
                  <a:pos x="T6" y="T7"/>
                </a:cxn>
                <a:cxn ang="0">
                  <a:pos x="T8" y="T9"/>
                </a:cxn>
                <a:cxn ang="0">
                  <a:pos x="T10" y="T11"/>
                </a:cxn>
                <a:cxn ang="0">
                  <a:pos x="T12" y="T13"/>
                </a:cxn>
              </a:cxnLst>
              <a:rect l="0" t="0" r="r" b="b"/>
              <a:pathLst>
                <a:path w="1231" h="1021">
                  <a:moveTo>
                    <a:pt x="903" y="0"/>
                  </a:moveTo>
                  <a:cubicBezTo>
                    <a:pt x="695" y="0"/>
                    <a:pt x="615" y="188"/>
                    <a:pt x="615" y="188"/>
                  </a:cubicBezTo>
                  <a:cubicBezTo>
                    <a:pt x="615" y="188"/>
                    <a:pt x="536" y="0"/>
                    <a:pt x="328" y="0"/>
                  </a:cubicBezTo>
                  <a:cubicBezTo>
                    <a:pt x="95" y="0"/>
                    <a:pt x="0" y="204"/>
                    <a:pt x="0" y="323"/>
                  </a:cubicBezTo>
                  <a:cubicBezTo>
                    <a:pt x="0" y="565"/>
                    <a:pt x="284" y="866"/>
                    <a:pt x="615" y="1021"/>
                  </a:cubicBezTo>
                  <a:cubicBezTo>
                    <a:pt x="947" y="866"/>
                    <a:pt x="1231" y="565"/>
                    <a:pt x="1231" y="323"/>
                  </a:cubicBezTo>
                  <a:cubicBezTo>
                    <a:pt x="1231" y="204"/>
                    <a:pt x="1136" y="0"/>
                    <a:pt x="90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2568761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for at redigere i master</a:t>
            </a:r>
          </a:p>
        </p:txBody>
      </p:sp>
      <p:sp>
        <p:nvSpPr>
          <p:cNvPr id="8" name="Pladsholder til slidenummer 7">
            <a:extLst>
              <a:ext uri="{FF2B5EF4-FFF2-40B4-BE49-F238E27FC236}">
                <a16:creationId xmlns:a16="http://schemas.microsoft.com/office/drawing/2014/main" id="{13C8E1C6-7A21-4AD7-9D89-1995FCC83029}"/>
              </a:ext>
            </a:extLst>
          </p:cNvPr>
          <p:cNvSpPr>
            <a:spLocks noGrp="1"/>
          </p:cNvSpPr>
          <p:nvPr>
            <p:ph type="sldNum" sz="quarter" idx="12"/>
          </p:nvPr>
        </p:nvSpPr>
        <p:spPr/>
        <p:txBody>
          <a:bodyPr/>
          <a:lstStyle/>
          <a:p>
            <a:r>
              <a:rPr lang="da-DK" dirty="0"/>
              <a:t>Side </a:t>
            </a:r>
            <a:fld id="{24C8C45C-947F-4981-8B3F-4F32E973C901}" type="slidenum">
              <a:rPr lang="da-DK" smtClean="0"/>
              <a:pPr/>
              <a:t>‹#›</a:t>
            </a:fld>
            <a:endParaRPr lang="da-DK" dirty="0"/>
          </a:p>
        </p:txBody>
      </p:sp>
      <p:sp>
        <p:nvSpPr>
          <p:cNvPr id="6" name="Pladsholder til dato 5" hidden="1">
            <a:extLst>
              <a:ext uri="{FF2B5EF4-FFF2-40B4-BE49-F238E27FC236}">
                <a16:creationId xmlns:a16="http://schemas.microsoft.com/office/drawing/2014/main" id="{09AFB10B-7C58-4EDD-8858-7CC80F1080F5}"/>
              </a:ext>
            </a:extLst>
          </p:cNvPr>
          <p:cNvSpPr>
            <a:spLocks noGrp="1"/>
          </p:cNvSpPr>
          <p:nvPr>
            <p:ph type="dt" sz="half" idx="10"/>
          </p:nvPr>
        </p:nvSpPr>
        <p:spPr/>
        <p:txBody>
          <a:bodyPr/>
          <a:lstStyle/>
          <a:p>
            <a:endParaRPr lang="da-DK" dirty="0"/>
          </a:p>
        </p:txBody>
      </p:sp>
      <p:sp>
        <p:nvSpPr>
          <p:cNvPr id="7" name="Pladsholder til sidefod 6" hidden="1">
            <a:extLst>
              <a:ext uri="{FF2B5EF4-FFF2-40B4-BE49-F238E27FC236}">
                <a16:creationId xmlns:a16="http://schemas.microsoft.com/office/drawing/2014/main" id="{60764CCA-4AD0-4C57-B4E2-79081A01D9A2}"/>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24913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7" name="Pladsholder til slidenummer 6">
            <a:extLst>
              <a:ext uri="{FF2B5EF4-FFF2-40B4-BE49-F238E27FC236}">
                <a16:creationId xmlns:a16="http://schemas.microsoft.com/office/drawing/2014/main" id="{0CAC9A41-10B9-4C2B-A87F-4B5B339337AD}"/>
              </a:ext>
            </a:extLst>
          </p:cNvPr>
          <p:cNvSpPr>
            <a:spLocks noGrp="1"/>
          </p:cNvSpPr>
          <p:nvPr>
            <p:ph type="sldNum" sz="quarter" idx="12"/>
          </p:nvPr>
        </p:nvSpPr>
        <p:spPr/>
        <p:txBody>
          <a:bodyPr/>
          <a:lstStyle/>
          <a:p>
            <a:r>
              <a:rPr lang="da-DK" dirty="0"/>
              <a:t>Side </a:t>
            </a:r>
            <a:fld id="{24C8C45C-947F-4981-8B3F-4F32E973C901}" type="slidenum">
              <a:rPr lang="da-DK" smtClean="0"/>
              <a:pPr/>
              <a:t>‹#›</a:t>
            </a:fld>
            <a:endParaRPr lang="da-DK" dirty="0"/>
          </a:p>
        </p:txBody>
      </p:sp>
      <p:sp>
        <p:nvSpPr>
          <p:cNvPr id="5" name="Pladsholder til dato 4" hidden="1">
            <a:extLst>
              <a:ext uri="{FF2B5EF4-FFF2-40B4-BE49-F238E27FC236}">
                <a16:creationId xmlns:a16="http://schemas.microsoft.com/office/drawing/2014/main" id="{79DEA958-ECFE-47F6-B949-341CF372B1CA}"/>
              </a:ext>
            </a:extLst>
          </p:cNvPr>
          <p:cNvSpPr>
            <a:spLocks noGrp="1"/>
          </p:cNvSpPr>
          <p:nvPr>
            <p:ph type="dt" sz="half" idx="10"/>
          </p:nvPr>
        </p:nvSpPr>
        <p:spPr/>
        <p:txBody>
          <a:bodyPr/>
          <a:lstStyle/>
          <a:p>
            <a:endParaRPr lang="da-DK" dirty="0"/>
          </a:p>
        </p:txBody>
      </p:sp>
      <p:sp>
        <p:nvSpPr>
          <p:cNvPr id="6" name="Pladsholder til sidefod 5" hidden="1">
            <a:extLst>
              <a:ext uri="{FF2B5EF4-FFF2-40B4-BE49-F238E27FC236}">
                <a16:creationId xmlns:a16="http://schemas.microsoft.com/office/drawing/2014/main" id="{29046101-727D-4D00-84E4-A54DB3C6FFCA}"/>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015761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539748" y="539750"/>
            <a:ext cx="11109325" cy="650171"/>
          </a:xfrm>
          <a:prstGeom prst="rect">
            <a:avLst/>
          </a:prstGeom>
          <a:noFill/>
        </p:spPr>
        <p:txBody>
          <a:bodyPr wrap="square" lIns="0" tIns="0" rIns="0" bIns="0" rtlCol="0" anchor="b" anchorCtr="0">
            <a:noAutofit/>
          </a:bodyPr>
          <a:lstStyle/>
          <a:p>
            <a:r>
              <a:rPr lang="da-DK" sz="3200" b="0" noProof="1">
                <a:solidFill>
                  <a:schemeClr val="tx1"/>
                </a:solidFill>
                <a:latin typeface="Arial" panose="020B0604020202020204" pitchFamily="34" charset="0"/>
                <a:cs typeface="Arial" panose="020B0604020202020204" pitchFamily="34" charset="0"/>
              </a:rPr>
              <a:t>Brugerguide - Slet før anvendelse</a:t>
            </a:r>
          </a:p>
        </p:txBody>
      </p:sp>
      <p:sp>
        <p:nvSpPr>
          <p:cNvPr id="29" name="Text Box 2"/>
          <p:cNvSpPr txBox="1">
            <a:spLocks noChangeArrowheads="1"/>
          </p:cNvSpPr>
          <p:nvPr userDrawn="1"/>
        </p:nvSpPr>
        <p:spPr bwMode="auto">
          <a:xfrm>
            <a:off x="539752" y="1815926"/>
            <a:ext cx="2280360" cy="349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latin typeface="Arial" panose="020B0604020202020204" pitchFamily="34" charset="0"/>
                <a:cs typeface="Arial" panose="020B0604020202020204" pitchFamily="34" charset="0"/>
              </a:rPr>
              <a:t>Brug</a:t>
            </a:r>
            <a:r>
              <a:rPr lang="da-DK" sz="900" b="1" baseline="0" noProof="1">
                <a:latin typeface="Arial" panose="020B0604020202020204" pitchFamily="34" charset="0"/>
                <a:cs typeface="Arial" panose="020B0604020202020204" pitchFamily="34" charset="0"/>
              </a:rPr>
              <a:t> tekst typografier</a:t>
            </a:r>
            <a:endParaRPr lang="da-DK" sz="9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Indsæt nyt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Slide </a:t>
            </a:r>
            <a:r>
              <a:rPr lang="da-DK" altLang="da-DK" sz="900" b="0" noProof="1">
                <a:solidFill>
                  <a:schemeClr val="tx1"/>
                </a:solidFill>
                <a:latin typeface="Arial" panose="020B0604020202020204" pitchFamily="34" charset="0"/>
                <a:cs typeface="Arial" panose="020B0604020202020204" pitchFamily="34" charset="0"/>
              </a:rPr>
              <a:t>for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at indsætte et</a:t>
            </a:r>
            <a:r>
              <a:rPr lang="da-DK" altLang="da-DK" sz="900" b="0"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nyt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Ændre slide layouts</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pilen</a:t>
            </a:r>
            <a:r>
              <a:rPr lang="da-DK" altLang="da-DK" sz="900" b="0" baseline="0" noProof="1">
                <a:solidFill>
                  <a:schemeClr val="tx1"/>
                </a:solidFill>
                <a:latin typeface="Arial" panose="020B0604020202020204" pitchFamily="34" charset="0"/>
                <a:cs typeface="Arial" panose="020B0604020202020204" pitchFamily="34" charset="0"/>
              </a:rPr>
              <a:t> ved siden af </a:t>
            </a:r>
            <a:r>
              <a:rPr lang="da-DK" altLang="da-DK" sz="900" b="1" baseline="0" noProof="1">
                <a:solidFill>
                  <a:schemeClr val="tx1"/>
                </a:solidFill>
                <a:latin typeface="Arial" panose="020B0604020202020204" pitchFamily="34" charset="0"/>
                <a:cs typeface="Arial" panose="020B0604020202020204" pitchFamily="34" charset="0"/>
              </a:rPr>
              <a:t>Layout</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for at få vist en dropdown menu af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mulige slides layout</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0" noProof="1">
                <a:solidFill>
                  <a:schemeClr val="tx1"/>
                </a:solidFill>
                <a:latin typeface="Arial" panose="020B0604020202020204" pitchFamily="34" charset="0"/>
                <a:cs typeface="Arial" panose="020B0604020202020204" pitchFamily="34" charset="0"/>
              </a:rPr>
              <a:t> for at ændre dit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nuværende layout til et alternativt</a:t>
            </a:r>
          </a:p>
        </p:txBody>
      </p:sp>
      <p:sp>
        <p:nvSpPr>
          <p:cNvPr id="21" name="Text Box 3"/>
          <p:cNvSpPr txBox="1">
            <a:spLocks noChangeArrowheads="1"/>
          </p:cNvSpPr>
          <p:nvPr userDrawn="1"/>
        </p:nvSpPr>
        <p:spPr bwMode="auto">
          <a:xfrm>
            <a:off x="4498494" y="1815926"/>
            <a:ext cx="2196000"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a:p>
            <a:pPr fontAlgn="auto">
              <a:spcBef>
                <a:spcPts val="1200"/>
              </a:spcBef>
              <a:spcAft>
                <a:spcPts val="600"/>
              </a:spcAft>
              <a:buFont typeface="+mj-lt"/>
              <a:buNone/>
              <a:defRPr/>
            </a:pPr>
            <a:r>
              <a:rPr lang="da-DK" sz="9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a:t>
            </a:r>
            <a:endParaRPr 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1" noProof="1">
              <a:solidFill>
                <a:schemeClr val="tx1"/>
              </a:solidFill>
              <a:latin typeface="Arial" panose="020B0604020202020204" pitchFamily="34" charset="0"/>
              <a:cs typeface="Arial" panose="020B0604020202020204" pitchFamily="34" charset="0"/>
            </a:endParaRPr>
          </a:p>
        </p:txBody>
      </p:sp>
      <p:sp>
        <p:nvSpPr>
          <p:cNvPr id="25" name="Text Box 4"/>
          <p:cNvSpPr txBox="1">
            <a:spLocks noChangeArrowheads="1"/>
          </p:cNvSpPr>
          <p:nvPr userDrawn="1"/>
        </p:nvSpPr>
        <p:spPr bwMode="auto">
          <a:xfrm>
            <a:off x="7925239" y="1815926"/>
            <a:ext cx="2358243"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For at justere sidenummerering, </a:t>
            </a:r>
            <a:br>
              <a:rPr lang="da-DK" sz="900" b="1" noProof="1">
                <a:solidFill>
                  <a:schemeClr val="tx1"/>
                </a:solidFill>
                <a:latin typeface="Arial" panose="020B0604020202020204" pitchFamily="34" charset="0"/>
                <a:cs typeface="Arial" panose="020B0604020202020204" pitchFamily="34" charset="0"/>
              </a:rPr>
            </a:br>
            <a:r>
              <a:rPr lang="da-DK" sz="9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Sidefod</a:t>
            </a:r>
            <a:r>
              <a:rPr lang="da-DK" altLang="da-DK" sz="900" b="0" noProof="1">
                <a:solidFill>
                  <a:schemeClr val="tx1"/>
                </a:solidFill>
                <a:latin typeface="Arial" panose="020B0604020202020204" pitchFamily="34" charset="0"/>
                <a:cs typeface="Arial" panose="020B0604020202020204" pitchFamily="34" charset="0"/>
              </a:rP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28" name="1 Forøg formindsk"/>
          <p:cNvPicPr>
            <a:picLocks noChangeAspect="1"/>
          </p:cNvPicPr>
          <p:nvPr userDrawn="1"/>
        </p:nvPicPr>
        <p:blipFill>
          <a:blip r:embed="rId2"/>
          <a:stretch>
            <a:fillRect/>
          </a:stretch>
        </p:blipFill>
        <p:spPr>
          <a:xfrm>
            <a:off x="2700549" y="2900575"/>
            <a:ext cx="549328" cy="285228"/>
          </a:xfrm>
          <a:prstGeom prst="rect">
            <a:avLst/>
          </a:prstGeom>
        </p:spPr>
      </p:pic>
      <p:pic>
        <p:nvPicPr>
          <p:cNvPr id="20" name="2 Ny slide"/>
          <p:cNvPicPr>
            <a:picLocks noChangeAspect="1"/>
          </p:cNvPicPr>
          <p:nvPr userDrawn="1"/>
        </p:nvPicPr>
        <p:blipFill rotWithShape="1">
          <a:blip r:embed="rId3"/>
          <a:srcRect l="2931" r="60888"/>
          <a:stretch/>
        </p:blipFill>
        <p:spPr>
          <a:xfrm>
            <a:off x="2714468" y="3629774"/>
            <a:ext cx="363713" cy="647461"/>
          </a:xfrm>
          <a:prstGeom prst="rect">
            <a:avLst/>
          </a:prstGeom>
        </p:spPr>
      </p:pic>
      <p:pic>
        <p:nvPicPr>
          <p:cNvPr id="16" name="3 Layout"/>
          <p:cNvPicPr>
            <a:picLocks noChangeAspect="1"/>
          </p:cNvPicPr>
          <p:nvPr userDrawn="1"/>
        </p:nvPicPr>
        <p:blipFill rotWithShape="1">
          <a:blip r:embed="rId3"/>
          <a:srcRect l="36944" r="2272" b="69429"/>
          <a:stretch/>
        </p:blipFill>
        <p:spPr>
          <a:xfrm>
            <a:off x="2729933" y="4483855"/>
            <a:ext cx="593368" cy="192211"/>
          </a:xfrm>
          <a:prstGeom prst="rect">
            <a:avLst/>
          </a:prstGeom>
        </p:spPr>
      </p:pic>
      <p:pic>
        <p:nvPicPr>
          <p:cNvPr id="24" name="4 Nulstil"/>
          <p:cNvPicPr>
            <a:picLocks noChangeAspect="1"/>
          </p:cNvPicPr>
          <p:nvPr userDrawn="1"/>
        </p:nvPicPr>
        <p:blipFill>
          <a:blip r:embed="rId4"/>
          <a:stretch>
            <a:fillRect/>
          </a:stretch>
        </p:blipFill>
        <p:spPr>
          <a:xfrm>
            <a:off x="6601121" y="5102569"/>
            <a:ext cx="547241" cy="197798"/>
          </a:xfrm>
          <a:prstGeom prst="rect">
            <a:avLst/>
          </a:prstGeom>
        </p:spPr>
      </p:pic>
      <p:pic>
        <p:nvPicPr>
          <p:cNvPr id="5" name="5 Indsæt billede"/>
          <p:cNvPicPr>
            <a:picLocks noChangeAspect="1"/>
          </p:cNvPicPr>
          <p:nvPr userDrawn="1"/>
        </p:nvPicPr>
        <p:blipFill>
          <a:blip r:embed="rId5"/>
          <a:stretch>
            <a:fillRect/>
          </a:stretch>
        </p:blipFill>
        <p:spPr>
          <a:xfrm>
            <a:off x="6601121" y="2075087"/>
            <a:ext cx="262151" cy="256054"/>
          </a:xfrm>
          <a:prstGeom prst="rect">
            <a:avLst/>
          </a:prstGeom>
        </p:spPr>
      </p:pic>
      <p:pic>
        <p:nvPicPr>
          <p:cNvPr id="23" name="6 Beskær"/>
          <p:cNvPicPr>
            <a:picLocks noChangeAspect="1"/>
          </p:cNvPicPr>
          <p:nvPr userDrawn="1"/>
        </p:nvPicPr>
        <p:blipFill>
          <a:blip r:embed="rId6"/>
          <a:stretch>
            <a:fillRect/>
          </a:stretch>
        </p:blipFill>
        <p:spPr>
          <a:xfrm>
            <a:off x="6601121" y="2748409"/>
            <a:ext cx="337400" cy="321707"/>
          </a:xfrm>
          <a:prstGeom prst="rect">
            <a:avLst/>
          </a:prstGeom>
        </p:spPr>
      </p:pic>
      <p:pic>
        <p:nvPicPr>
          <p:cNvPr id="2" name="7 Skalér billede"/>
          <p:cNvPicPr>
            <a:picLocks noChangeAspect="1"/>
          </p:cNvPicPr>
          <p:nvPr userDrawn="1"/>
        </p:nvPicPr>
        <p:blipFill>
          <a:blip r:embed="rId7"/>
          <a:stretch>
            <a:fillRect/>
          </a:stretch>
        </p:blipFill>
        <p:spPr>
          <a:xfrm>
            <a:off x="6601121" y="3242399"/>
            <a:ext cx="359695" cy="335309"/>
          </a:xfrm>
          <a:prstGeom prst="rect">
            <a:avLst/>
          </a:prstGeom>
        </p:spPr>
      </p:pic>
    </p:spTree>
    <p:extLst>
      <p:ext uri="{BB962C8B-B14F-4D97-AF65-F5344CB8AC3E}">
        <p14:creationId xmlns:p14="http://schemas.microsoft.com/office/powerpoint/2010/main" val="5432528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el og indho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sidefod 4"/>
          <p:cNvSpPr>
            <a:spLocks noGrp="1"/>
          </p:cNvSpPr>
          <p:nvPr>
            <p:ph type="ftr" sz="quarter" idx="11"/>
          </p:nvPr>
        </p:nvSpPr>
        <p:spPr/>
        <p:txBody>
          <a:bodyPr/>
          <a:lstStyle/>
          <a:p>
            <a:r>
              <a:rPr lang="en-US" smtClean="0"/>
              <a:t>Infection control in Denmark, impact at AMR, 28th August 2019</a:t>
            </a:r>
            <a:endParaRPr lang="da-DK"/>
          </a:p>
        </p:txBody>
      </p:sp>
      <p:sp>
        <p:nvSpPr>
          <p:cNvPr id="6" name="Pladsholder til diasnummer 5"/>
          <p:cNvSpPr>
            <a:spLocks noGrp="1"/>
          </p:cNvSpPr>
          <p:nvPr>
            <p:ph type="sldNum" sz="quarter" idx="12"/>
          </p:nvPr>
        </p:nvSpPr>
        <p:spPr/>
        <p:txBody>
          <a:bodyPr/>
          <a:lstStyle/>
          <a:p>
            <a:fld id="{FEB7A26A-9D65-4396-950F-D73F47C3DDA2}" type="slidenum">
              <a:rPr lang="da-DK" smtClean="0"/>
              <a:pPr/>
              <a:t>‹#›</a:t>
            </a:fld>
            <a:endParaRPr lang="da-DK"/>
          </a:p>
        </p:txBody>
      </p:sp>
    </p:spTree>
    <p:extLst>
      <p:ext uri="{BB962C8B-B14F-4D97-AF65-F5344CB8AC3E}">
        <p14:creationId xmlns:p14="http://schemas.microsoft.com/office/powerpoint/2010/main" val="31100477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lide lys blå SST">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rgbClr val="BEE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rgbClr val="005C8D"/>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rgbClr val="005C8D"/>
                </a:solidFill>
              </a:defRPr>
            </a:lvl1pPr>
          </a:lstStyle>
          <a:p>
            <a:fld id="{F2CF9434-4206-4AC2-A91A-1DCD05F48644}" type="datetime2">
              <a:rPr lang="da-DK" smtClean="0"/>
              <a:pPr/>
              <a:t>10. september 2019</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rgbClr val="005C8D"/>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rgbClr val="005C8D"/>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2" y="336145"/>
            <a:ext cx="1800656" cy="421958"/>
          </a:xfrm>
          <a:prstGeom prst="rect">
            <a:avLst/>
          </a:prstGeom>
        </p:spPr>
      </p:pic>
      <p:sp>
        <p:nvSpPr>
          <p:cNvPr id="13" name="Ikoner">
            <a:extLst>
              <a:ext uri="{FF2B5EF4-FFF2-40B4-BE49-F238E27FC236}">
                <a16:creationId xmlns:a16="http://schemas.microsoft.com/office/drawing/2014/main" id="{48019028-84F6-4504-BE31-23597E36DB3A}"/>
              </a:ext>
            </a:extLst>
          </p:cNvPr>
          <p:cNvSpPr>
            <a:spLocks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rgbClr val="005C8D"/>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3666556974"/>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lide lys blå SUM">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rgbClr val="BEE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rgbClr val="003356"/>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rgbClr val="001F34"/>
                </a:solidFill>
              </a:defRPr>
            </a:lvl1pPr>
          </a:lstStyle>
          <a:p>
            <a:fld id="{F2CF9434-4206-4AC2-A91A-1DCD05F48644}" type="datetime2">
              <a:rPr lang="da-DK" smtClean="0"/>
              <a:pPr/>
              <a:t>10. september 2019</a:t>
            </a:fld>
            <a:endParaRPr lang="da-DK"/>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rgbClr val="001F34"/>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rgbClr val="001F34"/>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4" y="336145"/>
            <a:ext cx="1800651" cy="421957"/>
          </a:xfrm>
          <a:prstGeom prst="rect">
            <a:avLst/>
          </a:prstGeom>
        </p:spPr>
      </p:pic>
      <p:sp>
        <p:nvSpPr>
          <p:cNvPr id="13" name="Ikoner">
            <a:extLst>
              <a:ext uri="{FF2B5EF4-FFF2-40B4-BE49-F238E27FC236}">
                <a16:creationId xmlns:a16="http://schemas.microsoft.com/office/drawing/2014/main" id="{48019028-84F6-4504-BE31-23597E36DB3A}"/>
              </a:ext>
            </a:extLst>
          </p:cNvPr>
          <p:cNvSpPr>
            <a:spLocks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rgbClr val="003356"/>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4260349675"/>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slide til billede - Grøn">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rgbClr val="003F36"/>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10. september 2019</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14" name="Text Placeholder ikon">
            <a:extLst>
              <a:ext uri="{FF2B5EF4-FFF2-40B4-BE49-F238E27FC236}">
                <a16:creationId xmlns:a16="http://schemas.microsoft.com/office/drawing/2014/main" id="{C628F5DF-BECE-4D2A-A136-B615D7C93D46}"/>
              </a:ext>
            </a:extLst>
          </p:cNvPr>
          <p:cNvSpPr>
            <a:spLocks noGrp="1"/>
          </p:cNvSpPr>
          <p:nvPr>
            <p:ph type="body" sz="quarter" idx="17" hasCustomPrompt="1"/>
          </p:nvPr>
        </p:nvSpPr>
        <p:spPr>
          <a:xfrm>
            <a:off x="432000" y="5032800"/>
            <a:ext cx="1346400" cy="338400"/>
          </a:xfrm>
          <a:blipFill>
            <a:blip r:embed="rId3"/>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1982570405"/>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slide til billede - Bourdeaux">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rgbClr val="441B3C"/>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10. september 2019</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14" name="Text Placeholder ikon">
            <a:extLst>
              <a:ext uri="{FF2B5EF4-FFF2-40B4-BE49-F238E27FC236}">
                <a16:creationId xmlns:a16="http://schemas.microsoft.com/office/drawing/2014/main" id="{C628F5DF-BECE-4D2A-A136-B615D7C93D46}"/>
              </a:ext>
            </a:extLst>
          </p:cNvPr>
          <p:cNvSpPr>
            <a:spLocks noGrp="1"/>
          </p:cNvSpPr>
          <p:nvPr>
            <p:ph type="body" sz="quarter" idx="17" hasCustomPrompt="1"/>
          </p:nvPr>
        </p:nvSpPr>
        <p:spPr>
          <a:xfrm>
            <a:off x="432000" y="5032800"/>
            <a:ext cx="1346400" cy="338400"/>
          </a:xfrm>
          <a:blipFill>
            <a:blip r:embed="rId3"/>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4096607910"/>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slide til billede - SUM">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rgbClr val="001F34"/>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10. september 2019</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14" name="Text Placeholder ikon">
            <a:extLst>
              <a:ext uri="{FF2B5EF4-FFF2-40B4-BE49-F238E27FC236}">
                <a16:creationId xmlns:a16="http://schemas.microsoft.com/office/drawing/2014/main" id="{C628F5DF-BECE-4D2A-A136-B615D7C93D46}"/>
              </a:ext>
            </a:extLst>
          </p:cNvPr>
          <p:cNvSpPr>
            <a:spLocks noGrp="1"/>
          </p:cNvSpPr>
          <p:nvPr>
            <p:ph type="body" sz="quarter" idx="17" hasCustomPrompt="1"/>
          </p:nvPr>
        </p:nvSpPr>
        <p:spPr>
          <a:xfrm>
            <a:off x="432000" y="5032800"/>
            <a:ext cx="1346400" cy="338400"/>
          </a:xfrm>
          <a:blipFill>
            <a:blip r:embed="rId3"/>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1685934967"/>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slide til billede - SST">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rgbClr val="005C8D"/>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10. september 2019</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14" name="Text Placeholder ikon">
            <a:extLst>
              <a:ext uri="{FF2B5EF4-FFF2-40B4-BE49-F238E27FC236}">
                <a16:creationId xmlns:a16="http://schemas.microsoft.com/office/drawing/2014/main" id="{C628F5DF-BECE-4D2A-A136-B615D7C93D46}"/>
              </a:ext>
            </a:extLst>
          </p:cNvPr>
          <p:cNvSpPr>
            <a:spLocks noGrp="1"/>
          </p:cNvSpPr>
          <p:nvPr>
            <p:ph type="body" sz="quarter" idx="17" hasCustomPrompt="1"/>
          </p:nvPr>
        </p:nvSpPr>
        <p:spPr>
          <a:xfrm>
            <a:off x="432000" y="5032800"/>
            <a:ext cx="1346400" cy="338400"/>
          </a:xfrm>
          <a:blipFill>
            <a:blip r:embed="rId3"/>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1690770437"/>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2000" y="1900800"/>
            <a:ext cx="83988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9" name="Pladsholder til slidenummer 8">
            <a:extLst>
              <a:ext uri="{FF2B5EF4-FFF2-40B4-BE49-F238E27FC236}">
                <a16:creationId xmlns:a16="http://schemas.microsoft.com/office/drawing/2014/main" id="{1D3B4A91-55A6-4D67-ABB6-CF93E760822A}"/>
              </a:ext>
            </a:extLst>
          </p:cNvPr>
          <p:cNvSpPr>
            <a:spLocks noGrp="1"/>
          </p:cNvSpPr>
          <p:nvPr>
            <p:ph type="sldNum" sz="quarter" idx="12"/>
          </p:nvPr>
        </p:nvSpPr>
        <p:spPr/>
        <p:txBody>
          <a:bodyPr/>
          <a:lstStyle/>
          <a:p>
            <a:r>
              <a:rPr lang="da-DK" dirty="0"/>
              <a:t>Side </a:t>
            </a:r>
            <a:fld id="{24C8C45C-947F-4981-8B3F-4F32E973C901}" type="slidenum">
              <a:rPr lang="da-DK" smtClean="0"/>
              <a:pPr/>
              <a:t>‹#›</a:t>
            </a:fld>
            <a:endParaRPr lang="da-DK" dirty="0"/>
          </a:p>
        </p:txBody>
      </p:sp>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632970"/>
            <a:ext cx="8398800" cy="934890"/>
          </a:xfrm>
        </p:spPr>
        <p:txBody>
          <a:bodyPr/>
          <a:lstStyle>
            <a:lvl1pPr>
              <a:defRPr/>
            </a:lvl1pPr>
          </a:lstStyle>
          <a:p>
            <a:r>
              <a:rPr lang="da-DK" dirty="0"/>
              <a:t>Overskrift skrives her i en eller to linjer</a:t>
            </a:r>
          </a:p>
        </p:txBody>
      </p:sp>
    </p:spTree>
    <p:extLst>
      <p:ext uri="{BB962C8B-B14F-4D97-AF65-F5344CB8AC3E}">
        <p14:creationId xmlns:p14="http://schemas.microsoft.com/office/powerpoint/2010/main" val="1154529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000" y="632970"/>
            <a:ext cx="11328000" cy="934890"/>
          </a:xfrm>
          <a:prstGeom prst="rect">
            <a:avLst/>
          </a:prstGeom>
        </p:spPr>
        <p:txBody>
          <a:bodyPr vert="horz" lIns="0" tIns="0" rIns="0" bIns="0" rtlCol="0" anchor="t" anchorCtr="0">
            <a:noAutofit/>
          </a:bodyPr>
          <a:lstStyle/>
          <a:p>
            <a:r>
              <a:rPr lang="da-DK" dirty="0"/>
              <a:t>Klik for at redigere i master</a:t>
            </a:r>
            <a:endParaRPr lang="en-GB" dirty="0"/>
          </a:p>
        </p:txBody>
      </p:sp>
      <p:sp>
        <p:nvSpPr>
          <p:cNvPr id="9" name="Pladsholder til tekst 2">
            <a:extLst>
              <a:ext uri="{FF2B5EF4-FFF2-40B4-BE49-F238E27FC236}">
                <a16:creationId xmlns:a16="http://schemas.microsoft.com/office/drawing/2014/main" id="{CDBE11AB-1117-4DED-99AA-9A2B69C64A03}"/>
              </a:ext>
            </a:extLst>
          </p:cNvPr>
          <p:cNvSpPr>
            <a:spLocks noGrp="1"/>
          </p:cNvSpPr>
          <p:nvPr>
            <p:ph type="body" idx="1"/>
          </p:nvPr>
        </p:nvSpPr>
        <p:spPr>
          <a:xfrm>
            <a:off x="432000" y="1900440"/>
            <a:ext cx="11329200" cy="4197600"/>
          </a:xfrm>
          <a:prstGeom prst="rect">
            <a:avLst/>
          </a:prstGeom>
        </p:spPr>
        <p:txBody>
          <a:bodyPr vert="horz" lIns="0" tIns="0" rIns="0" bIns="0" rtlCol="0">
            <a:noAutofit/>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6" name="Slide Number Placeholder 5"/>
          <p:cNvSpPr>
            <a:spLocks noGrp="1"/>
          </p:cNvSpPr>
          <p:nvPr>
            <p:ph type="sldNum" sz="quarter" idx="4"/>
          </p:nvPr>
        </p:nvSpPr>
        <p:spPr>
          <a:xfrm>
            <a:off x="432000" y="6378417"/>
            <a:ext cx="673950" cy="180000"/>
          </a:xfrm>
          <a:prstGeom prst="rect">
            <a:avLst/>
          </a:prstGeom>
        </p:spPr>
        <p:txBody>
          <a:bodyPr vert="horz" lIns="0" tIns="0" rIns="0" bIns="0" rtlCol="0" anchor="b" anchorCtr="0"/>
          <a:lstStyle>
            <a:lvl1pPr algn="l">
              <a:defRPr sz="900">
                <a:solidFill>
                  <a:schemeClr val="accent1"/>
                </a:solidFill>
              </a:defRPr>
            </a:lvl1pPr>
          </a:lstStyle>
          <a:p>
            <a:r>
              <a:rPr lang="en-GB" dirty="0"/>
              <a:t>Side </a:t>
            </a:r>
            <a:fld id="{24C8C45C-947F-4981-8B3F-4F32E973C901}" type="slidenum">
              <a:rPr lang="en-GB" smtClean="0"/>
              <a:pPr/>
              <a:t>‹#›</a:t>
            </a:fld>
            <a:endParaRPr lang="en-GB" dirty="0"/>
          </a:p>
        </p:txBody>
      </p:sp>
      <p:sp>
        <p:nvSpPr>
          <p:cNvPr id="10" name="Ikoner">
            <a:extLst>
              <a:ext uri="{FF2B5EF4-FFF2-40B4-BE49-F238E27FC236}">
                <a16:creationId xmlns:a16="http://schemas.microsoft.com/office/drawing/2014/main" id="{2E8704D0-3E44-4432-BC73-0656F00E7F03}"/>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Date_GeneralDate" hidden="1"/>
          <p:cNvSpPr>
            <a:spLocks noGrp="1"/>
          </p:cNvSpPr>
          <p:nvPr>
            <p:ph type="dt" sz="half" idx="2"/>
          </p:nvPr>
        </p:nvSpPr>
        <p:spPr>
          <a:xfrm>
            <a:off x="0" y="6948000"/>
            <a:ext cx="0" cy="0"/>
          </a:xfrm>
          <a:prstGeom prst="rect">
            <a:avLst/>
          </a:prstGeom>
        </p:spPr>
        <p:txBody>
          <a:bodyPr vert="horz" lIns="0" tIns="0" rIns="0" bIns="0" rtlCol="0" anchor="b" anchorCtr="0"/>
          <a:lstStyle>
            <a:lvl1pPr algn="l">
              <a:defRPr sz="100">
                <a:noFill/>
              </a:defRPr>
            </a:lvl1pPr>
          </a:lstStyle>
          <a:p>
            <a:endParaRPr lang="en-GB" dirty="0"/>
          </a:p>
        </p:txBody>
      </p:sp>
      <p:sp>
        <p:nvSpPr>
          <p:cNvPr id="5" name="FLD_PresentationTitle" hidden="1"/>
          <p:cNvSpPr>
            <a:spLocks noGrp="1"/>
          </p:cNvSpPr>
          <p:nvPr>
            <p:ph type="ftr" sz="quarter" idx="3"/>
          </p:nvPr>
        </p:nvSpPr>
        <p:spPr>
          <a:xfrm>
            <a:off x="0" y="6948000"/>
            <a:ext cx="0" cy="0"/>
          </a:xfrm>
          <a:prstGeom prst="rect">
            <a:avLst/>
          </a:prstGeom>
        </p:spPr>
        <p:txBody>
          <a:bodyPr vert="horz" lIns="0" tIns="0" rIns="0" bIns="0" rtlCol="0" anchor="b" anchorCtr="0"/>
          <a:lstStyle>
            <a:lvl1pPr algn="ctr">
              <a:defRPr sz="100">
                <a:noFill/>
              </a:defRPr>
            </a:lvl1pPr>
          </a:lstStyle>
          <a:p>
            <a:endParaRPr lang="en-GB"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649" r:id="rId1"/>
    <p:sldLayoutId id="2147483744" r:id="rId2"/>
    <p:sldLayoutId id="2147483743" r:id="rId3"/>
    <p:sldLayoutId id="2147483746" r:id="rId4"/>
    <p:sldLayoutId id="2147483737" r:id="rId5"/>
    <p:sldLayoutId id="2147483738" r:id="rId6"/>
    <p:sldLayoutId id="2147483739" r:id="rId7"/>
    <p:sldLayoutId id="2147483740" r:id="rId8"/>
    <p:sldLayoutId id="2147483721" r:id="rId9"/>
    <p:sldLayoutId id="2147483652" r:id="rId10"/>
    <p:sldLayoutId id="2147483729" r:id="rId11"/>
    <p:sldLayoutId id="2147483728" r:id="rId12"/>
    <p:sldLayoutId id="2147483742" r:id="rId13"/>
    <p:sldLayoutId id="2147483732" r:id="rId14"/>
    <p:sldLayoutId id="2147483733" r:id="rId15"/>
    <p:sldLayoutId id="2147483736" r:id="rId16"/>
    <p:sldLayoutId id="2147483741" r:id="rId17"/>
    <p:sldLayoutId id="2147483735" r:id="rId18"/>
    <p:sldLayoutId id="2147483745" r:id="rId19"/>
    <p:sldLayoutId id="2147483722" r:id="rId20"/>
    <p:sldLayoutId id="2147483654" r:id="rId21"/>
    <p:sldLayoutId id="2147483655" r:id="rId22"/>
    <p:sldLayoutId id="2147483670" r:id="rId23"/>
    <p:sldLayoutId id="2147483747" r:id="rId24"/>
  </p:sldLayoutIdLst>
  <p:hf hdr="0" ftr="0" dt="0"/>
  <p:txStyles>
    <p:titleStyle>
      <a:lvl1pPr algn="l" defTabSz="914400" rtl="0" eaLnBrk="1" latinLnBrk="0" hangingPunct="1">
        <a:lnSpc>
          <a:spcPct val="83000"/>
        </a:lnSpc>
        <a:spcBef>
          <a:spcPct val="0"/>
        </a:spcBef>
        <a:buNone/>
        <a:defRPr sz="3000" b="1" kern="1200">
          <a:solidFill>
            <a:schemeClr val="bg2"/>
          </a:solidFill>
          <a:latin typeface="+mj-lt"/>
          <a:ea typeface="+mj-ea"/>
          <a:cs typeface="+mj-cs"/>
        </a:defRPr>
      </a:lvl1pPr>
    </p:titleStyle>
    <p:bodyStyle>
      <a:lvl1pPr marL="180000" indent="-180000" algn="l" defTabSz="914400" rtl="0" eaLnBrk="1" latinLnBrk="0" hangingPunct="1">
        <a:lnSpc>
          <a:spcPct val="110000"/>
        </a:lnSpc>
        <a:spcBef>
          <a:spcPts val="0"/>
        </a:spcBef>
        <a:buFont typeface="Raleway" panose="020B0503030101060003" pitchFamily="34" charset="0"/>
        <a:buChar char="−"/>
        <a:defRPr sz="1500" kern="1200">
          <a:solidFill>
            <a:schemeClr val="tx1"/>
          </a:solidFill>
          <a:latin typeface="+mn-lt"/>
          <a:ea typeface="+mn-ea"/>
          <a:cs typeface="+mn-cs"/>
        </a:defRPr>
      </a:lvl1pPr>
      <a:lvl2pPr marL="0" indent="0" algn="l" defTabSz="914400" rtl="0" eaLnBrk="1" latinLnBrk="0" hangingPunct="1">
        <a:lnSpc>
          <a:spcPct val="110000"/>
        </a:lnSpc>
        <a:spcBef>
          <a:spcPts val="0"/>
        </a:spcBef>
        <a:buFont typeface="Arial" panose="020B0604020202020204" pitchFamily="34" charset="0"/>
        <a:buChar char="​"/>
        <a:defRPr sz="1500" kern="1200">
          <a:solidFill>
            <a:schemeClr val="tx1"/>
          </a:solidFill>
          <a:latin typeface="+mn-lt"/>
          <a:ea typeface="+mn-ea"/>
          <a:cs typeface="+mn-cs"/>
        </a:defRPr>
      </a:lvl2pPr>
      <a:lvl3pPr marL="36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3pPr>
      <a:lvl4pPr marL="54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4pPr>
      <a:lvl5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5pPr>
      <a:lvl6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6pPr>
      <a:lvl7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7pPr>
      <a:lvl8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8pPr>
      <a:lvl9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72" userDrawn="1">
          <p15:clr>
            <a:srgbClr val="F26B43"/>
          </p15:clr>
        </p15:guide>
        <p15:guide id="3" orient="horz" pos="398" userDrawn="1">
          <p15:clr>
            <a:srgbClr val="F26B43"/>
          </p15:clr>
        </p15:guide>
        <p15:guide id="4" orient="horz" pos="987" userDrawn="1">
          <p15:clr>
            <a:srgbClr val="F26B43"/>
          </p15:clr>
        </p15:guide>
        <p15:guide id="5" pos="7408" userDrawn="1">
          <p15:clr>
            <a:srgbClr val="F26B43"/>
          </p15:clr>
        </p15:guide>
        <p15:guide id="6" orient="horz" pos="1197" userDrawn="1">
          <p15:clr>
            <a:srgbClr val="F26B43"/>
          </p15:clr>
        </p15:guide>
        <p15:guide id="7" orient="horz" pos="384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842C6604-9F50-4310-B26C-B3509998EEC5}"/>
              </a:ext>
            </a:extLst>
          </p:cNvPr>
          <p:cNvSpPr>
            <a:spLocks noGrp="1"/>
          </p:cNvSpPr>
          <p:nvPr>
            <p:ph type="ctrTitle"/>
          </p:nvPr>
        </p:nvSpPr>
        <p:spPr/>
        <p:txBody>
          <a:bodyPr/>
          <a:lstStyle/>
          <a:p>
            <a:r>
              <a:rPr lang="da-DK" sz="4000" dirty="0" smtClean="0"/>
              <a:t>Forebyggelse på hygiejne -  og antibiotikaresistens området</a:t>
            </a:r>
            <a:br>
              <a:rPr lang="da-DK" sz="4000" dirty="0" smtClean="0"/>
            </a:br>
            <a:endParaRPr lang="da-DK" sz="4000" dirty="0"/>
          </a:p>
        </p:txBody>
      </p:sp>
      <p:sp>
        <p:nvSpPr>
          <p:cNvPr id="5" name="Pladsholder til dato 4">
            <a:extLst>
              <a:ext uri="{FF2B5EF4-FFF2-40B4-BE49-F238E27FC236}">
                <a16:creationId xmlns:a16="http://schemas.microsoft.com/office/drawing/2014/main" id="{1C492CBE-A8E1-48D3-9125-DB6AA209D344}"/>
              </a:ext>
            </a:extLst>
          </p:cNvPr>
          <p:cNvSpPr>
            <a:spLocks noGrp="1"/>
          </p:cNvSpPr>
          <p:nvPr>
            <p:ph type="dt" sz="half" idx="10"/>
          </p:nvPr>
        </p:nvSpPr>
        <p:spPr/>
        <p:txBody>
          <a:bodyPr/>
          <a:lstStyle/>
          <a:p>
            <a:r>
              <a:rPr lang="da-DK" dirty="0" smtClean="0"/>
              <a:t>11. september 2019</a:t>
            </a:r>
            <a:endParaRPr lang="da-DK" dirty="0"/>
          </a:p>
        </p:txBody>
      </p:sp>
      <p:sp>
        <p:nvSpPr>
          <p:cNvPr id="13" name="Pladsholder til tekst 12">
            <a:extLst>
              <a:ext uri="{FF2B5EF4-FFF2-40B4-BE49-F238E27FC236}">
                <a16:creationId xmlns:a16="http://schemas.microsoft.com/office/drawing/2014/main" id="{1D92AA61-31BC-4FC6-8A5A-B6CAAEA572EB}"/>
              </a:ext>
            </a:extLst>
          </p:cNvPr>
          <p:cNvSpPr>
            <a:spLocks noGrp="1"/>
          </p:cNvSpPr>
          <p:nvPr>
            <p:ph type="body" sz="quarter" idx="13"/>
          </p:nvPr>
        </p:nvSpPr>
        <p:spPr/>
        <p:txBody>
          <a:bodyPr/>
          <a:lstStyle/>
          <a:p>
            <a:r>
              <a:rPr lang="da-DK" dirty="0" smtClean="0"/>
              <a:t>Asja Kunøe</a:t>
            </a:r>
            <a:endParaRPr lang="da-DK" dirty="0"/>
          </a:p>
        </p:txBody>
      </p:sp>
      <p:sp>
        <p:nvSpPr>
          <p:cNvPr id="14" name="Pladsholder til tekst 13">
            <a:extLst>
              <a:ext uri="{FF2B5EF4-FFF2-40B4-BE49-F238E27FC236}">
                <a16:creationId xmlns:a16="http://schemas.microsoft.com/office/drawing/2014/main" id="{B5BA173F-C678-4582-8819-F6E69D0435D3}"/>
              </a:ext>
            </a:extLst>
          </p:cNvPr>
          <p:cNvSpPr>
            <a:spLocks noGrp="1"/>
          </p:cNvSpPr>
          <p:nvPr>
            <p:ph type="body" sz="quarter" idx="14"/>
          </p:nvPr>
        </p:nvSpPr>
        <p:spPr/>
        <p:txBody>
          <a:bodyPr/>
          <a:lstStyle/>
          <a:p>
            <a:r>
              <a:rPr lang="da-DK" dirty="0" smtClean="0"/>
              <a:t>Afdelingslæge</a:t>
            </a:r>
            <a:endParaRPr lang="da-DK" dirty="0"/>
          </a:p>
        </p:txBody>
      </p:sp>
    </p:spTree>
    <p:extLst>
      <p:ext uri="{BB962C8B-B14F-4D97-AF65-F5344CB8AC3E}">
        <p14:creationId xmlns:p14="http://schemas.microsoft.com/office/powerpoint/2010/main" val="678673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Sundhedsstyrelsens AMR vejledninger</a:t>
            </a:r>
            <a:br>
              <a:rPr lang="da-DK" dirty="0" smtClean="0"/>
            </a:br>
            <a:endParaRPr lang="da-DK" dirty="0"/>
          </a:p>
        </p:txBody>
      </p:sp>
      <p:sp>
        <p:nvSpPr>
          <p:cNvPr id="3" name="Content Placeholder 2"/>
          <p:cNvSpPr>
            <a:spLocks noGrp="1"/>
          </p:cNvSpPr>
          <p:nvPr>
            <p:ph idx="1"/>
          </p:nvPr>
        </p:nvSpPr>
        <p:spPr/>
        <p:txBody>
          <a:bodyPr/>
          <a:lstStyle/>
          <a:p>
            <a:pPr marL="0" indent="0">
              <a:buNone/>
            </a:pPr>
            <a:r>
              <a:rPr lang="da-DK" dirty="0" smtClean="0"/>
              <a:t>Formål:</a:t>
            </a:r>
          </a:p>
          <a:p>
            <a:pPr>
              <a:buFontTx/>
              <a:buChar char="-"/>
            </a:pPr>
            <a:r>
              <a:rPr lang="da-DK" dirty="0" smtClean="0"/>
              <a:t>At fastholde en lav forekomst af sygdom forårsaget af hhv. MRSA og CPO</a:t>
            </a:r>
          </a:p>
          <a:p>
            <a:pPr>
              <a:buFontTx/>
              <a:buChar char="-"/>
            </a:pPr>
            <a:r>
              <a:rPr lang="da-DK" dirty="0" smtClean="0"/>
              <a:t>Begrænse udbredelsen af MRSA og CPO infektioner i DK</a:t>
            </a:r>
          </a:p>
          <a:p>
            <a:pPr marL="0" indent="0">
              <a:buNone/>
            </a:pPr>
            <a:endParaRPr lang="da-DK" dirty="0" smtClean="0"/>
          </a:p>
          <a:p>
            <a:pPr marL="0" indent="0">
              <a:buNone/>
            </a:pPr>
            <a:r>
              <a:rPr lang="da-DK" dirty="0" smtClean="0"/>
              <a:t>Målgruppe:</a:t>
            </a:r>
          </a:p>
          <a:p>
            <a:pPr>
              <a:buFontTx/>
              <a:buChar char="-"/>
            </a:pPr>
            <a:r>
              <a:rPr lang="da-DK" dirty="0" smtClean="0"/>
              <a:t>Ledelse og personale indenfor hele sundheds- og plejeområdet. </a:t>
            </a:r>
          </a:p>
          <a:p>
            <a:pPr marL="0" indent="0">
              <a:buNone/>
            </a:pPr>
            <a:endParaRPr lang="da-DK" dirty="0" smtClean="0"/>
          </a:p>
          <a:p>
            <a:pPr marL="0" indent="0">
              <a:buNone/>
            </a:pPr>
            <a:r>
              <a:rPr lang="da-DK" dirty="0" smtClean="0"/>
              <a:t>Hovedkomponenter i strategien er: </a:t>
            </a:r>
          </a:p>
          <a:p>
            <a:pPr>
              <a:buFontTx/>
              <a:buChar char="-"/>
            </a:pPr>
            <a:r>
              <a:rPr lang="da-DK" dirty="0" smtClean="0"/>
              <a:t>Infektionshygiejne: Konsekvent overholdelse af de generelle infektionshygiejniske retningslinjer. Evt. iværksætte supplerende infektionshygiejniske retningslinjer. </a:t>
            </a:r>
          </a:p>
          <a:p>
            <a:pPr>
              <a:buFontTx/>
              <a:buChar char="-"/>
            </a:pPr>
            <a:r>
              <a:rPr lang="da-DK" dirty="0" smtClean="0"/>
              <a:t>Reduktion af antibiotikaforbruget, særligt bredspektrede penicilliner, </a:t>
            </a:r>
            <a:r>
              <a:rPr lang="da-DK" dirty="0" err="1" smtClean="0"/>
              <a:t>fluorkinoloner</a:t>
            </a:r>
            <a:r>
              <a:rPr lang="da-DK" dirty="0" smtClean="0"/>
              <a:t>, </a:t>
            </a:r>
            <a:r>
              <a:rPr lang="da-DK" dirty="0" err="1" smtClean="0"/>
              <a:t>cefalosporiner</a:t>
            </a:r>
            <a:r>
              <a:rPr lang="da-DK" dirty="0" smtClean="0"/>
              <a:t> og </a:t>
            </a:r>
            <a:r>
              <a:rPr lang="da-DK" dirty="0" err="1" smtClean="0"/>
              <a:t>carbapenemer</a:t>
            </a:r>
            <a:r>
              <a:rPr lang="da-DK" dirty="0" smtClean="0"/>
              <a:t>. </a:t>
            </a:r>
          </a:p>
          <a:p>
            <a:pPr marL="0" indent="0">
              <a:buNone/>
            </a:pPr>
            <a:endParaRPr lang="da-DK" dirty="0" smtClean="0"/>
          </a:p>
          <a:p>
            <a:pPr marL="0" indent="0">
              <a:buNone/>
            </a:pPr>
            <a:r>
              <a:rPr lang="da-DK" dirty="0" smtClean="0"/>
              <a:t>I praksis:</a:t>
            </a:r>
          </a:p>
          <a:p>
            <a:pPr>
              <a:buFontTx/>
              <a:buChar char="-"/>
            </a:pPr>
            <a:r>
              <a:rPr lang="da-DK" dirty="0" smtClean="0"/>
              <a:t>Alle patienter der indlægges på hospital udspørges om bestemt risikofaktorer.</a:t>
            </a:r>
          </a:p>
          <a:p>
            <a:pPr>
              <a:buFontTx/>
              <a:buChar char="-"/>
            </a:pPr>
            <a:r>
              <a:rPr lang="da-DK" dirty="0" smtClean="0"/>
              <a:t>MRSA bærer tilstand behandles med desinficerende sæbe/creme.</a:t>
            </a:r>
          </a:p>
          <a:p>
            <a:pPr>
              <a:buFontTx/>
              <a:buChar char="-"/>
            </a:pPr>
            <a:r>
              <a:rPr lang="da-DK" dirty="0" smtClean="0"/>
              <a:t>Alle MRSA tilfælde følges op efter 6 måneder.</a:t>
            </a:r>
          </a:p>
          <a:p>
            <a:pPr>
              <a:buFontTx/>
              <a:buChar char="-"/>
            </a:pPr>
            <a:endParaRPr lang="da-DK" dirty="0" smtClean="0"/>
          </a:p>
          <a:p>
            <a:pPr marL="0" indent="0">
              <a:buNone/>
            </a:pPr>
            <a:r>
              <a:rPr lang="da-DK" dirty="0" smtClean="0"/>
              <a:t>Vigtigt at undgå stigmatisering. </a:t>
            </a:r>
          </a:p>
          <a:p>
            <a:pPr marL="0" indent="0">
              <a:buNone/>
            </a:pPr>
            <a:endParaRPr lang="da-DK" dirty="0" smtClean="0"/>
          </a:p>
          <a:p>
            <a:pPr marL="0" indent="0">
              <a:buNone/>
            </a:pPr>
            <a:endParaRPr lang="da-DK" dirty="0" smtClean="0"/>
          </a:p>
          <a:p>
            <a:pPr marL="0" indent="0">
              <a:buNone/>
            </a:pPr>
            <a:r>
              <a:rPr lang="da-DK" dirty="0" smtClean="0"/>
              <a:t> </a:t>
            </a:r>
            <a:endParaRPr lang="da-DK" dirty="0"/>
          </a:p>
        </p:txBody>
      </p:sp>
      <p:sp>
        <p:nvSpPr>
          <p:cNvPr id="4" name="Slide Number Placeholder 3"/>
          <p:cNvSpPr>
            <a:spLocks noGrp="1"/>
          </p:cNvSpPr>
          <p:nvPr>
            <p:ph type="sldNum" sz="quarter" idx="12"/>
          </p:nvPr>
        </p:nvSpPr>
        <p:spPr/>
        <p:txBody>
          <a:bodyPr/>
          <a:lstStyle/>
          <a:p>
            <a:fld id="{FEB7A26A-9D65-4396-950F-D73F47C3DDA2}" type="slidenum">
              <a:rPr lang="da-DK" smtClean="0"/>
              <a:pPr/>
              <a:t>10</a:t>
            </a:fld>
            <a:endParaRPr lang="da-DK" dirty="0"/>
          </a:p>
        </p:txBody>
      </p:sp>
      <p:pic>
        <p:nvPicPr>
          <p:cNvPr id="5" name="Picture 4"/>
          <p:cNvPicPr>
            <a:picLocks noChangeAspect="1"/>
          </p:cNvPicPr>
          <p:nvPr/>
        </p:nvPicPr>
        <p:blipFill>
          <a:blip r:embed="rId3"/>
          <a:stretch>
            <a:fillRect/>
          </a:stretch>
        </p:blipFill>
        <p:spPr>
          <a:xfrm>
            <a:off x="7685047" y="412973"/>
            <a:ext cx="1792026" cy="2592718"/>
          </a:xfrm>
          <a:prstGeom prst="rect">
            <a:avLst/>
          </a:prstGeom>
        </p:spPr>
      </p:pic>
      <p:pic>
        <p:nvPicPr>
          <p:cNvPr id="6" name="Picture 5"/>
          <p:cNvPicPr>
            <a:picLocks noChangeAspect="1"/>
          </p:cNvPicPr>
          <p:nvPr/>
        </p:nvPicPr>
        <p:blipFill>
          <a:blip r:embed="rId4"/>
          <a:stretch>
            <a:fillRect/>
          </a:stretch>
        </p:blipFill>
        <p:spPr>
          <a:xfrm>
            <a:off x="9704641" y="412973"/>
            <a:ext cx="1828991" cy="2642354"/>
          </a:xfrm>
          <a:prstGeom prst="rect">
            <a:avLst/>
          </a:prstGeom>
        </p:spPr>
      </p:pic>
    </p:spTree>
    <p:extLst>
      <p:ext uri="{BB962C8B-B14F-4D97-AF65-F5344CB8AC3E}">
        <p14:creationId xmlns:p14="http://schemas.microsoft.com/office/powerpoint/2010/main" val="2360657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Sundhedsstyrelsens AB vejledning</a:t>
            </a:r>
            <a:endParaRPr lang="da-DK" dirty="0"/>
          </a:p>
        </p:txBody>
      </p:sp>
      <p:sp>
        <p:nvSpPr>
          <p:cNvPr id="3" name="Content Placeholder 2"/>
          <p:cNvSpPr>
            <a:spLocks noGrp="1"/>
          </p:cNvSpPr>
          <p:nvPr>
            <p:ph idx="1"/>
          </p:nvPr>
        </p:nvSpPr>
        <p:spPr/>
        <p:txBody>
          <a:bodyPr/>
          <a:lstStyle/>
          <a:p>
            <a:pPr marL="0" indent="0">
              <a:buNone/>
            </a:pPr>
            <a:r>
              <a:rPr lang="da-DK" dirty="0" smtClean="0"/>
              <a:t>En lovmæssigt bindende vejledning. Styrelsen for Patientsikkerhed har ansvaret for supervisionen. </a:t>
            </a:r>
          </a:p>
          <a:p>
            <a:pPr marL="0" indent="0">
              <a:buNone/>
            </a:pPr>
            <a:r>
              <a:rPr lang="da-DK" dirty="0" smtClean="0"/>
              <a:t>I teorien kan der udføres sanktioner overfor læger/hospitaler hvis vejledningen ikke følges. </a:t>
            </a:r>
          </a:p>
          <a:p>
            <a:pPr marL="0" indent="0">
              <a:buNone/>
            </a:pPr>
            <a:endParaRPr lang="da-DK" dirty="0"/>
          </a:p>
          <a:p>
            <a:pPr marL="0" indent="0">
              <a:buNone/>
            </a:pPr>
            <a:r>
              <a:rPr lang="da-DK" dirty="0" smtClean="0"/>
              <a:t>Formål:</a:t>
            </a:r>
          </a:p>
          <a:p>
            <a:pPr>
              <a:buFontTx/>
              <a:buChar char="-"/>
            </a:pPr>
            <a:r>
              <a:rPr lang="da-DK" dirty="0" smtClean="0"/>
              <a:t>Ændre ordinationsmønsteret af antibiotika i en mere rationel retning.</a:t>
            </a:r>
          </a:p>
          <a:p>
            <a:pPr>
              <a:buFontTx/>
              <a:buChar char="-"/>
            </a:pPr>
            <a:r>
              <a:rPr lang="da-DK" dirty="0" smtClean="0"/>
              <a:t>At sikret at de kritisk vigtigt antibiotika forbeholdes alvorligt syge og bruges hvor der ikke er </a:t>
            </a:r>
          </a:p>
          <a:p>
            <a:pPr marL="0" indent="0">
              <a:buNone/>
            </a:pPr>
            <a:r>
              <a:rPr lang="da-DK" dirty="0" smtClean="0"/>
              <a:t>andre alternativer. </a:t>
            </a:r>
          </a:p>
          <a:p>
            <a:pPr marL="0" indent="0">
              <a:buNone/>
            </a:pPr>
            <a:endParaRPr lang="da-DK" dirty="0"/>
          </a:p>
          <a:p>
            <a:pPr marL="0" indent="0">
              <a:buNone/>
            </a:pPr>
            <a:r>
              <a:rPr lang="da-DK" dirty="0" smtClean="0"/>
              <a:t>Målgruppe: </a:t>
            </a:r>
          </a:p>
          <a:p>
            <a:pPr marL="0" indent="0">
              <a:buNone/>
            </a:pPr>
            <a:r>
              <a:rPr lang="da-DK" dirty="0" smtClean="0"/>
              <a:t>Alle lægers ordination af antibiotika.</a:t>
            </a:r>
          </a:p>
          <a:p>
            <a:pPr marL="0" indent="0">
              <a:buNone/>
            </a:pPr>
            <a:endParaRPr lang="da-DK" dirty="0"/>
          </a:p>
          <a:p>
            <a:pPr marL="0" indent="0">
              <a:buNone/>
            </a:pPr>
            <a:r>
              <a:rPr lang="da-DK" dirty="0" smtClean="0"/>
              <a:t>Generelle regler for ordination af antibiotika.</a:t>
            </a:r>
          </a:p>
          <a:p>
            <a:pPr marL="0" indent="0">
              <a:buNone/>
            </a:pPr>
            <a:endParaRPr lang="da-DK" dirty="0"/>
          </a:p>
          <a:p>
            <a:pPr marL="0" indent="0">
              <a:buNone/>
            </a:pPr>
            <a:r>
              <a:rPr lang="da-DK" dirty="0" smtClean="0"/>
              <a:t>Sælrige regler for alment praktiserende læger mv. </a:t>
            </a:r>
            <a:r>
              <a:rPr lang="da-DK" dirty="0" err="1" smtClean="0"/>
              <a:t>vdr</a:t>
            </a:r>
            <a:r>
              <a:rPr lang="da-DK" dirty="0" smtClean="0"/>
              <a:t>. specifikke antibiotika (</a:t>
            </a:r>
            <a:r>
              <a:rPr lang="da-DK" dirty="0" err="1" smtClean="0"/>
              <a:t>carbapenemer</a:t>
            </a:r>
            <a:r>
              <a:rPr lang="da-DK" dirty="0" smtClean="0"/>
              <a:t>, </a:t>
            </a:r>
            <a:r>
              <a:rPr lang="da-DK" dirty="0" err="1" smtClean="0"/>
              <a:t>flourkinoloner</a:t>
            </a:r>
            <a:r>
              <a:rPr lang="da-DK" dirty="0" smtClean="0"/>
              <a:t>, </a:t>
            </a:r>
            <a:r>
              <a:rPr lang="da-DK" dirty="0" err="1" smtClean="0"/>
              <a:t>cephalosporiner</a:t>
            </a:r>
            <a:r>
              <a:rPr lang="da-DK" dirty="0" smtClean="0"/>
              <a:t>). </a:t>
            </a:r>
          </a:p>
          <a:p>
            <a:pPr marL="0" indent="0">
              <a:buNone/>
            </a:pPr>
            <a:endParaRPr lang="da-DK" dirty="0"/>
          </a:p>
          <a:p>
            <a:pPr marL="0" indent="0">
              <a:buNone/>
            </a:pPr>
            <a:r>
              <a:rPr lang="da-DK" dirty="0" smtClean="0"/>
              <a:t>Særlige regler for hospitaler </a:t>
            </a:r>
            <a:r>
              <a:rPr lang="da-DK" dirty="0" err="1"/>
              <a:t>vdr</a:t>
            </a:r>
            <a:r>
              <a:rPr lang="da-DK" dirty="0"/>
              <a:t>. specifikke antibiotika (</a:t>
            </a:r>
            <a:r>
              <a:rPr lang="da-DK" dirty="0" err="1"/>
              <a:t>carbapenemer</a:t>
            </a:r>
            <a:r>
              <a:rPr lang="da-DK" dirty="0"/>
              <a:t>, </a:t>
            </a:r>
            <a:r>
              <a:rPr lang="da-DK" dirty="0" err="1"/>
              <a:t>flourkinoloner</a:t>
            </a:r>
            <a:r>
              <a:rPr lang="da-DK" dirty="0"/>
              <a:t>, </a:t>
            </a:r>
            <a:r>
              <a:rPr lang="da-DK" dirty="0" err="1" smtClean="0"/>
              <a:t>cephalosporiner</a:t>
            </a:r>
            <a:r>
              <a:rPr lang="da-DK" dirty="0" smtClean="0"/>
              <a:t>).</a:t>
            </a:r>
            <a:endParaRPr lang="da-DK" dirty="0"/>
          </a:p>
          <a:p>
            <a:pPr marL="0" indent="0">
              <a:buNone/>
            </a:pPr>
            <a:endParaRPr lang="da-DK" dirty="0" smtClean="0"/>
          </a:p>
          <a:p>
            <a:pPr marL="0" indent="0">
              <a:buNone/>
            </a:pPr>
            <a:endParaRPr lang="da-DK" dirty="0"/>
          </a:p>
          <a:p>
            <a:pPr marL="0" indent="0">
              <a:buNone/>
            </a:pPr>
            <a:endParaRPr lang="da-DK" dirty="0" smtClean="0"/>
          </a:p>
        </p:txBody>
      </p:sp>
      <p:sp>
        <p:nvSpPr>
          <p:cNvPr id="4" name="Slide Number Placeholder 3"/>
          <p:cNvSpPr>
            <a:spLocks noGrp="1"/>
          </p:cNvSpPr>
          <p:nvPr>
            <p:ph type="sldNum" sz="quarter" idx="12"/>
          </p:nvPr>
        </p:nvSpPr>
        <p:spPr/>
        <p:txBody>
          <a:bodyPr/>
          <a:lstStyle/>
          <a:p>
            <a:fld id="{FEB7A26A-9D65-4396-950F-D73F47C3DDA2}" type="slidenum">
              <a:rPr lang="da-DK" smtClean="0"/>
              <a:pPr/>
              <a:t>11</a:t>
            </a:fld>
            <a:endParaRPr lang="da-DK"/>
          </a:p>
        </p:txBody>
      </p:sp>
      <p:pic>
        <p:nvPicPr>
          <p:cNvPr id="5" name="Picture 4"/>
          <p:cNvPicPr>
            <a:picLocks noChangeAspect="1"/>
          </p:cNvPicPr>
          <p:nvPr/>
        </p:nvPicPr>
        <p:blipFill>
          <a:blip r:embed="rId3"/>
          <a:stretch>
            <a:fillRect/>
          </a:stretch>
        </p:blipFill>
        <p:spPr>
          <a:xfrm>
            <a:off x="10134981" y="0"/>
            <a:ext cx="1813179" cy="2693491"/>
          </a:xfrm>
          <a:prstGeom prst="rect">
            <a:avLst/>
          </a:prstGeom>
        </p:spPr>
      </p:pic>
    </p:spTree>
    <p:extLst>
      <p:ext uri="{BB962C8B-B14F-4D97-AF65-F5344CB8AC3E}">
        <p14:creationId xmlns:p14="http://schemas.microsoft.com/office/powerpoint/2010/main" val="1787595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da-DK" dirty="0" smtClean="0"/>
              <a:t>Beskriver de grundlæggende regler på området – hvem gør hvad.</a:t>
            </a:r>
          </a:p>
          <a:p>
            <a:endParaRPr lang="da-DK" dirty="0"/>
          </a:p>
          <a:p>
            <a:r>
              <a:rPr lang="da-DK" dirty="0" smtClean="0"/>
              <a:t>Målgruppe: institutioner, skoler, forældre og sundhedsvæsen.</a:t>
            </a:r>
          </a:p>
          <a:p>
            <a:endParaRPr lang="da-DK" dirty="0"/>
          </a:p>
          <a:p>
            <a:r>
              <a:rPr lang="da-DK" dirty="0" smtClean="0"/>
              <a:t>Oplysninger og råd til det daglige arbejde med forebyggelse og forhindring af smitte.</a:t>
            </a:r>
          </a:p>
          <a:p>
            <a:endParaRPr lang="da-DK" dirty="0"/>
          </a:p>
          <a:p>
            <a:r>
              <a:rPr lang="da-DK" dirty="0" smtClean="0"/>
              <a:t>Strategi:  God hygiejne og holde syge børn hjemme.</a:t>
            </a:r>
          </a:p>
          <a:p>
            <a:endParaRPr lang="da-DK" dirty="0"/>
          </a:p>
          <a:p>
            <a:r>
              <a:rPr lang="da-DK" dirty="0" smtClean="0"/>
              <a:t>Viden om de enkelte sygdomme.</a:t>
            </a:r>
            <a:endParaRPr lang="da-DK" dirty="0"/>
          </a:p>
        </p:txBody>
      </p:sp>
      <p:sp>
        <p:nvSpPr>
          <p:cNvPr id="3" name="Slide Number Placeholder 2"/>
          <p:cNvSpPr>
            <a:spLocks noGrp="1"/>
          </p:cNvSpPr>
          <p:nvPr>
            <p:ph type="sldNum" sz="quarter" idx="12"/>
          </p:nvPr>
        </p:nvSpPr>
        <p:spPr/>
        <p:txBody>
          <a:bodyPr/>
          <a:lstStyle/>
          <a:p>
            <a:r>
              <a:rPr lang="da-DK" smtClean="0"/>
              <a:t>Side </a:t>
            </a:r>
            <a:fld id="{24C8C45C-947F-4981-8B3F-4F32E973C901}" type="slidenum">
              <a:rPr lang="da-DK" smtClean="0"/>
              <a:pPr/>
              <a:t>12</a:t>
            </a:fld>
            <a:endParaRPr lang="da-DK" dirty="0"/>
          </a:p>
        </p:txBody>
      </p:sp>
      <p:sp>
        <p:nvSpPr>
          <p:cNvPr id="4" name="Title 3"/>
          <p:cNvSpPr>
            <a:spLocks noGrp="1"/>
          </p:cNvSpPr>
          <p:nvPr>
            <p:ph type="title"/>
          </p:nvPr>
        </p:nvSpPr>
        <p:spPr/>
        <p:txBody>
          <a:bodyPr/>
          <a:lstStyle/>
          <a:p>
            <a:r>
              <a:rPr lang="da-DK" dirty="0"/>
              <a:t>Forebyggelse af smitsomme sygdomme hos børn og unge</a:t>
            </a:r>
            <a:br>
              <a:rPr lang="da-DK" dirty="0"/>
            </a:br>
            <a:endParaRPr lang="da-DK" dirty="0"/>
          </a:p>
        </p:txBody>
      </p:sp>
      <p:pic>
        <p:nvPicPr>
          <p:cNvPr id="5" name="Picture 4"/>
          <p:cNvPicPr>
            <a:picLocks noChangeAspect="1"/>
          </p:cNvPicPr>
          <p:nvPr/>
        </p:nvPicPr>
        <p:blipFill>
          <a:blip r:embed="rId3"/>
          <a:stretch>
            <a:fillRect/>
          </a:stretch>
        </p:blipFill>
        <p:spPr>
          <a:xfrm>
            <a:off x="9388792" y="632970"/>
            <a:ext cx="2314575" cy="3067050"/>
          </a:xfrm>
          <a:prstGeom prst="rect">
            <a:avLst/>
          </a:prstGeom>
        </p:spPr>
      </p:pic>
    </p:spTree>
    <p:extLst>
      <p:ext uri="{BB962C8B-B14F-4D97-AF65-F5344CB8AC3E}">
        <p14:creationId xmlns:p14="http://schemas.microsoft.com/office/powerpoint/2010/main" val="1960902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da-DK" dirty="0" smtClean="0"/>
              <a:t>Formål:</a:t>
            </a:r>
          </a:p>
          <a:p>
            <a:pPr>
              <a:buFontTx/>
              <a:buChar char="-"/>
            </a:pPr>
            <a:r>
              <a:rPr lang="da-DK" dirty="0" smtClean="0"/>
              <a:t>At understøtte kommunens hygiejneindsats</a:t>
            </a:r>
          </a:p>
          <a:p>
            <a:pPr>
              <a:buFontTx/>
              <a:buChar char="-"/>
            </a:pPr>
            <a:endParaRPr lang="da-DK" dirty="0"/>
          </a:p>
          <a:p>
            <a:pPr marL="0" indent="0">
              <a:buNone/>
            </a:pPr>
            <a:r>
              <a:rPr lang="da-DK" dirty="0" smtClean="0"/>
              <a:t>Hvor er det relevant: </a:t>
            </a:r>
          </a:p>
          <a:p>
            <a:pPr>
              <a:buFontTx/>
              <a:buChar char="-"/>
            </a:pPr>
            <a:r>
              <a:rPr lang="da-DK" dirty="0" smtClean="0"/>
              <a:t>Daginstitutioner og Skoler</a:t>
            </a:r>
          </a:p>
          <a:p>
            <a:pPr>
              <a:buFontTx/>
              <a:buChar char="-"/>
            </a:pPr>
            <a:r>
              <a:rPr lang="da-DK" dirty="0" smtClean="0"/>
              <a:t>Arbejdspladser</a:t>
            </a:r>
          </a:p>
          <a:p>
            <a:pPr>
              <a:buFontTx/>
              <a:buChar char="-"/>
            </a:pPr>
            <a:r>
              <a:rPr lang="da-DK" dirty="0" smtClean="0"/>
              <a:t>Plejesektoren</a:t>
            </a:r>
          </a:p>
          <a:p>
            <a:pPr>
              <a:buFontTx/>
              <a:buChar char="-"/>
            </a:pPr>
            <a:endParaRPr lang="da-DK" sz="1500" dirty="0"/>
          </a:p>
          <a:p>
            <a:pPr marL="0" indent="0">
              <a:buNone/>
            </a:pPr>
            <a:r>
              <a:rPr lang="da-DK" dirty="0" smtClean="0"/>
              <a:t>Centrale anbefalinger: </a:t>
            </a:r>
          </a:p>
          <a:p>
            <a:pPr>
              <a:buFontTx/>
              <a:buChar char="-"/>
            </a:pPr>
            <a:r>
              <a:rPr lang="da-DK" sz="1500" dirty="0" smtClean="0"/>
              <a:t>Etablering </a:t>
            </a:r>
            <a:r>
              <a:rPr lang="da-DK" sz="1500" dirty="0"/>
              <a:t>af en hygiejneorganisation (på tværs af forvaltninger – især sundheds-, skole- og dagtilbudsområderne) </a:t>
            </a:r>
            <a:endParaRPr lang="da-DK" sz="1500" dirty="0" smtClean="0"/>
          </a:p>
          <a:p>
            <a:pPr>
              <a:buFontTx/>
              <a:buChar char="-"/>
            </a:pPr>
            <a:r>
              <a:rPr lang="da-DK" sz="1500" dirty="0" smtClean="0"/>
              <a:t>Samarbejdsaftaler </a:t>
            </a:r>
            <a:r>
              <a:rPr lang="da-DK" sz="1500" dirty="0"/>
              <a:t>mellem region og kommune om </a:t>
            </a:r>
            <a:r>
              <a:rPr lang="da-DK" sz="1500" dirty="0" smtClean="0"/>
              <a:t>hygiejnerådgivning</a:t>
            </a:r>
          </a:p>
          <a:p>
            <a:pPr>
              <a:buFontTx/>
              <a:buChar char="-"/>
            </a:pPr>
            <a:r>
              <a:rPr lang="da-DK" sz="1500" dirty="0" smtClean="0"/>
              <a:t>Lokale </a:t>
            </a:r>
            <a:r>
              <a:rPr lang="da-DK" sz="1500" dirty="0"/>
              <a:t>retningslinjer for hygiejne på kommunens skoler, institutioner, plejecentre, botilbud mv. </a:t>
            </a:r>
            <a:endParaRPr lang="da-DK" sz="1500" dirty="0" smtClean="0"/>
          </a:p>
          <a:p>
            <a:pPr>
              <a:buFontTx/>
              <a:buChar char="-"/>
            </a:pPr>
            <a:r>
              <a:rPr lang="da-DK" sz="1500" dirty="0" smtClean="0"/>
              <a:t>Adgang </a:t>
            </a:r>
            <a:r>
              <a:rPr lang="da-DK" sz="1500" dirty="0"/>
              <a:t>til rådgivning ved infektionsudbrud (fra kommunens egen hygiejneorganisation og Styrelsen for Patientsikkerhed)</a:t>
            </a:r>
          </a:p>
          <a:p>
            <a:pPr marL="0" indent="0">
              <a:buNone/>
            </a:pPr>
            <a:endParaRPr lang="da-DK" dirty="0"/>
          </a:p>
          <a:p>
            <a:endParaRPr lang="da-DK" dirty="0"/>
          </a:p>
        </p:txBody>
      </p:sp>
      <p:sp>
        <p:nvSpPr>
          <p:cNvPr id="3" name="Slide Number Placeholder 2"/>
          <p:cNvSpPr>
            <a:spLocks noGrp="1"/>
          </p:cNvSpPr>
          <p:nvPr>
            <p:ph type="sldNum" sz="quarter" idx="12"/>
          </p:nvPr>
        </p:nvSpPr>
        <p:spPr/>
        <p:txBody>
          <a:bodyPr/>
          <a:lstStyle/>
          <a:p>
            <a:r>
              <a:rPr lang="da-DK" smtClean="0"/>
              <a:t>Side </a:t>
            </a:r>
            <a:fld id="{24C8C45C-947F-4981-8B3F-4F32E973C901}" type="slidenum">
              <a:rPr lang="da-DK" smtClean="0"/>
              <a:pPr/>
              <a:t>13</a:t>
            </a:fld>
            <a:endParaRPr lang="da-DK" dirty="0"/>
          </a:p>
        </p:txBody>
      </p:sp>
      <p:sp>
        <p:nvSpPr>
          <p:cNvPr id="4" name="Title 3"/>
          <p:cNvSpPr>
            <a:spLocks noGrp="1"/>
          </p:cNvSpPr>
          <p:nvPr>
            <p:ph type="title"/>
          </p:nvPr>
        </p:nvSpPr>
        <p:spPr/>
        <p:txBody>
          <a:bodyPr/>
          <a:lstStyle/>
          <a:p>
            <a:r>
              <a:rPr lang="da-DK" dirty="0"/>
              <a:t>Forebyggelsespakke om hygiejne</a:t>
            </a:r>
            <a:br>
              <a:rPr lang="da-DK" dirty="0"/>
            </a:br>
            <a:endParaRPr lang="da-DK" dirty="0"/>
          </a:p>
        </p:txBody>
      </p:sp>
      <p:pic>
        <p:nvPicPr>
          <p:cNvPr id="5" name="Picture 4"/>
          <p:cNvPicPr>
            <a:picLocks noChangeAspect="1"/>
          </p:cNvPicPr>
          <p:nvPr/>
        </p:nvPicPr>
        <p:blipFill>
          <a:blip r:embed="rId3"/>
          <a:stretch>
            <a:fillRect/>
          </a:stretch>
        </p:blipFill>
        <p:spPr>
          <a:xfrm>
            <a:off x="8830800" y="398251"/>
            <a:ext cx="2417853" cy="3332502"/>
          </a:xfrm>
          <a:prstGeom prst="rect">
            <a:avLst/>
          </a:prstGeom>
        </p:spPr>
      </p:pic>
    </p:spTree>
    <p:extLst>
      <p:ext uri="{BB962C8B-B14F-4D97-AF65-F5344CB8AC3E}">
        <p14:creationId xmlns:p14="http://schemas.microsoft.com/office/powerpoint/2010/main" val="2883139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Tx/>
              <a:buChar char="-"/>
            </a:pPr>
            <a:r>
              <a:rPr lang="da-DK" dirty="0" smtClean="0"/>
              <a:t>Erstatter </a:t>
            </a:r>
            <a:r>
              <a:rPr lang="da-DK" dirty="0"/>
              <a:t>”Hygiejne i dagtilbud – Anbefalinger om forebyggelse og sundhedsfremme for børn </a:t>
            </a:r>
            <a:r>
              <a:rPr lang="da-DK" dirty="0" smtClean="0"/>
              <a:t>inden </a:t>
            </a:r>
            <a:r>
              <a:rPr lang="da-DK" dirty="0"/>
              <a:t>for hygiejne, miljø og sikkerhed” (2013</a:t>
            </a:r>
            <a:r>
              <a:rPr lang="da-DK" dirty="0" smtClean="0"/>
              <a:t>).</a:t>
            </a:r>
          </a:p>
          <a:p>
            <a:pPr marL="0" indent="0">
              <a:buNone/>
            </a:pPr>
            <a:endParaRPr lang="da-DK" dirty="0"/>
          </a:p>
          <a:p>
            <a:pPr marL="0" indent="0">
              <a:buNone/>
            </a:pPr>
            <a:r>
              <a:rPr lang="da-DK" dirty="0" smtClean="0"/>
              <a:t>- Indhold: Håndhygiejne, indeklima, udeklima, rengøring.</a:t>
            </a:r>
          </a:p>
          <a:p>
            <a:endParaRPr lang="da-DK" dirty="0"/>
          </a:p>
          <a:p>
            <a:r>
              <a:rPr lang="da-DK" dirty="0" smtClean="0"/>
              <a:t>Målgruppe: sundhedspersonale </a:t>
            </a:r>
            <a:r>
              <a:rPr lang="da-DK" dirty="0"/>
              <a:t>og pædagoger i kommuner</a:t>
            </a:r>
            <a:r>
              <a:rPr lang="da-DK" dirty="0" smtClean="0"/>
              <a:t>.</a:t>
            </a:r>
          </a:p>
          <a:p>
            <a:pPr marL="0" indent="0">
              <a:buNone/>
            </a:pPr>
            <a:endParaRPr lang="da-DK" dirty="0"/>
          </a:p>
          <a:p>
            <a:r>
              <a:rPr lang="da-DK" dirty="0"/>
              <a:t>Sammen med håndbogen udgiver Sundhedsstyrelsen tre små film om håndvask med børn, om korrekt hygiejne på puslepladsen og om hygiejne ved bleskift</a:t>
            </a:r>
            <a:r>
              <a:rPr lang="da-DK" dirty="0" smtClean="0"/>
              <a:t>.</a:t>
            </a:r>
          </a:p>
          <a:p>
            <a:endParaRPr lang="da-DK" dirty="0"/>
          </a:p>
          <a:p>
            <a:r>
              <a:rPr lang="da-DK" dirty="0"/>
              <a:t>Desuden er der udarbejdet grafisk materiale, der kan printes, lamineres og hænges op i institutionen.</a:t>
            </a:r>
          </a:p>
          <a:p>
            <a:pPr marL="0" indent="0">
              <a:buNone/>
            </a:pPr>
            <a:endParaRPr lang="da-DK" dirty="0"/>
          </a:p>
        </p:txBody>
      </p:sp>
      <p:sp>
        <p:nvSpPr>
          <p:cNvPr id="3" name="Slide Number Placeholder 2"/>
          <p:cNvSpPr>
            <a:spLocks noGrp="1"/>
          </p:cNvSpPr>
          <p:nvPr>
            <p:ph type="sldNum" sz="quarter" idx="12"/>
          </p:nvPr>
        </p:nvSpPr>
        <p:spPr/>
        <p:txBody>
          <a:bodyPr/>
          <a:lstStyle/>
          <a:p>
            <a:r>
              <a:rPr lang="da-DK" smtClean="0"/>
              <a:t>Side </a:t>
            </a:r>
            <a:fld id="{24C8C45C-947F-4981-8B3F-4F32E973C901}" type="slidenum">
              <a:rPr lang="da-DK" smtClean="0"/>
              <a:pPr/>
              <a:t>14</a:t>
            </a:fld>
            <a:endParaRPr lang="da-DK" dirty="0"/>
          </a:p>
        </p:txBody>
      </p:sp>
      <p:sp>
        <p:nvSpPr>
          <p:cNvPr id="4" name="Title 3"/>
          <p:cNvSpPr>
            <a:spLocks noGrp="1"/>
          </p:cNvSpPr>
          <p:nvPr>
            <p:ph type="title"/>
          </p:nvPr>
        </p:nvSpPr>
        <p:spPr/>
        <p:txBody>
          <a:bodyPr/>
          <a:lstStyle/>
          <a:p>
            <a:r>
              <a:rPr lang="da-DK" dirty="0"/>
              <a:t>Hygiejne og miljøets betydning for barnets sundhed og trivsel</a:t>
            </a:r>
            <a:br>
              <a:rPr lang="da-DK" dirty="0"/>
            </a:br>
            <a:endParaRPr lang="da-DK" dirty="0"/>
          </a:p>
        </p:txBody>
      </p:sp>
      <p:pic>
        <p:nvPicPr>
          <p:cNvPr id="5" name="Picture 4"/>
          <p:cNvPicPr>
            <a:picLocks noChangeAspect="1"/>
          </p:cNvPicPr>
          <p:nvPr/>
        </p:nvPicPr>
        <p:blipFill>
          <a:blip r:embed="rId3"/>
          <a:stretch>
            <a:fillRect/>
          </a:stretch>
        </p:blipFill>
        <p:spPr>
          <a:xfrm>
            <a:off x="9384030" y="632970"/>
            <a:ext cx="2198370" cy="3004915"/>
          </a:xfrm>
          <a:prstGeom prst="rect">
            <a:avLst/>
          </a:prstGeom>
        </p:spPr>
      </p:pic>
      <p:pic>
        <p:nvPicPr>
          <p:cNvPr id="6" name="Picture 5"/>
          <p:cNvPicPr>
            <a:picLocks noChangeAspect="1"/>
          </p:cNvPicPr>
          <p:nvPr/>
        </p:nvPicPr>
        <p:blipFill>
          <a:blip r:embed="rId4"/>
          <a:stretch>
            <a:fillRect/>
          </a:stretch>
        </p:blipFill>
        <p:spPr>
          <a:xfrm>
            <a:off x="1787144" y="4930061"/>
            <a:ext cx="1249489" cy="1835620"/>
          </a:xfrm>
          <a:prstGeom prst="rect">
            <a:avLst/>
          </a:prstGeom>
        </p:spPr>
      </p:pic>
      <p:pic>
        <p:nvPicPr>
          <p:cNvPr id="7" name="Picture 6"/>
          <p:cNvPicPr>
            <a:picLocks noChangeAspect="1"/>
          </p:cNvPicPr>
          <p:nvPr/>
        </p:nvPicPr>
        <p:blipFill>
          <a:blip r:embed="rId5"/>
          <a:stretch>
            <a:fillRect/>
          </a:stretch>
        </p:blipFill>
        <p:spPr>
          <a:xfrm>
            <a:off x="3315075" y="4967739"/>
            <a:ext cx="1235335" cy="1797942"/>
          </a:xfrm>
          <a:prstGeom prst="rect">
            <a:avLst/>
          </a:prstGeom>
        </p:spPr>
      </p:pic>
      <p:pic>
        <p:nvPicPr>
          <p:cNvPr id="8" name="Picture 7"/>
          <p:cNvPicPr>
            <a:picLocks noChangeAspect="1"/>
          </p:cNvPicPr>
          <p:nvPr/>
        </p:nvPicPr>
        <p:blipFill>
          <a:blip r:embed="rId6"/>
          <a:stretch>
            <a:fillRect/>
          </a:stretch>
        </p:blipFill>
        <p:spPr>
          <a:xfrm>
            <a:off x="5056282" y="4934059"/>
            <a:ext cx="1253274" cy="1788915"/>
          </a:xfrm>
          <a:prstGeom prst="rect">
            <a:avLst/>
          </a:prstGeom>
        </p:spPr>
      </p:pic>
      <p:pic>
        <p:nvPicPr>
          <p:cNvPr id="9" name="Picture 8"/>
          <p:cNvPicPr>
            <a:picLocks noChangeAspect="1"/>
          </p:cNvPicPr>
          <p:nvPr/>
        </p:nvPicPr>
        <p:blipFill>
          <a:blip r:embed="rId7"/>
          <a:stretch>
            <a:fillRect/>
          </a:stretch>
        </p:blipFill>
        <p:spPr>
          <a:xfrm>
            <a:off x="8449262" y="4922094"/>
            <a:ext cx="1231185" cy="1804112"/>
          </a:xfrm>
          <a:prstGeom prst="rect">
            <a:avLst/>
          </a:prstGeom>
        </p:spPr>
      </p:pic>
      <p:pic>
        <p:nvPicPr>
          <p:cNvPr id="10" name="Picture 9"/>
          <p:cNvPicPr>
            <a:picLocks noChangeAspect="1"/>
          </p:cNvPicPr>
          <p:nvPr/>
        </p:nvPicPr>
        <p:blipFill>
          <a:blip r:embed="rId8"/>
          <a:stretch>
            <a:fillRect/>
          </a:stretch>
        </p:blipFill>
        <p:spPr>
          <a:xfrm>
            <a:off x="6815428" y="4910819"/>
            <a:ext cx="1219542" cy="1830305"/>
          </a:xfrm>
          <a:prstGeom prst="rect">
            <a:avLst/>
          </a:prstGeom>
        </p:spPr>
      </p:pic>
    </p:spTree>
    <p:extLst>
      <p:ext uri="{BB962C8B-B14F-4D97-AF65-F5344CB8AC3E}">
        <p14:creationId xmlns:p14="http://schemas.microsoft.com/office/powerpoint/2010/main" val="3109584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da-DK" dirty="0" smtClean="0"/>
              <a:t>Udviklingen </a:t>
            </a:r>
            <a:r>
              <a:rPr lang="da-DK" dirty="0"/>
              <a:t>i sundhedsvæsenet medfører flere pleje- og behandlingsopgaver i kommunerne der kræver en styrket hygiejneindsats.</a:t>
            </a:r>
          </a:p>
          <a:p>
            <a:pPr marL="0" indent="0">
              <a:buNone/>
            </a:pPr>
            <a:endParaRPr lang="da-DK" dirty="0" smtClean="0"/>
          </a:p>
          <a:p>
            <a:pPr marL="0" indent="0">
              <a:buNone/>
            </a:pPr>
            <a:r>
              <a:rPr lang="da-DK" dirty="0" smtClean="0"/>
              <a:t>For at undgå smittespredning i det kommunale sundhedsvæsen er vigtigste værktøj at overholde de generelle hygiejniske forholdsregler.</a:t>
            </a:r>
          </a:p>
          <a:p>
            <a:pPr marL="0" indent="0">
              <a:buNone/>
            </a:pPr>
            <a:endParaRPr lang="da-DK" dirty="0"/>
          </a:p>
          <a:p>
            <a:pPr marL="0" indent="0">
              <a:buNone/>
            </a:pPr>
            <a:r>
              <a:rPr lang="da-DK" dirty="0" smtClean="0"/>
              <a:t>Organiseringen af hygiejneindsatsen kan være forskellig i de enkelte kommuner og regioner, derfor er det vigtigt at kende til den lokale organisering og de lokale aftaler. </a:t>
            </a:r>
          </a:p>
          <a:p>
            <a:pPr marL="0" indent="0">
              <a:buNone/>
            </a:pPr>
            <a:endParaRPr lang="da-DK" dirty="0"/>
          </a:p>
          <a:p>
            <a:pPr marL="0" indent="0">
              <a:buNone/>
            </a:pPr>
            <a:endParaRPr lang="da-DK" dirty="0" smtClean="0"/>
          </a:p>
          <a:p>
            <a:pPr marL="0" indent="0">
              <a:buNone/>
            </a:pPr>
            <a:endParaRPr lang="da-DK" dirty="0"/>
          </a:p>
          <a:p>
            <a:pPr marL="0" indent="0">
              <a:buNone/>
            </a:pPr>
            <a:endParaRPr lang="da-DK" dirty="0" smtClean="0"/>
          </a:p>
          <a:p>
            <a:pPr marL="0" indent="0">
              <a:buNone/>
            </a:pPr>
            <a:endParaRPr lang="da-DK" dirty="0"/>
          </a:p>
          <a:p>
            <a:pPr marL="0" indent="0">
              <a:buNone/>
            </a:pPr>
            <a:endParaRPr lang="da-DK" dirty="0"/>
          </a:p>
          <a:p>
            <a:pPr marL="0" indent="0">
              <a:buNone/>
            </a:pPr>
            <a:endParaRPr lang="da-DK" dirty="0" smtClean="0"/>
          </a:p>
          <a:p>
            <a:pPr marL="0" indent="0">
              <a:buNone/>
            </a:pPr>
            <a:endParaRPr lang="da-DK" dirty="0"/>
          </a:p>
        </p:txBody>
      </p:sp>
      <p:sp>
        <p:nvSpPr>
          <p:cNvPr id="3" name="Slide Number Placeholder 2"/>
          <p:cNvSpPr>
            <a:spLocks noGrp="1"/>
          </p:cNvSpPr>
          <p:nvPr>
            <p:ph type="sldNum" sz="quarter" idx="12"/>
          </p:nvPr>
        </p:nvSpPr>
        <p:spPr/>
        <p:txBody>
          <a:bodyPr/>
          <a:lstStyle/>
          <a:p>
            <a:r>
              <a:rPr lang="da-DK" smtClean="0"/>
              <a:t>Side </a:t>
            </a:r>
            <a:fld id="{24C8C45C-947F-4981-8B3F-4F32E973C901}" type="slidenum">
              <a:rPr lang="da-DK" smtClean="0"/>
              <a:pPr/>
              <a:t>15</a:t>
            </a:fld>
            <a:endParaRPr lang="da-DK" dirty="0"/>
          </a:p>
        </p:txBody>
      </p:sp>
      <p:sp>
        <p:nvSpPr>
          <p:cNvPr id="4" name="Title 3"/>
          <p:cNvSpPr>
            <a:spLocks noGrp="1"/>
          </p:cNvSpPr>
          <p:nvPr>
            <p:ph type="title"/>
          </p:nvPr>
        </p:nvSpPr>
        <p:spPr/>
        <p:txBody>
          <a:bodyPr/>
          <a:lstStyle/>
          <a:p>
            <a:r>
              <a:rPr lang="da-DK" dirty="0" smtClean="0"/>
              <a:t>Afslutning</a:t>
            </a:r>
            <a:endParaRPr lang="da-DK" dirty="0"/>
          </a:p>
        </p:txBody>
      </p:sp>
      <p:pic>
        <p:nvPicPr>
          <p:cNvPr id="5" name="Billede 9"/>
          <p:cNvPicPr>
            <a:picLocks noChangeAspect="1"/>
          </p:cNvPicPr>
          <p:nvPr/>
        </p:nvPicPr>
        <p:blipFill>
          <a:blip r:embed="rId3"/>
          <a:stretch>
            <a:fillRect/>
          </a:stretch>
        </p:blipFill>
        <p:spPr>
          <a:xfrm>
            <a:off x="3528399" y="4362037"/>
            <a:ext cx="1314450" cy="1352550"/>
          </a:xfrm>
          <a:prstGeom prst="rect">
            <a:avLst/>
          </a:prstGeom>
        </p:spPr>
      </p:pic>
      <p:pic>
        <p:nvPicPr>
          <p:cNvPr id="6" name="Picture 5"/>
          <p:cNvPicPr>
            <a:picLocks noChangeAspect="1"/>
          </p:cNvPicPr>
          <p:nvPr/>
        </p:nvPicPr>
        <p:blipFill>
          <a:blip r:embed="rId4"/>
          <a:stretch>
            <a:fillRect/>
          </a:stretch>
        </p:blipFill>
        <p:spPr>
          <a:xfrm>
            <a:off x="5991988" y="4328083"/>
            <a:ext cx="1032448" cy="1420459"/>
          </a:xfrm>
          <a:prstGeom prst="rect">
            <a:avLst/>
          </a:prstGeom>
        </p:spPr>
      </p:pic>
    </p:spTree>
    <p:extLst>
      <p:ext uri="{BB962C8B-B14F-4D97-AF65-F5344CB8AC3E}">
        <p14:creationId xmlns:p14="http://schemas.microsoft.com/office/powerpoint/2010/main" val="2502595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da-DK" smtClean="0"/>
              <a:t>Side </a:t>
            </a:r>
            <a:fld id="{24C8C45C-947F-4981-8B3F-4F32E973C901}" type="slidenum">
              <a:rPr lang="da-DK" smtClean="0"/>
              <a:pPr/>
              <a:t>16</a:t>
            </a:fld>
            <a:endParaRPr lang="da-DK" dirty="0"/>
          </a:p>
        </p:txBody>
      </p:sp>
    </p:spTree>
    <p:extLst>
      <p:ext uri="{BB962C8B-B14F-4D97-AF65-F5344CB8AC3E}">
        <p14:creationId xmlns:p14="http://schemas.microsoft.com/office/powerpoint/2010/main" val="3293975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da-DK" dirty="0" smtClean="0"/>
          </a:p>
          <a:p>
            <a:r>
              <a:rPr lang="da-DK" dirty="0" smtClean="0"/>
              <a:t>Mangelfuld hygiejne bidrager til udbredelsen af smitsomme sygdomme.</a:t>
            </a:r>
          </a:p>
          <a:p>
            <a:endParaRPr lang="da-DK" dirty="0"/>
          </a:p>
          <a:p>
            <a:r>
              <a:rPr lang="da-DK" dirty="0" smtClean="0"/>
              <a:t>Infektionssygdomme er en stor belastning for den enkelte, men også for samfundet</a:t>
            </a:r>
            <a:endParaRPr lang="da-DK" dirty="0"/>
          </a:p>
          <a:p>
            <a:pPr marL="0" indent="0">
              <a:buNone/>
            </a:pPr>
            <a:endParaRPr lang="da-DK" dirty="0" smtClean="0"/>
          </a:p>
          <a:p>
            <a:r>
              <a:rPr lang="da-DK" dirty="0"/>
              <a:t>Antibiotikaresistens forårsages af antibiotikabehandling. Hvis forekomsten af infektioner nedsættes, nedsættes behovet for antibiotika.</a:t>
            </a:r>
          </a:p>
          <a:p>
            <a:endParaRPr lang="da-DK" dirty="0"/>
          </a:p>
          <a:p>
            <a:r>
              <a:rPr lang="da-DK" dirty="0"/>
              <a:t>God hygiejne nedsætter spredningen af infektioner – også de multiresistente</a:t>
            </a:r>
            <a:r>
              <a:rPr lang="da-DK" dirty="0" smtClean="0"/>
              <a:t>.</a:t>
            </a:r>
          </a:p>
          <a:p>
            <a:pPr marL="0" indent="0">
              <a:buNone/>
            </a:pPr>
            <a:endParaRPr lang="da-DK" dirty="0"/>
          </a:p>
          <a:p>
            <a:r>
              <a:rPr lang="da-DK" dirty="0" smtClean="0"/>
              <a:t>Stort forebyggelsespotentiale ved at undgå smittespredning i befolkningen.</a:t>
            </a:r>
          </a:p>
          <a:p>
            <a:pPr marL="0" indent="0">
              <a:buNone/>
            </a:pPr>
            <a:endParaRPr lang="da-DK" dirty="0" smtClean="0"/>
          </a:p>
          <a:p>
            <a:pPr marL="0" indent="0">
              <a:buNone/>
            </a:pPr>
            <a:endParaRPr lang="da-DK" dirty="0"/>
          </a:p>
          <a:p>
            <a:endParaRPr lang="da-DK" dirty="0"/>
          </a:p>
        </p:txBody>
      </p:sp>
      <p:sp>
        <p:nvSpPr>
          <p:cNvPr id="3" name="Slide Number Placeholder 2"/>
          <p:cNvSpPr>
            <a:spLocks noGrp="1"/>
          </p:cNvSpPr>
          <p:nvPr>
            <p:ph type="sldNum" sz="quarter" idx="12"/>
          </p:nvPr>
        </p:nvSpPr>
        <p:spPr/>
        <p:txBody>
          <a:bodyPr/>
          <a:lstStyle/>
          <a:p>
            <a:r>
              <a:rPr lang="da-DK" smtClean="0"/>
              <a:t>Side </a:t>
            </a:r>
            <a:fld id="{24C8C45C-947F-4981-8B3F-4F32E973C901}" type="slidenum">
              <a:rPr lang="da-DK" smtClean="0"/>
              <a:pPr/>
              <a:t>2</a:t>
            </a:fld>
            <a:endParaRPr lang="da-DK" dirty="0"/>
          </a:p>
        </p:txBody>
      </p:sp>
      <p:sp>
        <p:nvSpPr>
          <p:cNvPr id="4" name="Title 3"/>
          <p:cNvSpPr>
            <a:spLocks noGrp="1"/>
          </p:cNvSpPr>
          <p:nvPr>
            <p:ph type="title"/>
          </p:nvPr>
        </p:nvSpPr>
        <p:spPr/>
        <p:txBody>
          <a:bodyPr/>
          <a:lstStyle/>
          <a:p>
            <a:r>
              <a:rPr lang="da-DK" dirty="0" smtClean="0"/>
              <a:t>Hvorfor hygiejne?</a:t>
            </a:r>
            <a:endParaRPr lang="da-DK" dirty="0"/>
          </a:p>
        </p:txBody>
      </p:sp>
    </p:spTree>
    <p:extLst>
      <p:ext uri="{BB962C8B-B14F-4D97-AF65-F5344CB8AC3E}">
        <p14:creationId xmlns:p14="http://schemas.microsoft.com/office/powerpoint/2010/main" val="3298354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da-DK" dirty="0" smtClean="0"/>
          </a:p>
          <a:p>
            <a:r>
              <a:rPr lang="da-DK" dirty="0" smtClean="0"/>
              <a:t>Antibiotika er lægemidler der bruges til at behandle bakterielle infektioner i mennesker og dyr. </a:t>
            </a:r>
          </a:p>
          <a:p>
            <a:pPr marL="0" indent="0">
              <a:buNone/>
            </a:pPr>
            <a:endParaRPr lang="da-DK" dirty="0" smtClean="0"/>
          </a:p>
          <a:p>
            <a:r>
              <a:rPr lang="da-DK" dirty="0" smtClean="0"/>
              <a:t>Antibiotika har gennem tiden reddet millioner af menneskeliv.</a:t>
            </a:r>
          </a:p>
          <a:p>
            <a:pPr marL="0" indent="0">
              <a:buNone/>
            </a:pPr>
            <a:endParaRPr lang="da-DK" dirty="0" smtClean="0"/>
          </a:p>
          <a:p>
            <a:r>
              <a:rPr lang="da-DK" dirty="0"/>
              <a:t>Bakterier bliver i stigende grad modstandsdygtige overfor antibiotika</a:t>
            </a:r>
            <a:r>
              <a:rPr lang="da-DK" dirty="0" smtClean="0"/>
              <a:t>.</a:t>
            </a:r>
          </a:p>
          <a:p>
            <a:pPr marL="0" indent="0">
              <a:buNone/>
            </a:pPr>
            <a:endParaRPr lang="da-DK" dirty="0"/>
          </a:p>
          <a:p>
            <a:r>
              <a:rPr lang="da-DK" dirty="0"/>
              <a:t>Antibiotika bliver ikke ved med at virke hvis der bruges for meget af det. </a:t>
            </a:r>
            <a:endParaRPr lang="da-DK" dirty="0" smtClean="0"/>
          </a:p>
          <a:p>
            <a:pPr marL="0" indent="0">
              <a:buNone/>
            </a:pPr>
            <a:endParaRPr lang="da-DK" dirty="0" smtClean="0"/>
          </a:p>
          <a:p>
            <a:r>
              <a:rPr lang="da-DK" dirty="0" smtClean="0"/>
              <a:t>Derfor er det vigtigt at fokusere på at bruge så lidt antibiotika som muligt til både mennesker og dyr. </a:t>
            </a:r>
          </a:p>
          <a:p>
            <a:pPr marL="0" indent="0">
              <a:buNone/>
            </a:pPr>
            <a:endParaRPr lang="da-DK" dirty="0" smtClean="0"/>
          </a:p>
          <a:p>
            <a:r>
              <a:rPr lang="da-DK" dirty="0" smtClean="0"/>
              <a:t>WHO har udpeget antibiotikaresistens som en af de største nuværende trusler mod verdensbefolkningens sundhed.</a:t>
            </a:r>
          </a:p>
          <a:p>
            <a:endParaRPr lang="da-DK" dirty="0" smtClean="0"/>
          </a:p>
          <a:p>
            <a:endParaRPr lang="da-DK" dirty="0"/>
          </a:p>
          <a:p>
            <a:endParaRPr lang="da-DK" dirty="0" smtClean="0"/>
          </a:p>
          <a:p>
            <a:endParaRPr lang="da-DK" dirty="0"/>
          </a:p>
          <a:p>
            <a:endParaRPr lang="da-DK" dirty="0" smtClean="0"/>
          </a:p>
          <a:p>
            <a:endParaRPr lang="da-DK" dirty="0"/>
          </a:p>
          <a:p>
            <a:pPr marL="0" indent="0">
              <a:buNone/>
            </a:pPr>
            <a:endParaRPr lang="da-DK" dirty="0"/>
          </a:p>
        </p:txBody>
      </p:sp>
      <p:sp>
        <p:nvSpPr>
          <p:cNvPr id="3" name="Slide Number Placeholder 2"/>
          <p:cNvSpPr>
            <a:spLocks noGrp="1"/>
          </p:cNvSpPr>
          <p:nvPr>
            <p:ph type="sldNum" sz="quarter" idx="12"/>
          </p:nvPr>
        </p:nvSpPr>
        <p:spPr/>
        <p:txBody>
          <a:bodyPr/>
          <a:lstStyle/>
          <a:p>
            <a:r>
              <a:rPr lang="da-DK" smtClean="0"/>
              <a:t>Side </a:t>
            </a:r>
            <a:fld id="{24C8C45C-947F-4981-8B3F-4F32E973C901}" type="slidenum">
              <a:rPr lang="da-DK" smtClean="0"/>
              <a:pPr/>
              <a:t>3</a:t>
            </a:fld>
            <a:endParaRPr lang="da-DK" dirty="0"/>
          </a:p>
        </p:txBody>
      </p:sp>
      <p:sp>
        <p:nvSpPr>
          <p:cNvPr id="4" name="Title 3"/>
          <p:cNvSpPr>
            <a:spLocks noGrp="1"/>
          </p:cNvSpPr>
          <p:nvPr>
            <p:ph type="title"/>
          </p:nvPr>
        </p:nvSpPr>
        <p:spPr>
          <a:xfrm>
            <a:off x="432000" y="682397"/>
            <a:ext cx="8398800" cy="934890"/>
          </a:xfrm>
        </p:spPr>
        <p:txBody>
          <a:bodyPr/>
          <a:lstStyle/>
          <a:p>
            <a:r>
              <a:rPr lang="da-DK" dirty="0" smtClean="0"/>
              <a:t>Hvorfor forebyggelse af antibiotikaresistens?</a:t>
            </a:r>
            <a:endParaRPr lang="da-DK" dirty="0"/>
          </a:p>
        </p:txBody>
      </p:sp>
    </p:spTree>
    <p:extLst>
      <p:ext uri="{BB962C8B-B14F-4D97-AF65-F5344CB8AC3E}">
        <p14:creationId xmlns:p14="http://schemas.microsoft.com/office/powerpoint/2010/main" val="801662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F02E82-0F62-4C87-ACD8-376C7745A2DA}"/>
              </a:ext>
            </a:extLst>
          </p:cNvPr>
          <p:cNvSpPr>
            <a:spLocks noGrp="1"/>
          </p:cNvSpPr>
          <p:nvPr>
            <p:ph type="title"/>
          </p:nvPr>
        </p:nvSpPr>
        <p:spPr>
          <a:xfrm>
            <a:off x="432000" y="632970"/>
            <a:ext cx="8398800" cy="934890"/>
          </a:xfrm>
        </p:spPr>
        <p:txBody>
          <a:bodyPr/>
          <a:lstStyle/>
          <a:p>
            <a:r>
              <a:rPr lang="da-DK" dirty="0" smtClean="0"/>
              <a:t>Sundhedsstyrelsens indsatser</a:t>
            </a:r>
            <a:endParaRPr lang="da-DK" dirty="0"/>
          </a:p>
        </p:txBody>
      </p:sp>
      <p:sp>
        <p:nvSpPr>
          <p:cNvPr id="3" name="Pladsholder til indhold 2">
            <a:extLst>
              <a:ext uri="{FF2B5EF4-FFF2-40B4-BE49-F238E27FC236}">
                <a16:creationId xmlns:a16="http://schemas.microsoft.com/office/drawing/2014/main" id="{0BACA9C1-234E-4C60-9335-14308E3EEBCC}"/>
              </a:ext>
            </a:extLst>
          </p:cNvPr>
          <p:cNvSpPr>
            <a:spLocks noGrp="1"/>
          </p:cNvSpPr>
          <p:nvPr>
            <p:ph idx="1"/>
          </p:nvPr>
        </p:nvSpPr>
        <p:spPr/>
        <p:txBody>
          <a:bodyPr/>
          <a:lstStyle/>
          <a:p>
            <a:r>
              <a:rPr lang="da-DK" dirty="0"/>
              <a:t>Antibiotikaresistens - området </a:t>
            </a:r>
            <a:endParaRPr lang="da-DK" dirty="0" smtClean="0"/>
          </a:p>
          <a:p>
            <a:endParaRPr lang="da-DK" dirty="0"/>
          </a:p>
          <a:p>
            <a:r>
              <a:rPr lang="da-DK" dirty="0" smtClean="0"/>
              <a:t>Forebyggelse af smitsomme sygdomme hos børn og unge</a:t>
            </a:r>
          </a:p>
          <a:p>
            <a:pPr marL="0" indent="0">
              <a:buNone/>
            </a:pPr>
            <a:endParaRPr lang="da-DK" dirty="0" smtClean="0"/>
          </a:p>
          <a:p>
            <a:r>
              <a:rPr lang="da-DK" dirty="0" smtClean="0"/>
              <a:t>Vaccinationsindsatser, fx influenzavaccination og børnevaccinationsprogrammet</a:t>
            </a:r>
          </a:p>
          <a:p>
            <a:pPr marL="0" indent="0">
              <a:buNone/>
            </a:pPr>
            <a:endParaRPr lang="da-DK" dirty="0" smtClean="0"/>
          </a:p>
          <a:p>
            <a:r>
              <a:rPr lang="da-DK" dirty="0" smtClean="0"/>
              <a:t>Forebyggelsespakke om hygiejne</a:t>
            </a:r>
          </a:p>
          <a:p>
            <a:pPr marL="0" indent="0">
              <a:buNone/>
            </a:pPr>
            <a:endParaRPr lang="da-DK" dirty="0" smtClean="0"/>
          </a:p>
          <a:p>
            <a:r>
              <a:rPr lang="da-DK" dirty="0"/>
              <a:t>Hygiejne og miljøets betydning for barnets sundhed og trivsel</a:t>
            </a:r>
          </a:p>
          <a:p>
            <a:pPr marL="0" indent="0">
              <a:buNone/>
            </a:pPr>
            <a:endParaRPr lang="da-DK" dirty="0"/>
          </a:p>
          <a:p>
            <a:endParaRPr lang="da-DK" dirty="0" smtClean="0"/>
          </a:p>
          <a:p>
            <a:pPr marL="0" indent="0">
              <a:buNone/>
            </a:pPr>
            <a:r>
              <a:rPr lang="da-DK" dirty="0" smtClean="0"/>
              <a:t> </a:t>
            </a:r>
          </a:p>
        </p:txBody>
      </p:sp>
      <p:sp>
        <p:nvSpPr>
          <p:cNvPr id="4" name="Pladsholder til slidenummer 3">
            <a:extLst>
              <a:ext uri="{FF2B5EF4-FFF2-40B4-BE49-F238E27FC236}">
                <a16:creationId xmlns:a16="http://schemas.microsoft.com/office/drawing/2014/main" id="{1746FF50-49A7-4BFF-BEAF-811AFBBA98D1}"/>
              </a:ext>
            </a:extLst>
          </p:cNvPr>
          <p:cNvSpPr>
            <a:spLocks noGrp="1"/>
          </p:cNvSpPr>
          <p:nvPr>
            <p:ph type="sldNum" sz="quarter" idx="12"/>
          </p:nvPr>
        </p:nvSpPr>
        <p:spPr/>
        <p:txBody>
          <a:bodyPr/>
          <a:lstStyle/>
          <a:p>
            <a:r>
              <a:rPr lang="da-DK" dirty="0"/>
              <a:t>Side </a:t>
            </a:r>
            <a:fld id="{24C8C45C-947F-4981-8B3F-4F32E973C901}" type="slidenum">
              <a:rPr lang="da-DK" smtClean="0"/>
              <a:pPr/>
              <a:t>4</a:t>
            </a:fld>
            <a:endParaRPr lang="da-DK" dirty="0"/>
          </a:p>
        </p:txBody>
      </p:sp>
    </p:spTree>
    <p:extLst>
      <p:ext uri="{BB962C8B-B14F-4D97-AF65-F5344CB8AC3E}">
        <p14:creationId xmlns:p14="http://schemas.microsoft.com/office/powerpoint/2010/main" val="3529600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da-DK" dirty="0" smtClean="0"/>
          </a:p>
          <a:p>
            <a:pPr marL="0" indent="0">
              <a:buNone/>
            </a:pPr>
            <a:r>
              <a:rPr lang="da-DK" dirty="0" smtClean="0"/>
              <a:t>Vi rådgiver Sundheds- og Ældreministeriet indenfor antibiotikaresistens.</a:t>
            </a:r>
            <a:endParaRPr lang="da-DK" dirty="0"/>
          </a:p>
          <a:p>
            <a:pPr marL="0" indent="0">
              <a:buNone/>
            </a:pPr>
            <a:endParaRPr lang="da-DK" dirty="0" smtClean="0"/>
          </a:p>
          <a:p>
            <a:pPr marL="0" indent="0">
              <a:buNone/>
            </a:pPr>
            <a:r>
              <a:rPr lang="da-DK" dirty="0" smtClean="0"/>
              <a:t>Samarbejde med andre ministerier og aktører på området via Det nationale Antibiotikaråd, herunder årets Antibiotikakampagne.</a:t>
            </a:r>
          </a:p>
          <a:p>
            <a:pPr marL="0" indent="0">
              <a:buNone/>
            </a:pPr>
            <a:endParaRPr lang="da-DK" dirty="0"/>
          </a:p>
          <a:p>
            <a:pPr marL="0" indent="0">
              <a:buNone/>
            </a:pPr>
            <a:r>
              <a:rPr lang="da-DK" dirty="0" smtClean="0"/>
              <a:t>Vi udgiver vejledninger:</a:t>
            </a:r>
          </a:p>
          <a:p>
            <a:r>
              <a:rPr lang="da-DK" dirty="0" smtClean="0"/>
              <a:t>Vejledning om forebyggelse af spredning af MRSA, 3 . Udg. 2016</a:t>
            </a:r>
          </a:p>
          <a:p>
            <a:r>
              <a:rPr lang="da-DK" dirty="0" smtClean="0"/>
              <a:t>Vejledning om forebyggelse af spredning af CPO, 2018</a:t>
            </a:r>
          </a:p>
          <a:p>
            <a:r>
              <a:rPr lang="da-DK" dirty="0" smtClean="0"/>
              <a:t>Vejledning om ordination af antibiotika, 2012</a:t>
            </a:r>
          </a:p>
          <a:p>
            <a:endParaRPr lang="da-DK" dirty="0"/>
          </a:p>
          <a:p>
            <a:endParaRPr lang="da-DK" dirty="0" smtClean="0"/>
          </a:p>
          <a:p>
            <a:pPr marL="0" indent="0">
              <a:buNone/>
            </a:pPr>
            <a:r>
              <a:rPr lang="da-DK" dirty="0" smtClean="0"/>
              <a:t>Tæt samarbejde med Statens Serum Institut, der udgiver NIR. </a:t>
            </a:r>
          </a:p>
          <a:p>
            <a:pPr marL="0" indent="0">
              <a:buNone/>
            </a:pPr>
            <a:endParaRPr lang="da-DK" dirty="0"/>
          </a:p>
          <a:p>
            <a:pPr marL="0" indent="0">
              <a:buNone/>
            </a:pPr>
            <a:r>
              <a:rPr lang="da-DK" dirty="0" smtClean="0"/>
              <a:t>Deltager i internationale arbejdsgrupper under EU, Nordisk Ministerråd.</a:t>
            </a:r>
          </a:p>
          <a:p>
            <a:pPr marL="0" indent="0">
              <a:buNone/>
            </a:pPr>
            <a:endParaRPr lang="da-DK" dirty="0"/>
          </a:p>
          <a:p>
            <a:pPr marL="0" indent="0">
              <a:buNone/>
            </a:pPr>
            <a:endParaRPr lang="da-DK" dirty="0" smtClean="0"/>
          </a:p>
          <a:p>
            <a:pPr marL="0" indent="0">
              <a:buNone/>
            </a:pPr>
            <a:endParaRPr lang="da-DK" dirty="0"/>
          </a:p>
        </p:txBody>
      </p:sp>
      <p:sp>
        <p:nvSpPr>
          <p:cNvPr id="3" name="Slide Number Placeholder 2"/>
          <p:cNvSpPr>
            <a:spLocks noGrp="1"/>
          </p:cNvSpPr>
          <p:nvPr>
            <p:ph type="sldNum" sz="quarter" idx="12"/>
          </p:nvPr>
        </p:nvSpPr>
        <p:spPr/>
        <p:txBody>
          <a:bodyPr/>
          <a:lstStyle/>
          <a:p>
            <a:r>
              <a:rPr lang="da-DK" smtClean="0"/>
              <a:t>Side </a:t>
            </a:r>
            <a:fld id="{24C8C45C-947F-4981-8B3F-4F32E973C901}" type="slidenum">
              <a:rPr lang="da-DK" smtClean="0"/>
              <a:pPr/>
              <a:t>5</a:t>
            </a:fld>
            <a:endParaRPr lang="da-DK" dirty="0"/>
          </a:p>
        </p:txBody>
      </p:sp>
      <p:sp>
        <p:nvSpPr>
          <p:cNvPr id="4" name="Title 3"/>
          <p:cNvSpPr>
            <a:spLocks noGrp="1"/>
          </p:cNvSpPr>
          <p:nvPr>
            <p:ph type="title"/>
          </p:nvPr>
        </p:nvSpPr>
        <p:spPr/>
        <p:txBody>
          <a:bodyPr/>
          <a:lstStyle/>
          <a:p>
            <a:r>
              <a:rPr lang="da-DK" dirty="0"/>
              <a:t>Antibiotikaresistens </a:t>
            </a:r>
            <a:r>
              <a:rPr lang="da-DK" dirty="0" smtClean="0"/>
              <a:t>– området i SST</a:t>
            </a:r>
            <a:r>
              <a:rPr lang="da-DK" dirty="0"/>
              <a:t/>
            </a:r>
            <a:br>
              <a:rPr lang="da-DK" dirty="0"/>
            </a:br>
            <a:endParaRPr lang="da-DK" dirty="0"/>
          </a:p>
        </p:txBody>
      </p:sp>
    </p:spTree>
    <p:extLst>
      <p:ext uri="{BB962C8B-B14F-4D97-AF65-F5344CB8AC3E}">
        <p14:creationId xmlns:p14="http://schemas.microsoft.com/office/powerpoint/2010/main" val="51701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AMR in </a:t>
            </a:r>
            <a:r>
              <a:rPr lang="da-DK" dirty="0"/>
              <a:t>D</a:t>
            </a:r>
            <a:r>
              <a:rPr lang="da-DK" dirty="0" smtClean="0"/>
              <a:t>enmark 2019 , venligst udlånt af SSI</a:t>
            </a:r>
            <a:endParaRPr lang="da-DK" dirty="0"/>
          </a:p>
        </p:txBody>
      </p:sp>
      <p:pic>
        <p:nvPicPr>
          <p:cNvPr id="7" name="Pladsholder til indhold 6"/>
          <p:cNvPicPr>
            <a:picLocks noGrp="1" noChangeAspect="1"/>
          </p:cNvPicPr>
          <p:nvPr>
            <p:ph idx="1"/>
          </p:nvPr>
        </p:nvPicPr>
        <p:blipFill>
          <a:blip r:embed="rId3"/>
          <a:stretch>
            <a:fillRect/>
          </a:stretch>
        </p:blipFill>
        <p:spPr>
          <a:xfrm>
            <a:off x="1890639" y="973289"/>
            <a:ext cx="4238625" cy="2647950"/>
          </a:xfrm>
          <a:prstGeom prst="rect">
            <a:avLst/>
          </a:prstGeom>
        </p:spPr>
      </p:pic>
      <p:sp>
        <p:nvSpPr>
          <p:cNvPr id="4" name="Pladsholder til sidefod 3"/>
          <p:cNvSpPr>
            <a:spLocks noGrp="1"/>
          </p:cNvSpPr>
          <p:nvPr>
            <p:ph type="ftr" sz="quarter" idx="11"/>
          </p:nvPr>
        </p:nvSpPr>
        <p:spPr/>
        <p:txBody>
          <a:bodyPr/>
          <a:lstStyle/>
          <a:p>
            <a:r>
              <a:rPr lang="en-US" smtClean="0"/>
              <a:t>Infection control in Denmark, impact at AMR, 28th August 2019</a:t>
            </a:r>
            <a:endParaRPr lang="da-DK"/>
          </a:p>
        </p:txBody>
      </p:sp>
      <p:pic>
        <p:nvPicPr>
          <p:cNvPr id="6" name="Billede 5"/>
          <p:cNvPicPr>
            <a:picLocks noChangeAspect="1"/>
          </p:cNvPicPr>
          <p:nvPr/>
        </p:nvPicPr>
        <p:blipFill>
          <a:blip r:embed="rId4"/>
          <a:stretch>
            <a:fillRect/>
          </a:stretch>
        </p:blipFill>
        <p:spPr>
          <a:xfrm>
            <a:off x="6141200" y="930835"/>
            <a:ext cx="3903917" cy="2519363"/>
          </a:xfrm>
          <a:prstGeom prst="rect">
            <a:avLst/>
          </a:prstGeom>
        </p:spPr>
      </p:pic>
      <p:pic>
        <p:nvPicPr>
          <p:cNvPr id="8" name="Billede 7"/>
          <p:cNvPicPr>
            <a:picLocks noChangeAspect="1"/>
          </p:cNvPicPr>
          <p:nvPr/>
        </p:nvPicPr>
        <p:blipFill>
          <a:blip r:embed="rId5"/>
          <a:stretch>
            <a:fillRect/>
          </a:stretch>
        </p:blipFill>
        <p:spPr>
          <a:xfrm>
            <a:off x="4189096" y="3747154"/>
            <a:ext cx="3813810" cy="2482691"/>
          </a:xfrm>
          <a:prstGeom prst="rect">
            <a:avLst/>
          </a:prstGeom>
        </p:spPr>
      </p:pic>
      <p:sp>
        <p:nvSpPr>
          <p:cNvPr id="9" name="Tekstfelt 8"/>
          <p:cNvSpPr txBox="1"/>
          <p:nvPr/>
        </p:nvSpPr>
        <p:spPr>
          <a:xfrm>
            <a:off x="6501150" y="1387536"/>
            <a:ext cx="2818159" cy="646331"/>
          </a:xfrm>
          <a:prstGeom prst="rect">
            <a:avLst/>
          </a:prstGeom>
          <a:noFill/>
        </p:spPr>
        <p:txBody>
          <a:bodyPr wrap="square" rtlCol="0">
            <a:spAutoFit/>
          </a:bodyPr>
          <a:lstStyle/>
          <a:p>
            <a:pPr algn="ctr"/>
            <a:r>
              <a:rPr lang="da-DK" dirty="0" err="1">
                <a:solidFill>
                  <a:schemeClr val="accent1"/>
                </a:solidFill>
              </a:rPr>
              <a:t>Carbapenem-producing</a:t>
            </a:r>
            <a:r>
              <a:rPr lang="da-DK" dirty="0"/>
              <a:t> </a:t>
            </a:r>
            <a:r>
              <a:rPr lang="da-DK" dirty="0" err="1">
                <a:solidFill>
                  <a:schemeClr val="accent1"/>
                </a:solidFill>
              </a:rPr>
              <a:t>enterobacteriae</a:t>
            </a:r>
            <a:r>
              <a:rPr lang="da-DK" dirty="0"/>
              <a:t> </a:t>
            </a:r>
            <a:r>
              <a:rPr lang="da-DK" dirty="0">
                <a:solidFill>
                  <a:schemeClr val="accent1"/>
                </a:solidFill>
              </a:rPr>
              <a:t>(</a:t>
            </a:r>
            <a:r>
              <a:rPr lang="da-DK" dirty="0" err="1">
                <a:solidFill>
                  <a:schemeClr val="accent1"/>
                </a:solidFill>
              </a:rPr>
              <a:t>CPE</a:t>
            </a:r>
            <a:r>
              <a:rPr lang="da-DK" dirty="0">
                <a:solidFill>
                  <a:schemeClr val="accent1"/>
                </a:solidFill>
              </a:rPr>
              <a:t>)</a:t>
            </a:r>
          </a:p>
        </p:txBody>
      </p:sp>
      <p:sp>
        <p:nvSpPr>
          <p:cNvPr id="10" name="Tekstfelt 9"/>
          <p:cNvSpPr txBox="1"/>
          <p:nvPr/>
        </p:nvSpPr>
        <p:spPr>
          <a:xfrm>
            <a:off x="2567608" y="1387537"/>
            <a:ext cx="2315498" cy="646331"/>
          </a:xfrm>
          <a:prstGeom prst="rect">
            <a:avLst/>
          </a:prstGeom>
          <a:noFill/>
        </p:spPr>
        <p:txBody>
          <a:bodyPr wrap="square" rtlCol="0">
            <a:spAutoFit/>
          </a:bodyPr>
          <a:lstStyle/>
          <a:p>
            <a:pPr algn="ctr"/>
            <a:r>
              <a:rPr lang="da-DK" dirty="0" err="1">
                <a:solidFill>
                  <a:schemeClr val="accent1"/>
                </a:solidFill>
              </a:rPr>
              <a:t>Methicillin-resistant</a:t>
            </a:r>
            <a:r>
              <a:rPr lang="da-DK" dirty="0">
                <a:solidFill>
                  <a:schemeClr val="accent1"/>
                </a:solidFill>
              </a:rPr>
              <a:t> S. aureus (</a:t>
            </a:r>
            <a:r>
              <a:rPr lang="da-DK" dirty="0" err="1">
                <a:solidFill>
                  <a:schemeClr val="accent1"/>
                </a:solidFill>
              </a:rPr>
              <a:t>MRSA</a:t>
            </a:r>
            <a:r>
              <a:rPr lang="da-DK" dirty="0">
                <a:solidFill>
                  <a:schemeClr val="accent1"/>
                </a:solidFill>
              </a:rPr>
              <a:t>)</a:t>
            </a:r>
          </a:p>
        </p:txBody>
      </p:sp>
      <p:sp>
        <p:nvSpPr>
          <p:cNvPr id="11" name="Tekstfelt 10"/>
          <p:cNvSpPr txBox="1"/>
          <p:nvPr/>
        </p:nvSpPr>
        <p:spPr>
          <a:xfrm>
            <a:off x="4727848" y="3862789"/>
            <a:ext cx="2376264" cy="923330"/>
          </a:xfrm>
          <a:prstGeom prst="rect">
            <a:avLst/>
          </a:prstGeom>
          <a:noFill/>
        </p:spPr>
        <p:txBody>
          <a:bodyPr wrap="square" rtlCol="0">
            <a:spAutoFit/>
          </a:bodyPr>
          <a:lstStyle/>
          <a:p>
            <a:pPr algn="ctr"/>
            <a:r>
              <a:rPr lang="da-DK" dirty="0" err="1">
                <a:solidFill>
                  <a:schemeClr val="accent1"/>
                </a:solidFill>
              </a:rPr>
              <a:t>Vancomycin-resistant</a:t>
            </a:r>
            <a:r>
              <a:rPr lang="da-DK" dirty="0">
                <a:solidFill>
                  <a:schemeClr val="accent1"/>
                </a:solidFill>
              </a:rPr>
              <a:t> </a:t>
            </a:r>
            <a:r>
              <a:rPr lang="da-DK" dirty="0" err="1">
                <a:solidFill>
                  <a:schemeClr val="accent1"/>
                </a:solidFill>
              </a:rPr>
              <a:t>enterococci</a:t>
            </a:r>
            <a:r>
              <a:rPr lang="da-DK" dirty="0">
                <a:solidFill>
                  <a:schemeClr val="accent1"/>
                </a:solidFill>
              </a:rPr>
              <a:t> (</a:t>
            </a:r>
            <a:r>
              <a:rPr lang="da-DK" dirty="0" err="1">
                <a:solidFill>
                  <a:schemeClr val="accent1"/>
                </a:solidFill>
              </a:rPr>
              <a:t>VRE</a:t>
            </a:r>
            <a:r>
              <a:rPr lang="da-DK" dirty="0">
                <a:solidFill>
                  <a:schemeClr val="accent1"/>
                </a:solidFill>
              </a:rPr>
              <a:t>)</a:t>
            </a:r>
          </a:p>
        </p:txBody>
      </p:sp>
    </p:spTree>
    <p:extLst>
      <p:ext uri="{BB962C8B-B14F-4D97-AF65-F5344CB8AC3E}">
        <p14:creationId xmlns:p14="http://schemas.microsoft.com/office/powerpoint/2010/main" val="115676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National handlingsplan for antibiotika til mennesker</a:t>
            </a:r>
          </a:p>
        </p:txBody>
      </p:sp>
      <p:sp>
        <p:nvSpPr>
          <p:cNvPr id="3" name="Content Placeholder 2"/>
          <p:cNvSpPr>
            <a:spLocks noGrp="1"/>
          </p:cNvSpPr>
          <p:nvPr>
            <p:ph idx="1"/>
          </p:nvPr>
        </p:nvSpPr>
        <p:spPr/>
        <p:txBody>
          <a:bodyPr/>
          <a:lstStyle/>
          <a:p>
            <a:r>
              <a:rPr lang="da-DK" dirty="0"/>
              <a:t>Udgivet i 2017 af Sundheds- og </a:t>
            </a:r>
            <a:r>
              <a:rPr lang="da-DK" dirty="0" smtClean="0"/>
              <a:t>Ældreministeriet</a:t>
            </a:r>
          </a:p>
          <a:p>
            <a:pPr marL="0" indent="0">
              <a:buNone/>
            </a:pPr>
            <a:endParaRPr lang="da-DK" dirty="0" smtClean="0"/>
          </a:p>
          <a:p>
            <a:r>
              <a:rPr lang="da-DK" dirty="0" smtClean="0"/>
              <a:t>Tre målbare mål for en reduktion af antibiotikaforbruget frem mod 2020</a:t>
            </a:r>
          </a:p>
          <a:p>
            <a:endParaRPr lang="da-DK" dirty="0"/>
          </a:p>
          <a:p>
            <a:r>
              <a:rPr lang="da-DK" dirty="0" smtClean="0"/>
              <a:t>Målene er rettet både mod primærsektoren og hospitalerne</a:t>
            </a:r>
          </a:p>
          <a:p>
            <a:pPr marL="0" indent="0">
              <a:buNone/>
            </a:pPr>
            <a:endParaRPr lang="da-DK" dirty="0" smtClean="0"/>
          </a:p>
          <a:p>
            <a:r>
              <a:rPr lang="da-DK" dirty="0" smtClean="0"/>
              <a:t>Målene monitoreres årligt </a:t>
            </a:r>
          </a:p>
          <a:p>
            <a:endParaRPr lang="da-DK" dirty="0"/>
          </a:p>
          <a:p>
            <a:r>
              <a:rPr lang="da-DK" dirty="0" smtClean="0"/>
              <a:t>Målene er udviklet i samarbejde med Det Nationale Antibiotikaråd</a:t>
            </a:r>
          </a:p>
          <a:p>
            <a:pPr marL="0" indent="0">
              <a:buNone/>
            </a:pPr>
            <a:endParaRPr lang="da-DK" dirty="0"/>
          </a:p>
          <a:p>
            <a:endParaRPr lang="da-DK" dirty="0"/>
          </a:p>
        </p:txBody>
      </p:sp>
      <p:sp>
        <p:nvSpPr>
          <p:cNvPr id="4" name="Slide Number Placeholder 3"/>
          <p:cNvSpPr>
            <a:spLocks noGrp="1"/>
          </p:cNvSpPr>
          <p:nvPr>
            <p:ph type="sldNum" sz="quarter" idx="12"/>
          </p:nvPr>
        </p:nvSpPr>
        <p:spPr/>
        <p:txBody>
          <a:bodyPr/>
          <a:lstStyle/>
          <a:p>
            <a:fld id="{FEB7A26A-9D65-4396-950F-D73F47C3DDA2}" type="slidenum">
              <a:rPr lang="da-DK" smtClean="0"/>
              <a:pPr/>
              <a:t>7</a:t>
            </a:fld>
            <a:endParaRPr lang="da-DK"/>
          </a:p>
        </p:txBody>
      </p:sp>
      <p:pic>
        <p:nvPicPr>
          <p:cNvPr id="5" name="Billede 5"/>
          <p:cNvPicPr>
            <a:picLocks noChangeAspect="1"/>
          </p:cNvPicPr>
          <p:nvPr/>
        </p:nvPicPr>
        <p:blipFill>
          <a:blip r:embed="rId3"/>
          <a:stretch>
            <a:fillRect/>
          </a:stretch>
        </p:blipFill>
        <p:spPr>
          <a:xfrm>
            <a:off x="7698259" y="1744316"/>
            <a:ext cx="3297620" cy="4634101"/>
          </a:xfrm>
          <a:prstGeom prst="rect">
            <a:avLst/>
          </a:prstGeom>
        </p:spPr>
      </p:pic>
      <p:pic>
        <p:nvPicPr>
          <p:cNvPr id="6" name="Picture 5"/>
          <p:cNvPicPr>
            <a:picLocks noChangeAspect="1"/>
          </p:cNvPicPr>
          <p:nvPr/>
        </p:nvPicPr>
        <p:blipFill>
          <a:blip r:embed="rId4"/>
          <a:stretch>
            <a:fillRect/>
          </a:stretch>
        </p:blipFill>
        <p:spPr>
          <a:xfrm>
            <a:off x="1538437" y="4447684"/>
            <a:ext cx="3861466" cy="1930733"/>
          </a:xfrm>
          <a:prstGeom prst="rect">
            <a:avLst/>
          </a:prstGeom>
        </p:spPr>
      </p:pic>
    </p:spTree>
    <p:extLst>
      <p:ext uri="{BB962C8B-B14F-4D97-AF65-F5344CB8AC3E}">
        <p14:creationId xmlns:p14="http://schemas.microsoft.com/office/powerpoint/2010/main" val="31276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De tre målbare må for antibiotikaforbruget hos mennesker 2017-2020</a:t>
            </a:r>
            <a:endParaRPr lang="da-DK" dirty="0"/>
          </a:p>
        </p:txBody>
      </p:sp>
      <p:pic>
        <p:nvPicPr>
          <p:cNvPr id="5" name="Content Placeholder 4"/>
          <p:cNvPicPr>
            <a:picLocks noGrp="1" noChangeAspect="1"/>
          </p:cNvPicPr>
          <p:nvPr>
            <p:ph idx="1"/>
          </p:nvPr>
        </p:nvPicPr>
        <p:blipFill>
          <a:blip r:embed="rId3"/>
          <a:stretch>
            <a:fillRect/>
          </a:stretch>
        </p:blipFill>
        <p:spPr>
          <a:xfrm>
            <a:off x="2224216" y="1567860"/>
            <a:ext cx="7341211" cy="4254270"/>
          </a:xfrm>
          <a:prstGeom prst="rect">
            <a:avLst/>
          </a:prstGeom>
        </p:spPr>
      </p:pic>
      <p:sp>
        <p:nvSpPr>
          <p:cNvPr id="4" name="Slide Number Placeholder 3"/>
          <p:cNvSpPr>
            <a:spLocks noGrp="1"/>
          </p:cNvSpPr>
          <p:nvPr>
            <p:ph type="sldNum" sz="quarter" idx="12"/>
          </p:nvPr>
        </p:nvSpPr>
        <p:spPr/>
        <p:txBody>
          <a:bodyPr/>
          <a:lstStyle/>
          <a:p>
            <a:fld id="{FEB7A26A-9D65-4396-950F-D73F47C3DDA2}" type="slidenum">
              <a:rPr lang="da-DK" smtClean="0"/>
              <a:pPr/>
              <a:t>8</a:t>
            </a:fld>
            <a:endParaRPr lang="da-DK"/>
          </a:p>
        </p:txBody>
      </p:sp>
    </p:spTree>
    <p:extLst>
      <p:ext uri="{BB962C8B-B14F-4D97-AF65-F5344CB8AC3E}">
        <p14:creationId xmlns:p14="http://schemas.microsoft.com/office/powerpoint/2010/main" val="753397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Det Nationale Antibiotikaråd</a:t>
            </a:r>
            <a:endParaRPr lang="da-DK" dirty="0"/>
          </a:p>
        </p:txBody>
      </p:sp>
      <p:sp>
        <p:nvSpPr>
          <p:cNvPr id="3" name="Content Placeholder 2"/>
          <p:cNvSpPr>
            <a:spLocks noGrp="1"/>
          </p:cNvSpPr>
          <p:nvPr>
            <p:ph idx="1"/>
          </p:nvPr>
        </p:nvSpPr>
        <p:spPr/>
        <p:txBody>
          <a:bodyPr/>
          <a:lstStyle/>
          <a:p>
            <a:r>
              <a:rPr lang="da-DK" dirty="0" smtClean="0"/>
              <a:t>Dannet i 2010</a:t>
            </a:r>
          </a:p>
          <a:p>
            <a:pPr marL="0" indent="0">
              <a:buNone/>
            </a:pPr>
            <a:endParaRPr lang="da-DK" dirty="0" smtClean="0"/>
          </a:p>
          <a:p>
            <a:r>
              <a:rPr lang="da-DK" dirty="0" smtClean="0"/>
              <a:t>Medlemmer fra myndigheder, universiteter, primær og - sekundær sundhedssektor, interessegrupper mv.</a:t>
            </a:r>
          </a:p>
          <a:p>
            <a:pPr marL="0" indent="0">
              <a:buNone/>
            </a:pPr>
            <a:endParaRPr lang="da-DK" dirty="0" smtClean="0"/>
          </a:p>
          <a:p>
            <a:r>
              <a:rPr lang="da-DK" dirty="0" smtClean="0"/>
              <a:t>Sundheds- og Ældreministeriet har sekretariatsfunktion.</a:t>
            </a:r>
          </a:p>
          <a:p>
            <a:pPr marL="0" indent="0">
              <a:buNone/>
            </a:pPr>
            <a:endParaRPr lang="da-DK" dirty="0" smtClean="0"/>
          </a:p>
          <a:p>
            <a:pPr marL="0" indent="0">
              <a:buNone/>
            </a:pPr>
            <a:r>
              <a:rPr lang="da-DK" dirty="0" smtClean="0"/>
              <a:t>Formål:</a:t>
            </a:r>
          </a:p>
          <a:p>
            <a:r>
              <a:rPr lang="da-DK" dirty="0"/>
              <a:t>Understøtte nationale og internationale initiativer om forebyggelse af antibiotikaresistens og forbrug.</a:t>
            </a:r>
          </a:p>
          <a:p>
            <a:r>
              <a:rPr lang="da-DK" dirty="0"/>
              <a:t>Bidrage til løsningen af konkret udpegede nationale opgaver på antibiotikaområdet.</a:t>
            </a:r>
          </a:p>
          <a:p>
            <a:r>
              <a:rPr lang="da-DK" dirty="0"/>
              <a:t>Bidrage til at viderebringe og sikre lokal opfølgning på de initiativer og løsningsforslag, som drøftes i rådet</a:t>
            </a:r>
            <a:r>
              <a:rPr lang="da-DK" dirty="0" smtClean="0"/>
              <a:t>.</a:t>
            </a:r>
          </a:p>
          <a:p>
            <a:endParaRPr lang="da-DK" dirty="0"/>
          </a:p>
          <a:p>
            <a:pPr>
              <a:buFontTx/>
              <a:buChar char="-"/>
            </a:pPr>
            <a:r>
              <a:rPr lang="da-DK" dirty="0" smtClean="0"/>
              <a:t>Europæisk antibiotikadag afholdes hvert år 18. november</a:t>
            </a:r>
          </a:p>
          <a:p>
            <a:pPr>
              <a:buFontTx/>
              <a:buChar char="-"/>
            </a:pPr>
            <a:endParaRPr lang="da-DK" dirty="0"/>
          </a:p>
          <a:p>
            <a:pPr>
              <a:buFontTx/>
              <a:buChar char="-"/>
            </a:pPr>
            <a:r>
              <a:rPr lang="da-DK" dirty="0" smtClean="0"/>
              <a:t>Antibiotikarådet igangsætter hvert år en national kampagne om antibiotikaforbrug of - resistens</a:t>
            </a:r>
            <a:endParaRPr lang="da-DK" dirty="0"/>
          </a:p>
          <a:p>
            <a:pPr marL="0" indent="0">
              <a:buNone/>
            </a:pPr>
            <a:endParaRPr lang="da-DK" dirty="0" smtClean="0"/>
          </a:p>
          <a:p>
            <a:pPr marL="0" indent="0">
              <a:buNone/>
            </a:pPr>
            <a:endParaRPr lang="da-DK" dirty="0"/>
          </a:p>
        </p:txBody>
      </p:sp>
      <p:sp>
        <p:nvSpPr>
          <p:cNvPr id="4" name="Slide Number Placeholder 3"/>
          <p:cNvSpPr>
            <a:spLocks noGrp="1"/>
          </p:cNvSpPr>
          <p:nvPr>
            <p:ph type="sldNum" sz="quarter" idx="12"/>
          </p:nvPr>
        </p:nvSpPr>
        <p:spPr/>
        <p:txBody>
          <a:bodyPr/>
          <a:lstStyle/>
          <a:p>
            <a:fld id="{FEB7A26A-9D65-4396-950F-D73F47C3DDA2}" type="slidenum">
              <a:rPr lang="da-DK" smtClean="0"/>
              <a:pPr/>
              <a:t>9</a:t>
            </a:fld>
            <a:endParaRPr lang="da-DK"/>
          </a:p>
        </p:txBody>
      </p:sp>
      <p:pic>
        <p:nvPicPr>
          <p:cNvPr id="6" name="Billede 3"/>
          <p:cNvPicPr>
            <a:picLocks noChangeAspect="1"/>
          </p:cNvPicPr>
          <p:nvPr/>
        </p:nvPicPr>
        <p:blipFill rotWithShape="1">
          <a:blip r:embed="rId3"/>
          <a:srcRect t="5451"/>
          <a:stretch/>
        </p:blipFill>
        <p:spPr>
          <a:xfrm>
            <a:off x="3890031" y="5413844"/>
            <a:ext cx="3949425" cy="1368392"/>
          </a:xfrm>
          <a:prstGeom prst="rect">
            <a:avLst/>
          </a:prstGeom>
        </p:spPr>
      </p:pic>
      <p:pic>
        <p:nvPicPr>
          <p:cNvPr id="7" name="Billede 3"/>
          <p:cNvPicPr>
            <a:picLocks noChangeAspect="1"/>
          </p:cNvPicPr>
          <p:nvPr/>
        </p:nvPicPr>
        <p:blipFill>
          <a:blip r:embed="rId4"/>
          <a:stretch>
            <a:fillRect/>
          </a:stretch>
        </p:blipFill>
        <p:spPr>
          <a:xfrm>
            <a:off x="8967083" y="405592"/>
            <a:ext cx="2792917" cy="1002911"/>
          </a:xfrm>
          <a:prstGeom prst="rect">
            <a:avLst/>
          </a:prstGeom>
        </p:spPr>
      </p:pic>
    </p:spTree>
    <p:extLst>
      <p:ext uri="{BB962C8B-B14F-4D97-AF65-F5344CB8AC3E}">
        <p14:creationId xmlns:p14="http://schemas.microsoft.com/office/powerpoint/2010/main" val="3593206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Sundhedsstyrelsen PowerPoint skabelon">
  <a:themeElements>
    <a:clrScheme name="Sundhedsstyrelsen - Bourdeaux">
      <a:dk1>
        <a:sysClr val="windowText" lastClr="000000"/>
      </a:dk1>
      <a:lt1>
        <a:sysClr val="window" lastClr="FFFFFF"/>
      </a:lt1>
      <a:dk2>
        <a:srgbClr val="FFC9D5"/>
      </a:dk2>
      <a:lt2>
        <a:srgbClr val="5C2551"/>
      </a:lt2>
      <a:accent1>
        <a:srgbClr val="441B3C"/>
      </a:accent1>
      <a:accent2>
        <a:srgbClr val="FF7896"/>
      </a:accent2>
      <a:accent3>
        <a:srgbClr val="005C8D"/>
      </a:accent3>
      <a:accent4>
        <a:srgbClr val="BEE3FF"/>
      </a:accent4>
      <a:accent5>
        <a:srgbClr val="003F36"/>
      </a:accent5>
      <a:accent6>
        <a:srgbClr val="00D79B"/>
      </a:accent6>
      <a:hlink>
        <a:srgbClr val="FF7896"/>
      </a:hlink>
      <a:folHlink>
        <a:srgbClr val="5C2551"/>
      </a:folHlink>
    </a:clrScheme>
    <a:fontScheme name="Sundhedsstyrelsen">
      <a:majorFont>
        <a:latin typeface="Raleway Extra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Blank.potx" id="{7A16F1A4-D7A2-47AD-8CC5-09B4829257D8}" vid="{BE58C47F-DC93-4865-BED4-2B512DFCA1BB}"/>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1715</Words>
  <Application>Microsoft Office PowerPoint</Application>
  <PresentationFormat>Widescreen</PresentationFormat>
  <Paragraphs>264</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Raleway</vt:lpstr>
      <vt:lpstr>Times New Roman</vt:lpstr>
      <vt:lpstr>Raleway ExtraBold</vt:lpstr>
      <vt:lpstr>Sundhedsstyrelsen PowerPoint skabelon</vt:lpstr>
      <vt:lpstr>Forebyggelse på hygiejne -  og antibiotikaresistens området </vt:lpstr>
      <vt:lpstr>Hvorfor hygiejne?</vt:lpstr>
      <vt:lpstr>Hvorfor forebyggelse af antibiotikaresistens?</vt:lpstr>
      <vt:lpstr>Sundhedsstyrelsens indsatser</vt:lpstr>
      <vt:lpstr>Antibiotikaresistens – området i SST </vt:lpstr>
      <vt:lpstr>AMR in Denmark 2019 , venligst udlånt af SSI</vt:lpstr>
      <vt:lpstr>National handlingsplan for antibiotika til mennesker</vt:lpstr>
      <vt:lpstr>De tre målbare må for antibiotikaforbruget hos mennesker 2017-2020</vt:lpstr>
      <vt:lpstr>Det Nationale Antibiotikaråd</vt:lpstr>
      <vt:lpstr>Sundhedsstyrelsens AMR vejledninger </vt:lpstr>
      <vt:lpstr>Sundhedsstyrelsens AB vejledning</vt:lpstr>
      <vt:lpstr>Forebyggelse af smitsomme sygdomme hos børn og unge </vt:lpstr>
      <vt:lpstr>Forebyggelsespakke om hygiejne </vt:lpstr>
      <vt:lpstr>Hygiejne og miljøets betydning for barnets sundhed og trivsel </vt:lpstr>
      <vt:lpstr>Afslutning</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2019-09-09T10:31:33Z</dcterms:created>
  <dcterms:modified xsi:type="dcterms:W3CDTF">2019-09-10T15:07:00Z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