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5"/>
  </p:notesMasterIdLst>
  <p:handoutMasterIdLst>
    <p:handoutMasterId r:id="rId26"/>
  </p:handoutMasterIdLst>
  <p:sldIdLst>
    <p:sldId id="339" r:id="rId5"/>
    <p:sldId id="346" r:id="rId6"/>
    <p:sldId id="382" r:id="rId7"/>
    <p:sldId id="400" r:id="rId8"/>
    <p:sldId id="401" r:id="rId9"/>
    <p:sldId id="423" r:id="rId10"/>
    <p:sldId id="424" r:id="rId11"/>
    <p:sldId id="425" r:id="rId12"/>
    <p:sldId id="426" r:id="rId13"/>
    <p:sldId id="402" r:id="rId14"/>
    <p:sldId id="405" r:id="rId15"/>
    <p:sldId id="380" r:id="rId16"/>
    <p:sldId id="381" r:id="rId17"/>
    <p:sldId id="420" r:id="rId18"/>
    <p:sldId id="398" r:id="rId19"/>
    <p:sldId id="376" r:id="rId20"/>
    <p:sldId id="370" r:id="rId21"/>
    <p:sldId id="397" r:id="rId22"/>
    <p:sldId id="396" r:id="rId23"/>
    <p:sldId id="379"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C7A"/>
    <a:srgbClr val="D3D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57" autoAdjust="0"/>
    <p:restoredTop sz="72323" autoAdjust="0"/>
  </p:normalViewPr>
  <p:slideViewPr>
    <p:cSldViewPr snapToGrid="0">
      <p:cViewPr varScale="1">
        <p:scale>
          <a:sx n="56" d="100"/>
          <a:sy n="56" d="100"/>
        </p:scale>
        <p:origin x="726"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15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1E7EF-C988-4C68-B14A-6697DDC903A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75D630C-8CF1-48B9-BE9F-19882FC236AA}">
      <dgm:prSet/>
      <dgm:spPr>
        <a:solidFill>
          <a:srgbClr val="007C7A"/>
        </a:solidFill>
      </dgm:spPr>
      <dgm:t>
        <a:bodyPr/>
        <a:lstStyle/>
        <a:p>
          <a:endParaRPr lang="da-DK" dirty="0"/>
        </a:p>
        <a:p>
          <a:r>
            <a:rPr lang="da-DK" dirty="0"/>
            <a:t>Let tilgængelig</a:t>
          </a:r>
          <a:endParaRPr lang="en-US" dirty="0"/>
        </a:p>
      </dgm:t>
    </dgm:pt>
    <dgm:pt modelId="{358011AF-C9A0-433D-A843-9A7ADB089A9D}" type="parTrans" cxnId="{77DCDCAB-DB7A-469B-B4FE-3A60B8428F5E}">
      <dgm:prSet/>
      <dgm:spPr/>
      <dgm:t>
        <a:bodyPr/>
        <a:lstStyle/>
        <a:p>
          <a:endParaRPr lang="en-US"/>
        </a:p>
      </dgm:t>
    </dgm:pt>
    <dgm:pt modelId="{54ED53DE-CC54-417E-8F53-06606E38F070}" type="sibTrans" cxnId="{77DCDCAB-DB7A-469B-B4FE-3A60B8428F5E}">
      <dgm:prSet/>
      <dgm:spPr/>
      <dgm:t>
        <a:bodyPr/>
        <a:lstStyle/>
        <a:p>
          <a:endParaRPr lang="en-US"/>
        </a:p>
      </dgm:t>
    </dgm:pt>
    <dgm:pt modelId="{5A82114B-5538-4B76-8A78-29AAED0BAB05}">
      <dgm:prSet/>
      <dgm:spPr>
        <a:solidFill>
          <a:srgbClr val="007C7A"/>
        </a:solidFill>
      </dgm:spPr>
      <dgm:t>
        <a:bodyPr/>
        <a:lstStyle/>
        <a:p>
          <a:endParaRPr lang="da-DK" dirty="0"/>
        </a:p>
        <a:p>
          <a:r>
            <a:rPr lang="da-DK" dirty="0"/>
            <a:t>Viden for alle</a:t>
          </a:r>
          <a:endParaRPr lang="en-US" dirty="0"/>
        </a:p>
      </dgm:t>
    </dgm:pt>
    <dgm:pt modelId="{648117E1-AFAC-41E4-97FD-BD667CC93EED}" type="parTrans" cxnId="{EB6229E8-3755-47C5-BBEE-9EFB8E78EE9F}">
      <dgm:prSet/>
      <dgm:spPr/>
      <dgm:t>
        <a:bodyPr/>
        <a:lstStyle/>
        <a:p>
          <a:endParaRPr lang="en-US"/>
        </a:p>
      </dgm:t>
    </dgm:pt>
    <dgm:pt modelId="{C4B92EEE-3AFB-46A4-AD0D-A3FBC8832A14}" type="sibTrans" cxnId="{EB6229E8-3755-47C5-BBEE-9EFB8E78EE9F}">
      <dgm:prSet/>
      <dgm:spPr/>
      <dgm:t>
        <a:bodyPr/>
        <a:lstStyle/>
        <a:p>
          <a:endParaRPr lang="en-US"/>
        </a:p>
      </dgm:t>
    </dgm:pt>
    <dgm:pt modelId="{0BF2020C-A3EB-4546-BA39-CA1C0AC6810F}">
      <dgm:prSet/>
      <dgm:spPr>
        <a:solidFill>
          <a:srgbClr val="007C7A"/>
        </a:solidFill>
      </dgm:spPr>
      <dgm:t>
        <a:bodyPr/>
        <a:lstStyle/>
        <a:p>
          <a:endParaRPr lang="da-DK" dirty="0"/>
        </a:p>
        <a:p>
          <a:r>
            <a:rPr lang="da-DK" dirty="0"/>
            <a:t>Gratis at bruge</a:t>
          </a:r>
          <a:endParaRPr lang="en-US" dirty="0"/>
        </a:p>
      </dgm:t>
    </dgm:pt>
    <dgm:pt modelId="{ABAB07D5-FF6E-497A-A29B-530FFC3F43C7}" type="parTrans" cxnId="{EDAEA5FB-EFFA-4031-9FA5-474F1FAE22CE}">
      <dgm:prSet/>
      <dgm:spPr/>
      <dgm:t>
        <a:bodyPr/>
        <a:lstStyle/>
        <a:p>
          <a:endParaRPr lang="en-US"/>
        </a:p>
      </dgm:t>
    </dgm:pt>
    <dgm:pt modelId="{4E6B61E3-2832-4F60-A229-1E006531955F}" type="sibTrans" cxnId="{EDAEA5FB-EFFA-4031-9FA5-474F1FAE22CE}">
      <dgm:prSet/>
      <dgm:spPr/>
      <dgm:t>
        <a:bodyPr/>
        <a:lstStyle/>
        <a:p>
          <a:endParaRPr lang="en-US"/>
        </a:p>
      </dgm:t>
    </dgm:pt>
    <dgm:pt modelId="{885A0551-FF6C-47C8-B851-8446D7A06260}">
      <dgm:prSet/>
      <dgm:spPr>
        <a:solidFill>
          <a:srgbClr val="007C7A"/>
        </a:solidFill>
      </dgm:spPr>
      <dgm:t>
        <a:bodyPr/>
        <a:lstStyle/>
        <a:p>
          <a:endParaRPr lang="da-DK" dirty="0"/>
        </a:p>
        <a:p>
          <a:r>
            <a:rPr lang="da-DK" dirty="0"/>
            <a:t>Sprogversioner engelsk, tysk, bosnisk, tyrkisk, arabisk</a:t>
          </a:r>
          <a:endParaRPr lang="en-US" dirty="0"/>
        </a:p>
      </dgm:t>
    </dgm:pt>
    <dgm:pt modelId="{54887F5C-3068-4381-AED2-EB481F46DC30}" type="parTrans" cxnId="{94A91A8A-BBE3-438A-8674-0CD9C872EE31}">
      <dgm:prSet/>
      <dgm:spPr/>
      <dgm:t>
        <a:bodyPr/>
        <a:lstStyle/>
        <a:p>
          <a:endParaRPr lang="en-US"/>
        </a:p>
      </dgm:t>
    </dgm:pt>
    <dgm:pt modelId="{53A7D0FD-2030-4EBE-AC30-A19128308627}" type="sibTrans" cxnId="{94A91A8A-BBE3-438A-8674-0CD9C872EE31}">
      <dgm:prSet/>
      <dgm:spPr/>
      <dgm:t>
        <a:bodyPr/>
        <a:lstStyle/>
        <a:p>
          <a:endParaRPr lang="en-US"/>
        </a:p>
      </dgm:t>
    </dgm:pt>
    <dgm:pt modelId="{0A5AA5E7-5629-407B-9132-0F8D2F7BD10D}" type="pres">
      <dgm:prSet presAssocID="{FF31E7EF-C988-4C68-B14A-6697DDC903A1}" presName="cycle" presStyleCnt="0">
        <dgm:presLayoutVars>
          <dgm:dir/>
          <dgm:resizeHandles val="exact"/>
        </dgm:presLayoutVars>
      </dgm:prSet>
      <dgm:spPr/>
      <dgm:t>
        <a:bodyPr/>
        <a:lstStyle/>
        <a:p>
          <a:endParaRPr lang="da-DK"/>
        </a:p>
      </dgm:t>
    </dgm:pt>
    <dgm:pt modelId="{EE99CF8E-8A47-48E8-AEB8-4168DD6025B8}" type="pres">
      <dgm:prSet presAssocID="{A75D630C-8CF1-48B9-BE9F-19882FC236AA}" presName="node" presStyleLbl="node1" presStyleIdx="0" presStyleCnt="4">
        <dgm:presLayoutVars>
          <dgm:bulletEnabled val="1"/>
        </dgm:presLayoutVars>
      </dgm:prSet>
      <dgm:spPr/>
      <dgm:t>
        <a:bodyPr/>
        <a:lstStyle/>
        <a:p>
          <a:endParaRPr lang="da-DK"/>
        </a:p>
      </dgm:t>
    </dgm:pt>
    <dgm:pt modelId="{5FE16F47-38C6-409A-A2AC-76C83C0A5EC3}" type="pres">
      <dgm:prSet presAssocID="{54ED53DE-CC54-417E-8F53-06606E38F070}" presName="sibTrans" presStyleLbl="sibTrans2D1" presStyleIdx="0" presStyleCnt="4"/>
      <dgm:spPr/>
      <dgm:t>
        <a:bodyPr/>
        <a:lstStyle/>
        <a:p>
          <a:endParaRPr lang="da-DK"/>
        </a:p>
      </dgm:t>
    </dgm:pt>
    <dgm:pt modelId="{EF0633E8-8BD7-4F87-8E00-83BD757B83CC}" type="pres">
      <dgm:prSet presAssocID="{54ED53DE-CC54-417E-8F53-06606E38F070}" presName="connectorText" presStyleLbl="sibTrans2D1" presStyleIdx="0" presStyleCnt="4"/>
      <dgm:spPr/>
      <dgm:t>
        <a:bodyPr/>
        <a:lstStyle/>
        <a:p>
          <a:endParaRPr lang="da-DK"/>
        </a:p>
      </dgm:t>
    </dgm:pt>
    <dgm:pt modelId="{2DA1E751-DFD8-4439-A027-B5E8716A3188}" type="pres">
      <dgm:prSet presAssocID="{5A82114B-5538-4B76-8A78-29AAED0BAB05}" presName="node" presStyleLbl="node1" presStyleIdx="1" presStyleCnt="4">
        <dgm:presLayoutVars>
          <dgm:bulletEnabled val="1"/>
        </dgm:presLayoutVars>
      </dgm:prSet>
      <dgm:spPr/>
      <dgm:t>
        <a:bodyPr/>
        <a:lstStyle/>
        <a:p>
          <a:endParaRPr lang="da-DK"/>
        </a:p>
      </dgm:t>
    </dgm:pt>
    <dgm:pt modelId="{17AEA44F-F814-4B8E-8E4D-E512A8E00C1F}" type="pres">
      <dgm:prSet presAssocID="{C4B92EEE-3AFB-46A4-AD0D-A3FBC8832A14}" presName="sibTrans" presStyleLbl="sibTrans2D1" presStyleIdx="1" presStyleCnt="4"/>
      <dgm:spPr/>
      <dgm:t>
        <a:bodyPr/>
        <a:lstStyle/>
        <a:p>
          <a:endParaRPr lang="da-DK"/>
        </a:p>
      </dgm:t>
    </dgm:pt>
    <dgm:pt modelId="{6D601708-1115-4D57-926A-117EF316920E}" type="pres">
      <dgm:prSet presAssocID="{C4B92EEE-3AFB-46A4-AD0D-A3FBC8832A14}" presName="connectorText" presStyleLbl="sibTrans2D1" presStyleIdx="1" presStyleCnt="4"/>
      <dgm:spPr/>
      <dgm:t>
        <a:bodyPr/>
        <a:lstStyle/>
        <a:p>
          <a:endParaRPr lang="da-DK"/>
        </a:p>
      </dgm:t>
    </dgm:pt>
    <dgm:pt modelId="{0CF3E89D-6CB4-4BC5-83F1-151643F9DEBB}" type="pres">
      <dgm:prSet presAssocID="{0BF2020C-A3EB-4546-BA39-CA1C0AC6810F}" presName="node" presStyleLbl="node1" presStyleIdx="2" presStyleCnt="4">
        <dgm:presLayoutVars>
          <dgm:bulletEnabled val="1"/>
        </dgm:presLayoutVars>
      </dgm:prSet>
      <dgm:spPr/>
      <dgm:t>
        <a:bodyPr/>
        <a:lstStyle/>
        <a:p>
          <a:endParaRPr lang="da-DK"/>
        </a:p>
      </dgm:t>
    </dgm:pt>
    <dgm:pt modelId="{5E4299B6-3626-4AE7-A77C-038F03168386}" type="pres">
      <dgm:prSet presAssocID="{4E6B61E3-2832-4F60-A229-1E006531955F}" presName="sibTrans" presStyleLbl="sibTrans2D1" presStyleIdx="2" presStyleCnt="4"/>
      <dgm:spPr/>
      <dgm:t>
        <a:bodyPr/>
        <a:lstStyle/>
        <a:p>
          <a:endParaRPr lang="da-DK"/>
        </a:p>
      </dgm:t>
    </dgm:pt>
    <dgm:pt modelId="{7AE874A5-55EB-4E1F-8F44-096DCD4C1A67}" type="pres">
      <dgm:prSet presAssocID="{4E6B61E3-2832-4F60-A229-1E006531955F}" presName="connectorText" presStyleLbl="sibTrans2D1" presStyleIdx="2" presStyleCnt="4"/>
      <dgm:spPr/>
      <dgm:t>
        <a:bodyPr/>
        <a:lstStyle/>
        <a:p>
          <a:endParaRPr lang="da-DK"/>
        </a:p>
      </dgm:t>
    </dgm:pt>
    <dgm:pt modelId="{2FEA1738-29FA-4D97-991D-D844304EB1E1}" type="pres">
      <dgm:prSet presAssocID="{885A0551-FF6C-47C8-B851-8446D7A06260}" presName="node" presStyleLbl="node1" presStyleIdx="3" presStyleCnt="4">
        <dgm:presLayoutVars>
          <dgm:bulletEnabled val="1"/>
        </dgm:presLayoutVars>
      </dgm:prSet>
      <dgm:spPr/>
      <dgm:t>
        <a:bodyPr/>
        <a:lstStyle/>
        <a:p>
          <a:endParaRPr lang="da-DK"/>
        </a:p>
      </dgm:t>
    </dgm:pt>
    <dgm:pt modelId="{BDE13F16-75E2-43CD-9561-92330EC98E16}" type="pres">
      <dgm:prSet presAssocID="{53A7D0FD-2030-4EBE-AC30-A19128308627}" presName="sibTrans" presStyleLbl="sibTrans2D1" presStyleIdx="3" presStyleCnt="4"/>
      <dgm:spPr/>
      <dgm:t>
        <a:bodyPr/>
        <a:lstStyle/>
        <a:p>
          <a:endParaRPr lang="da-DK"/>
        </a:p>
      </dgm:t>
    </dgm:pt>
    <dgm:pt modelId="{4991AC19-D718-410B-B28C-96A73D02BA55}" type="pres">
      <dgm:prSet presAssocID="{53A7D0FD-2030-4EBE-AC30-A19128308627}" presName="connectorText" presStyleLbl="sibTrans2D1" presStyleIdx="3" presStyleCnt="4"/>
      <dgm:spPr/>
      <dgm:t>
        <a:bodyPr/>
        <a:lstStyle/>
        <a:p>
          <a:endParaRPr lang="da-DK"/>
        </a:p>
      </dgm:t>
    </dgm:pt>
  </dgm:ptLst>
  <dgm:cxnLst>
    <dgm:cxn modelId="{8F423AB5-918C-4E39-9AAD-C31C10FB5D3C}" type="presOf" srcId="{5A82114B-5538-4B76-8A78-29AAED0BAB05}" destId="{2DA1E751-DFD8-4439-A027-B5E8716A3188}" srcOrd="0" destOrd="0" presId="urn:microsoft.com/office/officeart/2005/8/layout/cycle2"/>
    <dgm:cxn modelId="{77DCDCAB-DB7A-469B-B4FE-3A60B8428F5E}" srcId="{FF31E7EF-C988-4C68-B14A-6697DDC903A1}" destId="{A75D630C-8CF1-48B9-BE9F-19882FC236AA}" srcOrd="0" destOrd="0" parTransId="{358011AF-C9A0-433D-A843-9A7ADB089A9D}" sibTransId="{54ED53DE-CC54-417E-8F53-06606E38F070}"/>
    <dgm:cxn modelId="{E34FB33A-0157-47F2-BD3A-00FF401C2197}" type="presOf" srcId="{C4B92EEE-3AFB-46A4-AD0D-A3FBC8832A14}" destId="{6D601708-1115-4D57-926A-117EF316920E}" srcOrd="1" destOrd="0" presId="urn:microsoft.com/office/officeart/2005/8/layout/cycle2"/>
    <dgm:cxn modelId="{94A91A8A-BBE3-438A-8674-0CD9C872EE31}" srcId="{FF31E7EF-C988-4C68-B14A-6697DDC903A1}" destId="{885A0551-FF6C-47C8-B851-8446D7A06260}" srcOrd="3" destOrd="0" parTransId="{54887F5C-3068-4381-AED2-EB481F46DC30}" sibTransId="{53A7D0FD-2030-4EBE-AC30-A19128308627}"/>
    <dgm:cxn modelId="{604D48E2-B5A2-4D4A-AED6-CBA4987BF9D4}" type="presOf" srcId="{0BF2020C-A3EB-4546-BA39-CA1C0AC6810F}" destId="{0CF3E89D-6CB4-4BC5-83F1-151643F9DEBB}" srcOrd="0" destOrd="0" presId="urn:microsoft.com/office/officeart/2005/8/layout/cycle2"/>
    <dgm:cxn modelId="{69ACDB2A-4150-4BCC-8176-C647B6679CBD}" type="presOf" srcId="{A75D630C-8CF1-48B9-BE9F-19882FC236AA}" destId="{EE99CF8E-8A47-48E8-AEB8-4168DD6025B8}" srcOrd="0" destOrd="0" presId="urn:microsoft.com/office/officeart/2005/8/layout/cycle2"/>
    <dgm:cxn modelId="{EDAEA5FB-EFFA-4031-9FA5-474F1FAE22CE}" srcId="{FF31E7EF-C988-4C68-B14A-6697DDC903A1}" destId="{0BF2020C-A3EB-4546-BA39-CA1C0AC6810F}" srcOrd="2" destOrd="0" parTransId="{ABAB07D5-FF6E-497A-A29B-530FFC3F43C7}" sibTransId="{4E6B61E3-2832-4F60-A229-1E006531955F}"/>
    <dgm:cxn modelId="{837AFBD9-F4C2-4B2C-B52B-B8965642EAEB}" type="presOf" srcId="{C4B92EEE-3AFB-46A4-AD0D-A3FBC8832A14}" destId="{17AEA44F-F814-4B8E-8E4D-E512A8E00C1F}" srcOrd="0" destOrd="0" presId="urn:microsoft.com/office/officeart/2005/8/layout/cycle2"/>
    <dgm:cxn modelId="{27C53DB3-EF25-45AD-965A-F29CF95D9714}" type="presOf" srcId="{4E6B61E3-2832-4F60-A229-1E006531955F}" destId="{5E4299B6-3626-4AE7-A77C-038F03168386}" srcOrd="0" destOrd="0" presId="urn:microsoft.com/office/officeart/2005/8/layout/cycle2"/>
    <dgm:cxn modelId="{1B3CF20A-02C9-466B-AA90-63D46F0549F6}" type="presOf" srcId="{885A0551-FF6C-47C8-B851-8446D7A06260}" destId="{2FEA1738-29FA-4D97-991D-D844304EB1E1}" srcOrd="0" destOrd="0" presId="urn:microsoft.com/office/officeart/2005/8/layout/cycle2"/>
    <dgm:cxn modelId="{A0A249CD-B20A-4964-8333-30E3C673A8A6}" type="presOf" srcId="{4E6B61E3-2832-4F60-A229-1E006531955F}" destId="{7AE874A5-55EB-4E1F-8F44-096DCD4C1A67}" srcOrd="1" destOrd="0" presId="urn:microsoft.com/office/officeart/2005/8/layout/cycle2"/>
    <dgm:cxn modelId="{403F2CCF-8C31-481C-854B-249D503FAB22}" type="presOf" srcId="{53A7D0FD-2030-4EBE-AC30-A19128308627}" destId="{BDE13F16-75E2-43CD-9561-92330EC98E16}" srcOrd="0" destOrd="0" presId="urn:microsoft.com/office/officeart/2005/8/layout/cycle2"/>
    <dgm:cxn modelId="{CD7612F7-D305-4F47-A374-60A50826D7D4}" type="presOf" srcId="{54ED53DE-CC54-417E-8F53-06606E38F070}" destId="{EF0633E8-8BD7-4F87-8E00-83BD757B83CC}" srcOrd="1" destOrd="0" presId="urn:microsoft.com/office/officeart/2005/8/layout/cycle2"/>
    <dgm:cxn modelId="{D3F839F1-0DC1-4E9B-8F5E-DC24C73DC54D}" type="presOf" srcId="{53A7D0FD-2030-4EBE-AC30-A19128308627}" destId="{4991AC19-D718-410B-B28C-96A73D02BA55}" srcOrd="1" destOrd="0" presId="urn:microsoft.com/office/officeart/2005/8/layout/cycle2"/>
    <dgm:cxn modelId="{EB6229E8-3755-47C5-BBEE-9EFB8E78EE9F}" srcId="{FF31E7EF-C988-4C68-B14A-6697DDC903A1}" destId="{5A82114B-5538-4B76-8A78-29AAED0BAB05}" srcOrd="1" destOrd="0" parTransId="{648117E1-AFAC-41E4-97FD-BD667CC93EED}" sibTransId="{C4B92EEE-3AFB-46A4-AD0D-A3FBC8832A14}"/>
    <dgm:cxn modelId="{39678B67-3FD8-4ED0-97A1-356A064A1FAE}" type="presOf" srcId="{FF31E7EF-C988-4C68-B14A-6697DDC903A1}" destId="{0A5AA5E7-5629-407B-9132-0F8D2F7BD10D}" srcOrd="0" destOrd="0" presId="urn:microsoft.com/office/officeart/2005/8/layout/cycle2"/>
    <dgm:cxn modelId="{4E22D406-8AAF-4B1D-A083-6F45FB330C3E}" type="presOf" srcId="{54ED53DE-CC54-417E-8F53-06606E38F070}" destId="{5FE16F47-38C6-409A-A2AC-76C83C0A5EC3}" srcOrd="0" destOrd="0" presId="urn:microsoft.com/office/officeart/2005/8/layout/cycle2"/>
    <dgm:cxn modelId="{894BB51A-F9C7-443B-AA0F-115A770AABFE}" type="presParOf" srcId="{0A5AA5E7-5629-407B-9132-0F8D2F7BD10D}" destId="{EE99CF8E-8A47-48E8-AEB8-4168DD6025B8}" srcOrd="0" destOrd="0" presId="urn:microsoft.com/office/officeart/2005/8/layout/cycle2"/>
    <dgm:cxn modelId="{6B6C299B-0E94-4C3F-8D92-C700C87B3A59}" type="presParOf" srcId="{0A5AA5E7-5629-407B-9132-0F8D2F7BD10D}" destId="{5FE16F47-38C6-409A-A2AC-76C83C0A5EC3}" srcOrd="1" destOrd="0" presId="urn:microsoft.com/office/officeart/2005/8/layout/cycle2"/>
    <dgm:cxn modelId="{85512AED-DDB6-4C49-AD85-55343AD52778}" type="presParOf" srcId="{5FE16F47-38C6-409A-A2AC-76C83C0A5EC3}" destId="{EF0633E8-8BD7-4F87-8E00-83BD757B83CC}" srcOrd="0" destOrd="0" presId="urn:microsoft.com/office/officeart/2005/8/layout/cycle2"/>
    <dgm:cxn modelId="{4F66C195-1F63-485B-95DF-7162E204A87C}" type="presParOf" srcId="{0A5AA5E7-5629-407B-9132-0F8D2F7BD10D}" destId="{2DA1E751-DFD8-4439-A027-B5E8716A3188}" srcOrd="2" destOrd="0" presId="urn:microsoft.com/office/officeart/2005/8/layout/cycle2"/>
    <dgm:cxn modelId="{54C59464-DEB1-426B-8CFE-7DE7C77062BE}" type="presParOf" srcId="{0A5AA5E7-5629-407B-9132-0F8D2F7BD10D}" destId="{17AEA44F-F814-4B8E-8E4D-E512A8E00C1F}" srcOrd="3" destOrd="0" presId="urn:microsoft.com/office/officeart/2005/8/layout/cycle2"/>
    <dgm:cxn modelId="{EAE9D39F-2A2C-4D61-BB87-6E793029E2A4}" type="presParOf" srcId="{17AEA44F-F814-4B8E-8E4D-E512A8E00C1F}" destId="{6D601708-1115-4D57-926A-117EF316920E}" srcOrd="0" destOrd="0" presId="urn:microsoft.com/office/officeart/2005/8/layout/cycle2"/>
    <dgm:cxn modelId="{C0985B14-875B-419A-9A3C-46E209DA573F}" type="presParOf" srcId="{0A5AA5E7-5629-407B-9132-0F8D2F7BD10D}" destId="{0CF3E89D-6CB4-4BC5-83F1-151643F9DEBB}" srcOrd="4" destOrd="0" presId="urn:microsoft.com/office/officeart/2005/8/layout/cycle2"/>
    <dgm:cxn modelId="{20A72BA8-0298-43C9-859E-4E7E84C00065}" type="presParOf" srcId="{0A5AA5E7-5629-407B-9132-0F8D2F7BD10D}" destId="{5E4299B6-3626-4AE7-A77C-038F03168386}" srcOrd="5" destOrd="0" presId="urn:microsoft.com/office/officeart/2005/8/layout/cycle2"/>
    <dgm:cxn modelId="{C6C16A66-2B71-4567-AA8E-6821B5D0115E}" type="presParOf" srcId="{5E4299B6-3626-4AE7-A77C-038F03168386}" destId="{7AE874A5-55EB-4E1F-8F44-096DCD4C1A67}" srcOrd="0" destOrd="0" presId="urn:microsoft.com/office/officeart/2005/8/layout/cycle2"/>
    <dgm:cxn modelId="{D0A801FB-F19F-472D-89B4-A0CB5785695E}" type="presParOf" srcId="{0A5AA5E7-5629-407B-9132-0F8D2F7BD10D}" destId="{2FEA1738-29FA-4D97-991D-D844304EB1E1}" srcOrd="6" destOrd="0" presId="urn:microsoft.com/office/officeart/2005/8/layout/cycle2"/>
    <dgm:cxn modelId="{BF18003C-D4F7-4113-9459-DB969A8F9D5C}" type="presParOf" srcId="{0A5AA5E7-5629-407B-9132-0F8D2F7BD10D}" destId="{BDE13F16-75E2-43CD-9561-92330EC98E16}" srcOrd="7" destOrd="0" presId="urn:microsoft.com/office/officeart/2005/8/layout/cycle2"/>
    <dgm:cxn modelId="{0FEACD4D-25F8-4A8E-BAE0-DD2D128B1439}" type="presParOf" srcId="{BDE13F16-75E2-43CD-9561-92330EC98E16}" destId="{4991AC19-D718-410B-B28C-96A73D02BA55}"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9CF8E-8A47-48E8-AEB8-4168DD6025B8}">
      <dsp:nvSpPr>
        <dsp:cNvPr id="0" name=""/>
        <dsp:cNvSpPr/>
      </dsp:nvSpPr>
      <dsp:spPr>
        <a:xfrm>
          <a:off x="6004943" y="1471"/>
          <a:ext cx="1831558" cy="1831558"/>
        </a:xfrm>
        <a:prstGeom prst="ellipse">
          <a:avLst/>
        </a:prstGeom>
        <a:solidFill>
          <a:srgbClr val="007C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a-DK" sz="1600" kern="1200" dirty="0"/>
        </a:p>
        <a:p>
          <a:pPr lvl="0" algn="ctr" defTabSz="711200">
            <a:lnSpc>
              <a:spcPct val="90000"/>
            </a:lnSpc>
            <a:spcBef>
              <a:spcPct val="0"/>
            </a:spcBef>
            <a:spcAft>
              <a:spcPct val="35000"/>
            </a:spcAft>
          </a:pPr>
          <a:r>
            <a:rPr lang="da-DK" sz="1600" kern="1200" dirty="0"/>
            <a:t>Let tilgængelig</a:t>
          </a:r>
          <a:endParaRPr lang="en-US" sz="1600" kern="1200" dirty="0"/>
        </a:p>
      </dsp:txBody>
      <dsp:txXfrm>
        <a:off x="6273168" y="269696"/>
        <a:ext cx="1295108" cy="1295108"/>
      </dsp:txXfrm>
    </dsp:sp>
    <dsp:sp modelId="{5FE16F47-38C6-409A-A2AC-76C83C0A5EC3}">
      <dsp:nvSpPr>
        <dsp:cNvPr id="0" name=""/>
        <dsp:cNvSpPr/>
      </dsp:nvSpPr>
      <dsp:spPr>
        <a:xfrm rot="2700000">
          <a:off x="7640085" y="1571670"/>
          <a:ext cx="488265" cy="618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661536" y="1643512"/>
        <a:ext cx="341786" cy="370891"/>
      </dsp:txXfrm>
    </dsp:sp>
    <dsp:sp modelId="{2DA1E751-DFD8-4439-A027-B5E8716A3188}">
      <dsp:nvSpPr>
        <dsp:cNvPr id="0" name=""/>
        <dsp:cNvSpPr/>
      </dsp:nvSpPr>
      <dsp:spPr>
        <a:xfrm>
          <a:off x="7951477" y="1948004"/>
          <a:ext cx="1831558" cy="1831558"/>
        </a:xfrm>
        <a:prstGeom prst="ellipse">
          <a:avLst/>
        </a:prstGeom>
        <a:solidFill>
          <a:srgbClr val="007C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a-DK" sz="1600" kern="1200" dirty="0"/>
        </a:p>
        <a:p>
          <a:pPr lvl="0" algn="ctr" defTabSz="711200">
            <a:lnSpc>
              <a:spcPct val="90000"/>
            </a:lnSpc>
            <a:spcBef>
              <a:spcPct val="0"/>
            </a:spcBef>
            <a:spcAft>
              <a:spcPct val="35000"/>
            </a:spcAft>
          </a:pPr>
          <a:r>
            <a:rPr lang="da-DK" sz="1600" kern="1200" dirty="0"/>
            <a:t>Viden for alle</a:t>
          </a:r>
          <a:endParaRPr lang="en-US" sz="1600" kern="1200" dirty="0"/>
        </a:p>
      </dsp:txBody>
      <dsp:txXfrm>
        <a:off x="8219702" y="2216229"/>
        <a:ext cx="1295108" cy="1295108"/>
      </dsp:txXfrm>
    </dsp:sp>
    <dsp:sp modelId="{17AEA44F-F814-4B8E-8E4D-E512A8E00C1F}">
      <dsp:nvSpPr>
        <dsp:cNvPr id="0" name=""/>
        <dsp:cNvSpPr/>
      </dsp:nvSpPr>
      <dsp:spPr>
        <a:xfrm rot="8100000">
          <a:off x="7659628" y="3518203"/>
          <a:ext cx="488265" cy="618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7784656" y="3590045"/>
        <a:ext cx="341786" cy="370891"/>
      </dsp:txXfrm>
    </dsp:sp>
    <dsp:sp modelId="{0CF3E89D-6CB4-4BC5-83F1-151643F9DEBB}">
      <dsp:nvSpPr>
        <dsp:cNvPr id="0" name=""/>
        <dsp:cNvSpPr/>
      </dsp:nvSpPr>
      <dsp:spPr>
        <a:xfrm>
          <a:off x="6004943" y="3894538"/>
          <a:ext cx="1831558" cy="1831558"/>
        </a:xfrm>
        <a:prstGeom prst="ellipse">
          <a:avLst/>
        </a:prstGeom>
        <a:solidFill>
          <a:srgbClr val="007C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a-DK" sz="1600" kern="1200" dirty="0"/>
        </a:p>
        <a:p>
          <a:pPr lvl="0" algn="ctr" defTabSz="711200">
            <a:lnSpc>
              <a:spcPct val="90000"/>
            </a:lnSpc>
            <a:spcBef>
              <a:spcPct val="0"/>
            </a:spcBef>
            <a:spcAft>
              <a:spcPct val="35000"/>
            </a:spcAft>
          </a:pPr>
          <a:r>
            <a:rPr lang="da-DK" sz="1600" kern="1200" dirty="0"/>
            <a:t>Gratis at bruge</a:t>
          </a:r>
          <a:endParaRPr lang="en-US" sz="1600" kern="1200" dirty="0"/>
        </a:p>
      </dsp:txBody>
      <dsp:txXfrm>
        <a:off x="6273168" y="4162763"/>
        <a:ext cx="1295108" cy="1295108"/>
      </dsp:txXfrm>
    </dsp:sp>
    <dsp:sp modelId="{5E4299B6-3626-4AE7-A77C-038F03168386}">
      <dsp:nvSpPr>
        <dsp:cNvPr id="0" name=""/>
        <dsp:cNvSpPr/>
      </dsp:nvSpPr>
      <dsp:spPr>
        <a:xfrm rot="13500000">
          <a:off x="5713094" y="3537746"/>
          <a:ext cx="488265" cy="618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838122" y="3713164"/>
        <a:ext cx="341786" cy="370891"/>
      </dsp:txXfrm>
    </dsp:sp>
    <dsp:sp modelId="{2FEA1738-29FA-4D97-991D-D844304EB1E1}">
      <dsp:nvSpPr>
        <dsp:cNvPr id="0" name=""/>
        <dsp:cNvSpPr/>
      </dsp:nvSpPr>
      <dsp:spPr>
        <a:xfrm>
          <a:off x="4058410" y="1948004"/>
          <a:ext cx="1831558" cy="1831558"/>
        </a:xfrm>
        <a:prstGeom prst="ellipse">
          <a:avLst/>
        </a:prstGeom>
        <a:solidFill>
          <a:srgbClr val="007C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da-DK" sz="1600" kern="1200" dirty="0"/>
        </a:p>
        <a:p>
          <a:pPr lvl="0" algn="ctr" defTabSz="711200">
            <a:lnSpc>
              <a:spcPct val="90000"/>
            </a:lnSpc>
            <a:spcBef>
              <a:spcPct val="0"/>
            </a:spcBef>
            <a:spcAft>
              <a:spcPct val="35000"/>
            </a:spcAft>
          </a:pPr>
          <a:r>
            <a:rPr lang="da-DK" sz="1600" kern="1200" dirty="0"/>
            <a:t>Sprogversioner engelsk, tysk, bosnisk, tyrkisk, arabisk</a:t>
          </a:r>
          <a:endParaRPr lang="en-US" sz="1600" kern="1200" dirty="0"/>
        </a:p>
      </dsp:txBody>
      <dsp:txXfrm>
        <a:off x="4326635" y="2216229"/>
        <a:ext cx="1295108" cy="1295108"/>
      </dsp:txXfrm>
    </dsp:sp>
    <dsp:sp modelId="{BDE13F16-75E2-43CD-9561-92330EC98E16}">
      <dsp:nvSpPr>
        <dsp:cNvPr id="0" name=""/>
        <dsp:cNvSpPr/>
      </dsp:nvSpPr>
      <dsp:spPr>
        <a:xfrm rot="18900000">
          <a:off x="5693552" y="1591213"/>
          <a:ext cx="488265" cy="6181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715003" y="1766631"/>
        <a:ext cx="341786" cy="3708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8EABD0-3F34-4140-B401-FB13BBF8E52E}" type="datetimeFigureOut">
              <a:rPr lang="da-DK" smtClean="0"/>
              <a:t>10-09-2019</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B1303-D69F-4FED-AD91-89B004291BA5}" type="slidenum">
              <a:rPr lang="da-DK" smtClean="0"/>
              <a:t>‹nr.›</a:t>
            </a:fld>
            <a:endParaRPr lang="da-DK"/>
          </a:p>
        </p:txBody>
      </p:sp>
    </p:spTree>
    <p:extLst>
      <p:ext uri="{BB962C8B-B14F-4D97-AF65-F5344CB8AC3E}">
        <p14:creationId xmlns:p14="http://schemas.microsoft.com/office/powerpoint/2010/main" val="83119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667C0-9080-4CEE-ABA9-B465154E73EA}" type="datetimeFigureOut">
              <a:rPr lang="da-DK" smtClean="0"/>
              <a:t>10-09-2019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9A298-F4B7-4A60-B118-F2E53CCF41C5}" type="slidenum">
              <a:rPr lang="da-DK" smtClean="0"/>
              <a:t>‹nr.›</a:t>
            </a:fld>
            <a:endParaRPr lang="da-DK"/>
          </a:p>
        </p:txBody>
      </p:sp>
    </p:spTree>
    <p:extLst>
      <p:ext uri="{BB962C8B-B14F-4D97-AF65-F5344CB8AC3E}">
        <p14:creationId xmlns:p14="http://schemas.microsoft.com/office/powerpoint/2010/main" val="108774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hjemmeside som så mange andre. Det er Region Sjælland der står for den og missionen</a:t>
            </a:r>
            <a:r>
              <a:rPr lang="da-DK" baseline="0" dirty="0" smtClean="0"/>
              <a:t> er at sikre god og forståelig information til alle borgere i Region Sjælland. Det betyder også at de borgere der har svært ved at læse, og dem der har svært ved at anvende det læste, skal have adgang til information så det er let at forstå. Har man svært ved at forstå ‘</a:t>
            </a:r>
            <a:r>
              <a:rPr lang="da-DK" baseline="0" dirty="0" err="1" smtClean="0"/>
              <a:t>hospitalsk</a:t>
            </a:r>
            <a:r>
              <a:rPr lang="da-DK" baseline="0" dirty="0" smtClean="0"/>
              <a:t>’ – eller blot synes dansk er svært. Giver det det rigtigt mange udfordringer </a:t>
            </a:r>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1</a:t>
            </a:fld>
            <a:endParaRPr lang="da-DK"/>
          </a:p>
        </p:txBody>
      </p:sp>
    </p:spTree>
    <p:extLst>
      <p:ext uri="{BB962C8B-B14F-4D97-AF65-F5344CB8AC3E}">
        <p14:creationId xmlns:p14="http://schemas.microsoft.com/office/powerpoint/2010/main" val="302647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smtClean="0"/>
              <a:t>De sundhedsfaglige ved hvad de taler om i forhold til</a:t>
            </a:r>
            <a:r>
              <a:rPr lang="da-DK" baseline="0" dirty="0" smtClean="0"/>
              <a:t> det stramt medicinske område. På Helbredsprofilen arbejder vi med delt ekspertise.</a:t>
            </a:r>
          </a:p>
          <a:p>
            <a:pPr marL="228600" indent="-228600">
              <a:buAutoNum type="arabicPeriod"/>
            </a:pPr>
            <a:r>
              <a:rPr lang="da-DK" baseline="0" dirty="0" smtClean="0"/>
              <a:t>Derfor er de personlige erfaringer vigtige og de ses lige så meget som vores kollegaer i væsnet.</a:t>
            </a:r>
          </a:p>
          <a:p>
            <a:pPr marL="228600" indent="-228600">
              <a:buAutoNum type="arabicPeriod"/>
            </a:pPr>
            <a:r>
              <a:rPr lang="da-DK" baseline="0" dirty="0" smtClean="0"/>
              <a:t>Ofte er det mest interessant at sikre sig at de meget komplekse elementer i en given sygdom bliver forstået og kan håndteres. Ofte er det langt mere jordnære ting der volder problemer når man kommer hjem, fx at skifte et plaster.</a:t>
            </a:r>
          </a:p>
          <a:p>
            <a:pPr marL="228600" indent="-228600">
              <a:buAutoNum type="arabicPeriod"/>
            </a:pPr>
            <a:r>
              <a:rPr lang="da-DK" baseline="0" dirty="0" smtClean="0"/>
              <a:t>Og vi vil rigtigt gerne høre det hele fra </a:t>
            </a:r>
            <a:r>
              <a:rPr lang="da-DK" baseline="0" dirty="0" err="1" smtClean="0"/>
              <a:t>hesens</a:t>
            </a:r>
            <a:r>
              <a:rPr lang="da-DK" baseline="0" dirty="0" smtClean="0"/>
              <a:t> egen mund. Patienter og pårørende fortæller deres historie frit fra hukommelsen, de har ikke noget manus. Men de sundhedsfaglige har vi i fællesskab skrevet og redigeret manus til filmene</a:t>
            </a:r>
          </a:p>
          <a:p>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10</a:t>
            </a:fld>
            <a:endParaRPr lang="da-DK"/>
          </a:p>
        </p:txBody>
      </p:sp>
    </p:spTree>
    <p:extLst>
      <p:ext uri="{BB962C8B-B14F-4D97-AF65-F5344CB8AC3E}">
        <p14:creationId xmlns:p14="http://schemas.microsoft.com/office/powerpoint/2010/main" val="368551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smtClean="0"/>
              <a:t>Det er langt de fleste der i dag har internetadgang, eller som kan bruge en net forbindelse. Ca. 33.000 er undtaget fra </a:t>
            </a:r>
            <a:r>
              <a:rPr lang="da-DK" dirty="0" err="1" smtClean="0"/>
              <a:t>E-boks</a:t>
            </a:r>
            <a:r>
              <a:rPr lang="da-DK" dirty="0" smtClean="0"/>
              <a:t>. Vi er derfor</a:t>
            </a:r>
            <a:r>
              <a:rPr lang="da-DK" baseline="0" dirty="0" smtClean="0"/>
              <a:t> meget taknemlige for digitaliseringen af DK </a:t>
            </a:r>
          </a:p>
          <a:p>
            <a:endParaRPr lang="da-DK" baseline="0" dirty="0" smtClean="0"/>
          </a:p>
          <a:p>
            <a:r>
              <a:rPr lang="da-DK" baseline="0" dirty="0" smtClean="0"/>
              <a:t>Filmene gør det muligt at gentage og informere pårørende på en anden måde, der er materiale specifikt til de pårørende.</a:t>
            </a:r>
          </a:p>
          <a:p>
            <a:endParaRPr lang="da-DK" baseline="0" dirty="0" smtClean="0"/>
          </a:p>
          <a:p>
            <a:r>
              <a:rPr lang="da-DK" dirty="0" smtClean="0"/>
              <a:t>Det er ikke alt man har lyst til at tale med alle om, nogle af disse emner er man ikke engang sikker på er et problem for andre, og måske er jeg lidt pjattet, det går over af sig selv…. Og mange andre undskyldninger. Her</a:t>
            </a:r>
            <a:r>
              <a:rPr lang="da-DK" baseline="0" dirty="0" smtClean="0"/>
              <a:t> får man faglig og medmenneskelig indspark til de emner der ikke er </a:t>
            </a:r>
            <a:r>
              <a:rPr lang="da-DK" baseline="0" dirty="0" err="1" smtClean="0"/>
              <a:t>srengt</a:t>
            </a:r>
            <a:r>
              <a:rPr lang="da-DK" baseline="0" dirty="0" smtClean="0"/>
              <a:t> medicinsk, men som er væsentlige for livskvaliteten</a:t>
            </a:r>
            <a:endParaRPr lang="da-DK" dirty="0"/>
          </a:p>
        </p:txBody>
      </p:sp>
      <p:sp>
        <p:nvSpPr>
          <p:cNvPr id="4" name="Pladsholder til diasnummer 3"/>
          <p:cNvSpPr>
            <a:spLocks noGrp="1"/>
          </p:cNvSpPr>
          <p:nvPr>
            <p:ph type="sldNum" sz="quarter" idx="10"/>
          </p:nvPr>
        </p:nvSpPr>
        <p:spPr/>
        <p:txBody>
          <a:bodyPr/>
          <a:lstStyle/>
          <a:p>
            <a:fld id="{CB7ECD6A-FE36-473E-9C16-42D29C370D1B}" type="slidenum">
              <a:rPr lang="da-DK" smtClean="0"/>
              <a:pPr/>
              <a:t>11</a:t>
            </a:fld>
            <a:endParaRPr lang="da-DK"/>
          </a:p>
        </p:txBody>
      </p:sp>
    </p:spTree>
    <p:extLst>
      <p:ext uri="{BB962C8B-B14F-4D97-AF65-F5344CB8AC3E}">
        <p14:creationId xmlns:p14="http://schemas.microsoft.com/office/powerpoint/2010/main" val="3499378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Hvordan udvikler vi</a:t>
            </a:r>
            <a:r>
              <a:rPr lang="da-DK" baseline="0" dirty="0" smtClean="0"/>
              <a:t> materialet, det gør vi ved at spørge dem der lever midt i det, de sundhedsfaglige der er passioneret omkring emnet af faglige årsager, patienterne og de pårørende der ikke kan blive fri for at leve med de betingelser.</a:t>
            </a:r>
          </a:p>
          <a:p>
            <a:endParaRPr lang="da-DK" baseline="0" dirty="0" smtClean="0"/>
          </a:p>
          <a:p>
            <a:r>
              <a:rPr lang="da-DK" baseline="0" dirty="0" smtClean="0"/>
              <a:t>Vi skriver drejebøger, men kun de faglige. Patienterne udvælges ved de forskellige workshops. Vi holder altid de fagliges workshop først. Så holder vi patient workshop, og det giver ofte spørgsmål som vi går tilbage til de faglige eksperter med. Vi diskutere løbende hvad der er bedst, men holder indtil videre fast i denne model.</a:t>
            </a:r>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12</a:t>
            </a:fld>
            <a:endParaRPr lang="da-DK"/>
          </a:p>
        </p:txBody>
      </p:sp>
    </p:spTree>
    <p:extLst>
      <p:ext uri="{BB962C8B-B14F-4D97-AF65-F5344CB8AC3E}">
        <p14:creationId xmlns:p14="http://schemas.microsoft.com/office/powerpoint/2010/main" val="280555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Samlet set får</a:t>
            </a:r>
            <a:r>
              <a:rPr lang="da-DK" baseline="0" dirty="0" smtClean="0"/>
              <a:t> vi et produkt der er </a:t>
            </a:r>
          </a:p>
          <a:p>
            <a:endParaRPr lang="da-DK" baseline="0" dirty="0" smtClean="0"/>
          </a:p>
          <a:p>
            <a:r>
              <a:rPr lang="da-DK" baseline="0" dirty="0" smtClean="0"/>
              <a:t>Let tilgængeligt</a:t>
            </a:r>
          </a:p>
          <a:p>
            <a:r>
              <a:rPr lang="da-DK" baseline="0" dirty="0" smtClean="0"/>
              <a:t>Viden for alle</a:t>
            </a:r>
          </a:p>
          <a:p>
            <a:r>
              <a:rPr lang="da-DK" baseline="0" dirty="0" smtClean="0"/>
              <a:t>Gratis for vores brugere</a:t>
            </a:r>
          </a:p>
          <a:p>
            <a:r>
              <a:rPr lang="da-DK" baseline="0" dirty="0" smtClean="0"/>
              <a:t>Og det kan bruges til de hyppigste sprog i Region Sjælland</a:t>
            </a:r>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13</a:t>
            </a:fld>
            <a:endParaRPr lang="da-DK"/>
          </a:p>
        </p:txBody>
      </p:sp>
    </p:spTree>
    <p:extLst>
      <p:ext uri="{BB962C8B-B14F-4D97-AF65-F5344CB8AC3E}">
        <p14:creationId xmlns:p14="http://schemas.microsoft.com/office/powerpoint/2010/main" val="131856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Men også et beslutningsstøtte værktøj som det kan være svært at få på anden vis, hvor finder man lige dem der er</a:t>
            </a:r>
            <a:r>
              <a:rPr lang="da-DK" baseline="0" dirty="0" smtClean="0"/>
              <a:t> på den anden side? – derfor denne simple version af hvad man bruge de </a:t>
            </a:r>
            <a:r>
              <a:rPr lang="da-DK" baseline="0" dirty="0" err="1" smtClean="0"/>
              <a:t>patientog</a:t>
            </a:r>
            <a:r>
              <a:rPr lang="da-DK" baseline="0" dirty="0" smtClean="0"/>
              <a:t> pårørende historier til.</a:t>
            </a:r>
          </a:p>
          <a:p>
            <a:endParaRPr lang="da-DK" baseline="0" dirty="0" smtClean="0"/>
          </a:p>
          <a:p>
            <a:r>
              <a:rPr lang="da-DK" baseline="0" dirty="0" smtClean="0"/>
              <a:t>Under andre diagnoser som fx kræft, hjertesygdom og palliation fylder de pårørendes bekymringer noget mere.</a:t>
            </a:r>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14</a:t>
            </a:fld>
            <a:endParaRPr lang="da-DK"/>
          </a:p>
        </p:txBody>
      </p:sp>
    </p:spTree>
    <p:extLst>
      <p:ext uri="{BB962C8B-B14F-4D97-AF65-F5344CB8AC3E}">
        <p14:creationId xmlns:p14="http://schemas.microsoft.com/office/powerpoint/2010/main" val="2105732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Med vores træningsværktøj kan du træne (gratis) både</a:t>
            </a:r>
            <a:r>
              <a:rPr lang="da-DK" baseline="0" dirty="0" smtClean="0"/>
              <a:t> før og efter operation. Øvelserne </a:t>
            </a:r>
            <a:r>
              <a:rPr lang="da-DK" baseline="0" dirty="0" err="1" smtClean="0"/>
              <a:t>ogs</a:t>
            </a:r>
            <a:r>
              <a:rPr lang="da-DK" baseline="0" dirty="0" smtClean="0"/>
              <a:t> </a:t>
            </a:r>
            <a:r>
              <a:rPr lang="da-DK" baseline="0" dirty="0" err="1" smtClean="0"/>
              <a:t>erierne</a:t>
            </a:r>
            <a:r>
              <a:rPr lang="da-DK" baseline="0" dirty="0" smtClean="0"/>
              <a:t> er lavet sammen med en fysioterapeut. Det er gratis at benytte.</a:t>
            </a:r>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15</a:t>
            </a:fld>
            <a:endParaRPr lang="da-DK"/>
          </a:p>
        </p:txBody>
      </p:sp>
    </p:spTree>
    <p:extLst>
      <p:ext uri="{BB962C8B-B14F-4D97-AF65-F5344CB8AC3E}">
        <p14:creationId xmlns:p14="http://schemas.microsoft.com/office/powerpoint/2010/main" val="142161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Valg af område</a:t>
            </a:r>
          </a:p>
        </p:txBody>
      </p:sp>
      <p:sp>
        <p:nvSpPr>
          <p:cNvPr id="4" name="Pladsholder til slidenummer 3"/>
          <p:cNvSpPr>
            <a:spLocks noGrp="1"/>
          </p:cNvSpPr>
          <p:nvPr>
            <p:ph type="sldNum" sz="quarter" idx="10"/>
          </p:nvPr>
        </p:nvSpPr>
        <p:spPr/>
        <p:txBody>
          <a:bodyPr/>
          <a:lstStyle/>
          <a:p>
            <a:fld id="{6719A298-F4B7-4A60-B118-F2E53CCF41C5}" type="slidenum">
              <a:rPr lang="da-DK" smtClean="0"/>
              <a:t>18</a:t>
            </a:fld>
            <a:endParaRPr lang="da-DK"/>
          </a:p>
        </p:txBody>
      </p:sp>
    </p:spTree>
    <p:extLst>
      <p:ext uri="{BB962C8B-B14F-4D97-AF65-F5344CB8AC3E}">
        <p14:creationId xmlns:p14="http://schemas.microsoft.com/office/powerpoint/2010/main" val="2318338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19</a:t>
            </a:fld>
            <a:endParaRPr lang="da-DK"/>
          </a:p>
        </p:txBody>
      </p:sp>
    </p:spTree>
    <p:extLst>
      <p:ext uri="{BB962C8B-B14F-4D97-AF65-F5344CB8AC3E}">
        <p14:creationId xmlns:p14="http://schemas.microsoft.com/office/powerpoint/2010/main" val="702698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20</a:t>
            </a:fld>
            <a:endParaRPr lang="da-DK"/>
          </a:p>
        </p:txBody>
      </p:sp>
    </p:spTree>
    <p:extLst>
      <p:ext uri="{BB962C8B-B14F-4D97-AF65-F5344CB8AC3E}">
        <p14:creationId xmlns:p14="http://schemas.microsoft.com/office/powerpoint/2010/main" val="110173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af måderne at komme det i møde er ved at bruge video. Det gør det dog ikke at man ikke skal tænke over LIX tallet, og det gør</a:t>
            </a:r>
            <a:r>
              <a:rPr lang="da-DK" baseline="0" dirty="0" smtClean="0"/>
              <a:t> vi vores manuskripter. Men det er indholdet der er vigtigt.</a:t>
            </a:r>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2</a:t>
            </a:fld>
            <a:endParaRPr lang="da-DK"/>
          </a:p>
        </p:txBody>
      </p:sp>
    </p:spTree>
    <p:extLst>
      <p:ext uri="{BB962C8B-B14F-4D97-AF65-F5344CB8AC3E}">
        <p14:creationId xmlns:p14="http://schemas.microsoft.com/office/powerpoint/2010/main" val="339932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Helles undersøgelse der er skrevet en artikel om. De</a:t>
            </a:r>
            <a:r>
              <a:rPr lang="da-DK" baseline="0" dirty="0" smtClean="0"/>
              <a:t> 30.000 deltagere i undersøgelsen der har svaret på om de forstår hvad der bliver sagt i mødet med læge eller sygeplejerske.</a:t>
            </a:r>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3</a:t>
            </a:fld>
            <a:endParaRPr lang="da-DK"/>
          </a:p>
        </p:txBody>
      </p:sp>
    </p:spTree>
    <p:extLst>
      <p:ext uri="{BB962C8B-B14F-4D97-AF65-F5344CB8AC3E}">
        <p14:creationId xmlns:p14="http://schemas.microsoft.com/office/powerpoint/2010/main" val="250456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væsentlig forudsætning for at kunne forstå og navigere i forhold til sin egen sundhed at man forstår hvad de</a:t>
            </a:r>
            <a:r>
              <a:rPr lang="da-DK" baseline="0" dirty="0" smtClean="0"/>
              <a:t> faglige fortæller en. Med mindst 16 %(NOTA) af borgerne der ikke har læsefærdighederne og yderligere små 10 % der kan læse men ikke omsætte, starter vi med at hver 4 er hægtet af. Når vi så ser på hvem der er så stresset når de kommer ind hos læge eller sygeplejersker så de næsten ikke kan høre. Ja så er vi i en situation hvor det er rigtigt svært. Sandsynligheden for at vi møder en der har svært ved at læse og forstå er stor. Det har ikke nødvendigvis noget med den sociale status at gøre, man kan sagtens være veluddannet. Det her bliver forplumret af følelser som uro, angst og bekymring for fremtiden.</a:t>
            </a:r>
          </a:p>
          <a:p>
            <a:endParaRPr lang="da-DK" baseline="0" dirty="0" smtClean="0"/>
          </a:p>
          <a:p>
            <a:r>
              <a:rPr lang="da-DK" baseline="0" dirty="0" smtClean="0"/>
              <a:t>Hjerteforening har i mange , mange år med mellemrum undersøgt om hjertepatienterne føler sig godt nok informeret til at kunne tage vare å dem selv og deres sygdom. Og her har det hver gang vist sig at ofte føler sig overinformeret, men ikke nødvendigvis med et som de har brug for at vide noget, for at de kan etablere sig i det der for dem er en meningsfuld tilværelse.</a:t>
            </a:r>
          </a:p>
          <a:p>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4</a:t>
            </a:fld>
            <a:endParaRPr lang="da-DK"/>
          </a:p>
        </p:txBody>
      </p:sp>
    </p:spTree>
    <p:extLst>
      <p:ext uri="{BB962C8B-B14F-4D97-AF65-F5344CB8AC3E}">
        <p14:creationId xmlns:p14="http://schemas.microsoft.com/office/powerpoint/2010/main" val="419010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Samtidigt kender vi alt til den sociale ulighed i for</a:t>
            </a:r>
            <a:r>
              <a:rPr lang="da-DK" baseline="0" dirty="0" smtClean="0"/>
              <a:t> patienterne der har de sygdomme. Der er altså denne store forskel på den forventede uddannelse og evne til at læse, forstå og handle på det man så læser. Vi kan i denne sluttede kreds derfor blive enige om at det ikke nødvendigt vis er manglende vilje der er den eneste faktor når borgerne ikke opfører sig medicinsk fornuftigt, i forhold til deres sygdom. Det er ikke en ukendt problemstilling for det sundhedsfaglige personale. De læser om det under deres uddannelse, de arbejder med det hver dag, og så alligevel ikke. Der produceres et utal af pjecer i hver afdeling, på hvert sygehus. Der er rigtigt mange gengangere og mange lige med tvist </a:t>
            </a:r>
            <a:r>
              <a:rPr lang="da-DK" baseline="0" dirty="0" err="1" smtClean="0"/>
              <a:t>af’sådan</a:t>
            </a:r>
            <a:r>
              <a:rPr lang="da-DK" baseline="0" dirty="0" smtClean="0"/>
              <a:t> helt fantastisk gør vi her hos os’! – Vi har selv prøvet det på </a:t>
            </a:r>
            <a:r>
              <a:rPr lang="da-DK" baseline="0" dirty="0" smtClean="0">
                <a:sym typeface="Wingdings" panose="05000000000000000000" pitchFamily="2" charset="2"/>
              </a:rPr>
              <a:t> Fælles for dem er at de er skrevet på tillempet ‘</a:t>
            </a:r>
            <a:r>
              <a:rPr lang="da-DK" baseline="0" dirty="0" err="1" smtClean="0">
                <a:sym typeface="Wingdings" panose="05000000000000000000" pitchFamily="2" charset="2"/>
              </a:rPr>
              <a:t>hospitalsk</a:t>
            </a:r>
            <a:r>
              <a:rPr lang="da-DK" baseline="0" dirty="0" smtClean="0">
                <a:sym typeface="Wingdings" panose="05000000000000000000" pitchFamily="2" charset="2"/>
              </a:rPr>
              <a:t>’. Det er sundhedsfaglige der efter bedste evne og med det ædleste formål, har forsøgt at skrive dansk, og ikke til andre fagpersoner. Og når det er sagt er vi ikke perfekte på HP – vi arbejder løbende med det. Jeg vil senere vise jer hvordan.</a:t>
            </a:r>
          </a:p>
          <a:p>
            <a:r>
              <a:rPr lang="da-DK" baseline="0" dirty="0" smtClean="0">
                <a:sym typeface="Wingdings" panose="05000000000000000000" pitchFamily="2" charset="2"/>
              </a:rPr>
              <a:t>Et meget brugt værktøj hos, der er et effektivt er en LIX beregner</a:t>
            </a:r>
            <a:endParaRPr lang="da-DK" baseline="0" dirty="0" smtClean="0"/>
          </a:p>
        </p:txBody>
      </p:sp>
      <p:sp>
        <p:nvSpPr>
          <p:cNvPr id="4" name="Pladsholder til slidenummer 3"/>
          <p:cNvSpPr>
            <a:spLocks noGrp="1"/>
          </p:cNvSpPr>
          <p:nvPr>
            <p:ph type="sldNum" sz="quarter" idx="10"/>
          </p:nvPr>
        </p:nvSpPr>
        <p:spPr/>
        <p:txBody>
          <a:bodyPr/>
          <a:lstStyle/>
          <a:p>
            <a:fld id="{6719A298-F4B7-4A60-B118-F2E53CCF41C5}" type="slidenum">
              <a:rPr lang="da-DK" smtClean="0"/>
              <a:t>5</a:t>
            </a:fld>
            <a:endParaRPr lang="da-DK"/>
          </a:p>
        </p:txBody>
      </p:sp>
    </p:spTree>
    <p:extLst>
      <p:ext uri="{BB962C8B-B14F-4D97-AF65-F5344CB8AC3E}">
        <p14:creationId xmlns:p14="http://schemas.microsoft.com/office/powerpoint/2010/main" val="128810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6</a:t>
            </a:fld>
            <a:endParaRPr lang="da-DK"/>
          </a:p>
        </p:txBody>
      </p:sp>
    </p:spTree>
    <p:extLst>
      <p:ext uri="{BB962C8B-B14F-4D97-AF65-F5344CB8AC3E}">
        <p14:creationId xmlns:p14="http://schemas.microsoft.com/office/powerpoint/2010/main" val="2510211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7</a:t>
            </a:fld>
            <a:endParaRPr lang="da-DK"/>
          </a:p>
        </p:txBody>
      </p:sp>
    </p:spTree>
    <p:extLst>
      <p:ext uri="{BB962C8B-B14F-4D97-AF65-F5344CB8AC3E}">
        <p14:creationId xmlns:p14="http://schemas.microsoft.com/office/powerpoint/2010/main" val="393780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8</a:t>
            </a:fld>
            <a:endParaRPr lang="da-DK"/>
          </a:p>
        </p:txBody>
      </p:sp>
    </p:spTree>
    <p:extLst>
      <p:ext uri="{BB962C8B-B14F-4D97-AF65-F5344CB8AC3E}">
        <p14:creationId xmlns:p14="http://schemas.microsoft.com/office/powerpoint/2010/main" val="147740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smtClean="0"/>
              <a:t>Kliniskguidetilinternationaleretningslinjerforhernieterapi</a:t>
            </a:r>
            <a:r>
              <a:rPr lang="da-DK" dirty="0" smtClean="0"/>
              <a:t> er ikke fængende for den almindelige medieforbruger, men kan være interessant for fagfolk. Tænk igen i målgrupper.</a:t>
            </a:r>
            <a:br>
              <a:rPr lang="da-DK" dirty="0" smtClean="0"/>
            </a:br>
            <a:r>
              <a:rPr lang="da-DK" dirty="0" smtClean="0"/>
              <a:t>Undgå gerne</a:t>
            </a:r>
            <a:r>
              <a:rPr lang="da-DK" baseline="0" dirty="0" smtClean="0"/>
              <a:t> negationer – på dansk er vi alt for generøse med negationerne! ”Ikke dit og ikke ikke dat”. Hvis du har negationer først i sætninger og øverst i din artikel, så skriv den om! </a:t>
            </a:r>
            <a:br>
              <a:rPr lang="da-DK" baseline="0" dirty="0" smtClean="0"/>
            </a:br>
            <a:r>
              <a:rPr lang="da-DK" baseline="0" dirty="0" smtClean="0"/>
              <a:t>Dit budskab går oftest på, hvad brugerne gerne skal – ikke på alt det de ikke skal gøre.</a:t>
            </a:r>
            <a:br>
              <a:rPr lang="da-DK" baseline="0" dirty="0" smtClean="0"/>
            </a:br>
            <a:r>
              <a:rPr lang="da-DK" baseline="0" dirty="0" smtClean="0"/>
              <a:t>Se her film om hvordan du </a:t>
            </a:r>
            <a:r>
              <a:rPr lang="da-DK" baseline="0" smtClean="0"/>
              <a:t>rengør pep-fløjten.</a:t>
            </a:r>
            <a:endParaRPr lang="da-DK" dirty="0" smtClean="0"/>
          </a:p>
          <a:p>
            <a:endParaRPr lang="da-DK" dirty="0"/>
          </a:p>
        </p:txBody>
      </p:sp>
      <p:sp>
        <p:nvSpPr>
          <p:cNvPr id="4" name="Pladsholder til slidenummer 3"/>
          <p:cNvSpPr>
            <a:spLocks noGrp="1"/>
          </p:cNvSpPr>
          <p:nvPr>
            <p:ph type="sldNum" sz="quarter" idx="10"/>
          </p:nvPr>
        </p:nvSpPr>
        <p:spPr/>
        <p:txBody>
          <a:bodyPr/>
          <a:lstStyle/>
          <a:p>
            <a:fld id="{6719A298-F4B7-4A60-B118-F2E53CCF41C5}" type="slidenum">
              <a:rPr lang="da-DK" smtClean="0"/>
              <a:t>9</a:t>
            </a:fld>
            <a:endParaRPr lang="da-DK"/>
          </a:p>
        </p:txBody>
      </p:sp>
    </p:spTree>
    <p:extLst>
      <p:ext uri="{BB962C8B-B14F-4D97-AF65-F5344CB8AC3E}">
        <p14:creationId xmlns:p14="http://schemas.microsoft.com/office/powerpoint/2010/main" val="204808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defineret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32095" y="2249548"/>
            <a:ext cx="10515600" cy="1325563"/>
          </a:xfrm>
        </p:spPr>
        <p:txBody>
          <a:bodyPr/>
          <a:lstStyle>
            <a:lvl1pPr>
              <a:defRPr>
                <a:solidFill>
                  <a:schemeClr val="bg1"/>
                </a:solidFill>
              </a:defRPr>
            </a:lvl1pPr>
          </a:lstStyle>
          <a:p>
            <a:r>
              <a:rPr lang="da-DK" dirty="0"/>
              <a:t>Klik for at redigere i master</a:t>
            </a:r>
          </a:p>
        </p:txBody>
      </p:sp>
      <p:sp>
        <p:nvSpPr>
          <p:cNvPr id="3" name="Pladsholder til dato 2"/>
          <p:cNvSpPr>
            <a:spLocks noGrp="1"/>
          </p:cNvSpPr>
          <p:nvPr>
            <p:ph type="dt" sz="half" idx="10"/>
          </p:nvPr>
        </p:nvSpPr>
        <p:spPr/>
        <p:txBody>
          <a:bodyPr/>
          <a:lstStyle/>
          <a:p>
            <a:fld id="{7BABDED8-0970-41EC-82B9-CFA952DD1B4D}" type="datetimeFigureOut">
              <a:rPr lang="da-DK" smtClean="0"/>
              <a:t>10-09-2019</a:t>
            </a:fld>
            <a:endParaRPr lang="da-DK" dirty="0"/>
          </a:p>
        </p:txBody>
      </p:sp>
    </p:spTree>
    <p:extLst>
      <p:ext uri="{BB962C8B-B14F-4D97-AF65-F5344CB8AC3E}">
        <p14:creationId xmlns:p14="http://schemas.microsoft.com/office/powerpoint/2010/main" val="132936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solidFill>
                <a:latin typeface="Georgia" panose="02040502050405020303" pitchFamily="18" charset="0"/>
              </a:defRPr>
            </a:lvl1pPr>
          </a:lstStyle>
          <a:p>
            <a:r>
              <a:rPr lang="da-DK" dirty="0"/>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i master</a:t>
            </a:r>
            <a:endParaRPr lang="en-US" dirty="0"/>
          </a:p>
        </p:txBody>
      </p:sp>
    </p:spTree>
    <p:extLst>
      <p:ext uri="{BB962C8B-B14F-4D97-AF65-F5344CB8AC3E}">
        <p14:creationId xmlns:p14="http://schemas.microsoft.com/office/powerpoint/2010/main" val="98528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388034" y="393260"/>
            <a:ext cx="10515600" cy="1325563"/>
          </a:xfrm>
        </p:spPr>
        <p:txBody>
          <a:bodyPr/>
          <a:lstStyle>
            <a:lvl1pPr>
              <a:defRPr>
                <a:solidFill>
                  <a:schemeClr val="accent1"/>
                </a:solidFill>
                <a:latin typeface="Georgia" panose="02040502050405020303" pitchFamily="18" charset="0"/>
              </a:defRPr>
            </a:lvl1pPr>
          </a:lstStyle>
          <a:p>
            <a:r>
              <a:rPr lang="da-DK" dirty="0"/>
              <a:t>Klik for at redigere i master</a:t>
            </a:r>
            <a:endParaRPr lang="en-US" dirty="0"/>
          </a:p>
        </p:txBody>
      </p:sp>
      <p:sp>
        <p:nvSpPr>
          <p:cNvPr id="4" name="Date Placeholder 3"/>
          <p:cNvSpPr>
            <a:spLocks noGrp="1"/>
          </p:cNvSpPr>
          <p:nvPr>
            <p:ph type="dt" sz="half" idx="10"/>
          </p:nvPr>
        </p:nvSpPr>
        <p:spPr>
          <a:xfrm>
            <a:off x="388034" y="5737371"/>
            <a:ext cx="2743200" cy="365125"/>
          </a:xfrm>
        </p:spPr>
        <p:txBody>
          <a:bodyPr/>
          <a:lstStyle/>
          <a:p>
            <a:fld id="{7BABDED8-0970-41EC-82B9-CFA952DD1B4D}" type="datetimeFigureOut">
              <a:rPr lang="da-DK" smtClean="0"/>
              <a:t>10-09-2019</a:t>
            </a:fld>
            <a:endParaRPr lang="da-DK"/>
          </a:p>
        </p:txBody>
      </p:sp>
      <p:sp>
        <p:nvSpPr>
          <p:cNvPr id="5" name="Text Placeholder 2"/>
          <p:cNvSpPr>
            <a:spLocks noGrp="1"/>
          </p:cNvSpPr>
          <p:nvPr>
            <p:ph idx="1"/>
          </p:nvPr>
        </p:nvSpPr>
        <p:spPr>
          <a:xfrm>
            <a:off x="500575" y="1830119"/>
            <a:ext cx="105156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3600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381684" y="1736726"/>
            <a:ext cx="10515600" cy="2852737"/>
          </a:xfrm>
        </p:spPr>
        <p:txBody>
          <a:bodyPr anchor="b"/>
          <a:lstStyle>
            <a:lvl1pPr>
              <a:defRPr sz="6000">
                <a:solidFill>
                  <a:schemeClr val="accent1"/>
                </a:solidFill>
                <a:latin typeface="Georgia" panose="02040502050405020303" pitchFamily="18" charset="0"/>
              </a:defRPr>
            </a:lvl1pPr>
          </a:lstStyle>
          <a:p>
            <a:r>
              <a:rPr lang="da-DK" dirty="0"/>
              <a:t>Klik for at redigere i master</a:t>
            </a:r>
            <a:endParaRPr lang="en-US" dirty="0"/>
          </a:p>
        </p:txBody>
      </p:sp>
      <p:sp>
        <p:nvSpPr>
          <p:cNvPr id="3" name="Text Placeholder 2"/>
          <p:cNvSpPr>
            <a:spLocks noGrp="1"/>
          </p:cNvSpPr>
          <p:nvPr>
            <p:ph type="body" idx="1"/>
          </p:nvPr>
        </p:nvSpPr>
        <p:spPr>
          <a:xfrm>
            <a:off x="411676" y="4589463"/>
            <a:ext cx="10515600" cy="1500187"/>
          </a:xfrm>
        </p:spPr>
        <p:txBody>
          <a:bodyPr/>
          <a:lstStyle>
            <a:lvl1pPr marL="0" indent="0">
              <a:buNone/>
              <a:defRPr sz="2400">
                <a:solidFill>
                  <a:schemeClr val="tx1">
                    <a:tint val="75000"/>
                  </a:schemeClr>
                </a:solidFill>
                <a:latin typeface="+mn-lt"/>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i master</a:t>
            </a:r>
          </a:p>
        </p:txBody>
      </p:sp>
      <p:sp>
        <p:nvSpPr>
          <p:cNvPr id="4" name="Date Placeholder 3"/>
          <p:cNvSpPr>
            <a:spLocks noGrp="1"/>
          </p:cNvSpPr>
          <p:nvPr>
            <p:ph type="dt" sz="half" idx="10"/>
          </p:nvPr>
        </p:nvSpPr>
        <p:spPr/>
        <p:txBody>
          <a:bodyPr/>
          <a:lstStyle/>
          <a:p>
            <a:fld id="{7BABDED8-0970-41EC-82B9-CFA952DD1B4D}" type="datetimeFigureOut">
              <a:rPr lang="da-DK" smtClean="0"/>
              <a:t>10-09-2019</a:t>
            </a:fld>
            <a:endParaRPr lang="da-DK"/>
          </a:p>
        </p:txBody>
      </p:sp>
    </p:spTree>
    <p:extLst>
      <p:ext uri="{BB962C8B-B14F-4D97-AF65-F5344CB8AC3E}">
        <p14:creationId xmlns:p14="http://schemas.microsoft.com/office/powerpoint/2010/main" val="29755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Georgia" panose="02040502050405020303" pitchFamily="18" charset="0"/>
              </a:defRPr>
            </a:lvl1pPr>
          </a:lstStyle>
          <a:p>
            <a:r>
              <a:rPr lang="da-DK" dirty="0"/>
              <a:t>Klik for at redigere i master</a:t>
            </a:r>
            <a:endParaRPr lang="en-US" dirty="0"/>
          </a:p>
        </p:txBody>
      </p:sp>
      <p:sp>
        <p:nvSpPr>
          <p:cNvPr id="5" name="Date Placeholder 4"/>
          <p:cNvSpPr>
            <a:spLocks noGrp="1"/>
          </p:cNvSpPr>
          <p:nvPr>
            <p:ph type="dt" sz="half" idx="10"/>
          </p:nvPr>
        </p:nvSpPr>
        <p:spPr/>
        <p:txBody>
          <a:bodyPr/>
          <a:lstStyle/>
          <a:p>
            <a:fld id="{7BABDED8-0970-41EC-82B9-CFA952DD1B4D}" type="datetimeFigureOut">
              <a:rPr lang="da-DK" smtClean="0"/>
              <a:t>10-09-2019</a:t>
            </a:fld>
            <a:endParaRPr lang="da-DK"/>
          </a:p>
        </p:txBody>
      </p:sp>
      <p:sp>
        <p:nvSpPr>
          <p:cNvPr id="6" name="Text Placeholder 2"/>
          <p:cNvSpPr>
            <a:spLocks noGrp="1"/>
          </p:cNvSpPr>
          <p:nvPr>
            <p:ph idx="1"/>
          </p:nvPr>
        </p:nvSpPr>
        <p:spPr>
          <a:xfrm>
            <a:off x="500575" y="1830119"/>
            <a:ext cx="5366825" cy="4320956"/>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8" name="Text Placeholder 2"/>
          <p:cNvSpPr>
            <a:spLocks noGrp="1"/>
          </p:cNvSpPr>
          <p:nvPr>
            <p:ph idx="11"/>
          </p:nvPr>
        </p:nvSpPr>
        <p:spPr>
          <a:xfrm>
            <a:off x="5867400" y="1830119"/>
            <a:ext cx="5148775" cy="4208731"/>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234087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Georgia" panose="02040502050405020303" pitchFamily="18" charset="0"/>
              </a:defRPr>
            </a:lvl1pPr>
          </a:lstStyle>
          <a:p>
            <a:r>
              <a:rPr lang="da-DK" dirty="0"/>
              <a:t>Klik for at redigere i master</a:t>
            </a:r>
            <a:endParaRPr lang="en-US" dirty="0"/>
          </a:p>
        </p:txBody>
      </p:sp>
    </p:spTree>
    <p:extLst>
      <p:ext uri="{BB962C8B-B14F-4D97-AF65-F5344CB8AC3E}">
        <p14:creationId xmlns:p14="http://schemas.microsoft.com/office/powerpoint/2010/main" val="161938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99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575" y="477019"/>
            <a:ext cx="10515600" cy="1325563"/>
          </a:xfrm>
          <a:prstGeom prst="rect">
            <a:avLst/>
          </a:prstGeom>
        </p:spPr>
        <p:txBody>
          <a:bodyPr vert="horz" lIns="91440" tIns="45720" rIns="91440" bIns="45720" rtlCol="0" anchor="ctr">
            <a:normAutofit/>
          </a:bodyPr>
          <a:lstStyle/>
          <a:p>
            <a:r>
              <a:rPr lang="da-DK" dirty="0"/>
              <a:t>Klik for at redigere i master</a:t>
            </a:r>
            <a:endParaRPr lang="en-US" dirty="0"/>
          </a:p>
        </p:txBody>
      </p:sp>
      <p:sp>
        <p:nvSpPr>
          <p:cNvPr id="3" name="Text Placeholder 2"/>
          <p:cNvSpPr>
            <a:spLocks noGrp="1"/>
          </p:cNvSpPr>
          <p:nvPr>
            <p:ph type="body" idx="1"/>
          </p:nvPr>
        </p:nvSpPr>
        <p:spPr>
          <a:xfrm>
            <a:off x="500575" y="1830119"/>
            <a:ext cx="105156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Date Placeholder 3"/>
          <p:cNvSpPr>
            <a:spLocks noGrp="1"/>
          </p:cNvSpPr>
          <p:nvPr>
            <p:ph type="dt" sz="half" idx="2"/>
          </p:nvPr>
        </p:nvSpPr>
        <p:spPr>
          <a:xfrm>
            <a:off x="500575" y="57859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BDED8-0970-41EC-82B9-CFA952DD1B4D}" type="datetimeFigureOut">
              <a:rPr lang="da-DK" smtClean="0"/>
              <a:t>10-09-2019</a:t>
            </a:fld>
            <a:endParaRPr lang="da-DK" dirty="0"/>
          </a:p>
        </p:txBody>
      </p:sp>
    </p:spTree>
    <p:extLst>
      <p:ext uri="{BB962C8B-B14F-4D97-AF65-F5344CB8AC3E}">
        <p14:creationId xmlns:p14="http://schemas.microsoft.com/office/powerpoint/2010/main" val="3709125609"/>
      </p:ext>
    </p:extLst>
  </p:cSld>
  <p:clrMap bg1="lt1" tx1="dk1" bg2="lt2" tx2="dk2" accent1="accent1" accent2="accent2" accent3="accent3" accent4="accent4" accent5="accent5" accent6="accent6" hlink="hlink" folHlink="folHlink"/>
  <p:sldLayoutIdLst>
    <p:sldLayoutId id="2147483692" r:id="rId1"/>
    <p:sldLayoutId id="2147483685" r:id="rId2"/>
    <p:sldLayoutId id="2147483686" r:id="rId3"/>
    <p:sldLayoutId id="2147483687" r:id="rId4"/>
    <p:sldLayoutId id="2147483688" r:id="rId5"/>
    <p:sldLayoutId id="2147483690" r:id="rId6"/>
    <p:sldLayoutId id="2147483691" r:id="rId7"/>
  </p:sldLayoutIdLst>
  <p:txStyles>
    <p:titleStyle>
      <a:lvl1pPr algn="l" defTabSz="914400" rtl="0" eaLnBrk="1" latinLnBrk="0" hangingPunct="1">
        <a:lnSpc>
          <a:spcPct val="90000"/>
        </a:lnSpc>
        <a:spcBef>
          <a:spcPct val="0"/>
        </a:spcBef>
        <a:buNone/>
        <a:defRPr lang="da-DK" sz="4400" kern="1200" dirty="0" smtClean="0">
          <a:solidFill>
            <a:schemeClr val="accent1"/>
          </a:solidFill>
          <a:latin typeface="Georgia" panose="02040502050405020303" pitchFamily="18"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65000"/>
              <a:lumOff val="35000"/>
            </a:schemeClr>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hyperlink" Target="https://www.helbredsprofilen.dk/artikel/gode-r%C3%A5d-fra-andre-med-kronisk-sygdom" TargetMode="External"/><Relationship Id="rId1" Type="http://schemas.openxmlformats.org/officeDocument/2006/relationships/slideLayout" Target="../slideLayouts/slideLayout3.xml"/><Relationship Id="rId6" Type="http://schemas.openxmlformats.org/officeDocument/2006/relationships/hyperlink" Target="https://www.helbredsprofilen.dk/artikel/fagfolk-om-kol-og-skyldf%C3%B8lelse" TargetMode="External"/><Relationship Id="rId5" Type="http://schemas.openxmlformats.org/officeDocument/2006/relationships/image" Target="../media/image17.png"/><Relationship Id="rId4" Type="http://schemas.openxmlformats.org/officeDocument/2006/relationships/hyperlink" Target="https://www.helbredsprofilen.dk/artikel/bivirkninger-og-medicin-kan-tilpasse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helbredsprofilen.d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221891" y="3659621"/>
            <a:ext cx="6481842" cy="769441"/>
          </a:xfrm>
          <a:prstGeom prst="rect">
            <a:avLst/>
          </a:prstGeom>
          <a:noFill/>
        </p:spPr>
        <p:txBody>
          <a:bodyPr wrap="square" rtlCol="0">
            <a:spAutoFit/>
          </a:bodyPr>
          <a:lstStyle/>
          <a:p>
            <a:r>
              <a:rPr lang="da-DK" sz="4400" dirty="0">
                <a:solidFill>
                  <a:schemeClr val="bg1"/>
                </a:solidFill>
                <a:latin typeface="Georgia" panose="02040502050405020303" pitchFamily="18" charset="0"/>
              </a:rPr>
              <a:t>Helbredsprofilen.dk</a:t>
            </a:r>
          </a:p>
        </p:txBody>
      </p:sp>
    </p:spTree>
    <p:extLst>
      <p:ext uri="{BB962C8B-B14F-4D97-AF65-F5344CB8AC3E}">
        <p14:creationId xmlns:p14="http://schemas.microsoft.com/office/powerpoint/2010/main" val="132446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p:cNvSpPr/>
          <p:nvPr/>
        </p:nvSpPr>
        <p:spPr>
          <a:xfrm rot="10800000">
            <a:off x="4659085" y="1125295"/>
            <a:ext cx="5377544" cy="4859400"/>
          </a:xfrm>
          <a:prstGeom prst="homePlate">
            <a:avLst>
              <a:gd name="adj" fmla="val 41487"/>
            </a:avLst>
          </a:prstGeom>
          <a:solidFill>
            <a:srgbClr val="007C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88034" y="0"/>
            <a:ext cx="10889566" cy="1458118"/>
          </a:xfrm>
        </p:spPr>
        <p:txBody>
          <a:bodyPr/>
          <a:lstStyle/>
          <a:p>
            <a:r>
              <a:rPr lang="da-DK" dirty="0">
                <a:solidFill>
                  <a:srgbClr val="007C7A"/>
                </a:solidFill>
              </a:rPr>
              <a:t>Hvordan tackler jeg livet med min sygdom</a:t>
            </a:r>
          </a:p>
        </p:txBody>
      </p:sp>
      <p:sp>
        <p:nvSpPr>
          <p:cNvPr id="19" name="Pladsholder til indhold 2"/>
          <p:cNvSpPr>
            <a:spLocks noGrp="1"/>
          </p:cNvSpPr>
          <p:nvPr>
            <p:ph idx="4294967295"/>
          </p:nvPr>
        </p:nvSpPr>
        <p:spPr>
          <a:xfrm>
            <a:off x="6616309" y="1309373"/>
            <a:ext cx="4040806" cy="4675322"/>
          </a:xfrm>
        </p:spPr>
        <p:txBody>
          <a:bodyPr>
            <a:noAutofit/>
          </a:bodyPr>
          <a:lstStyle/>
          <a:p>
            <a:r>
              <a:rPr lang="da-DK" sz="2800" dirty="0">
                <a:solidFill>
                  <a:schemeClr val="bg1"/>
                </a:solidFill>
              </a:rPr>
              <a:t>Gode råd </a:t>
            </a:r>
            <a:br>
              <a:rPr lang="da-DK" sz="2800" dirty="0">
                <a:solidFill>
                  <a:schemeClr val="bg1"/>
                </a:solidFill>
              </a:rPr>
            </a:br>
            <a:r>
              <a:rPr lang="da-DK" sz="2800" dirty="0">
                <a:solidFill>
                  <a:schemeClr val="bg1"/>
                </a:solidFill>
              </a:rPr>
              <a:t>+ vejledning</a:t>
            </a:r>
            <a:br>
              <a:rPr lang="da-DK" sz="2800" dirty="0">
                <a:solidFill>
                  <a:schemeClr val="bg1"/>
                </a:solidFill>
              </a:rPr>
            </a:br>
            <a:endParaRPr lang="da-DK" sz="2800" dirty="0">
              <a:solidFill>
                <a:schemeClr val="bg1"/>
              </a:solidFill>
            </a:endParaRPr>
          </a:p>
          <a:p>
            <a:r>
              <a:rPr lang="da-DK" sz="2800" dirty="0">
                <a:solidFill>
                  <a:schemeClr val="bg1"/>
                </a:solidFill>
              </a:rPr>
              <a:t>Personlige erfaringer</a:t>
            </a:r>
            <a:br>
              <a:rPr lang="da-DK" sz="2800" dirty="0">
                <a:solidFill>
                  <a:schemeClr val="bg1"/>
                </a:solidFill>
              </a:rPr>
            </a:br>
            <a:endParaRPr lang="da-DK" sz="2800" dirty="0">
              <a:solidFill>
                <a:schemeClr val="bg1"/>
              </a:solidFill>
            </a:endParaRPr>
          </a:p>
          <a:p>
            <a:r>
              <a:rPr lang="da-DK" sz="2800" dirty="0">
                <a:solidFill>
                  <a:schemeClr val="bg1"/>
                </a:solidFill>
              </a:rPr>
              <a:t>Lavpraktiske informationer</a:t>
            </a:r>
            <a:br>
              <a:rPr lang="da-DK" sz="2800" dirty="0">
                <a:solidFill>
                  <a:schemeClr val="bg1"/>
                </a:solidFill>
              </a:rPr>
            </a:br>
            <a:endParaRPr lang="da-DK" sz="2800" dirty="0">
              <a:solidFill>
                <a:schemeClr val="bg1"/>
              </a:solidFill>
            </a:endParaRPr>
          </a:p>
          <a:p>
            <a:r>
              <a:rPr lang="da-DK" sz="2800" dirty="0">
                <a:solidFill>
                  <a:schemeClr val="bg1"/>
                </a:solidFill>
              </a:rPr>
              <a:t>Fortalt af patienter, pårørende </a:t>
            </a:r>
            <a:br>
              <a:rPr lang="da-DK" sz="2800" dirty="0">
                <a:solidFill>
                  <a:schemeClr val="bg1"/>
                </a:solidFill>
              </a:rPr>
            </a:br>
            <a:r>
              <a:rPr lang="da-DK" sz="2800" dirty="0">
                <a:solidFill>
                  <a:schemeClr val="bg1"/>
                </a:solidFill>
              </a:rPr>
              <a:t>og klinikere</a:t>
            </a:r>
          </a:p>
          <a:p>
            <a:pPr marL="0" indent="0">
              <a:buNone/>
            </a:pPr>
            <a:endParaRPr lang="da-DK" sz="2800" dirty="0">
              <a:solidFill>
                <a:schemeClr val="bg1"/>
              </a:solidFill>
            </a:endParaRPr>
          </a:p>
          <a:p>
            <a:pPr marL="0" indent="0">
              <a:buNone/>
            </a:pPr>
            <a:endParaRPr lang="da-DK" sz="2800" baseline="30000" dirty="0">
              <a:solidFill>
                <a:schemeClr val="bg1"/>
              </a:solidFill>
            </a:endParaRPr>
          </a:p>
          <a:p>
            <a:endParaRPr lang="da-DK" sz="2800" baseline="30000" dirty="0">
              <a:solidFill>
                <a:schemeClr val="bg1"/>
              </a:solidFill>
            </a:endParaRPr>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3" y="1490967"/>
            <a:ext cx="6373307" cy="3823984"/>
          </a:xfrm>
          <a:prstGeom prst="rect">
            <a:avLst/>
          </a:prstGeom>
        </p:spPr>
      </p:pic>
    </p:spTree>
    <p:extLst>
      <p:ext uri="{BB962C8B-B14F-4D97-AF65-F5344CB8AC3E}">
        <p14:creationId xmlns:p14="http://schemas.microsoft.com/office/powerpoint/2010/main" val="17965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Pentagon 16"/>
          <p:cNvSpPr/>
          <p:nvPr/>
        </p:nvSpPr>
        <p:spPr>
          <a:xfrm rot="10800000">
            <a:off x="5572848" y="430047"/>
            <a:ext cx="6283174" cy="5644181"/>
          </a:xfrm>
          <a:prstGeom prst="homePlate">
            <a:avLst>
              <a:gd name="adj" fmla="val 22200"/>
            </a:avLst>
          </a:prstGeom>
          <a:solidFill>
            <a:srgbClr val="007C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114" y="1811587"/>
            <a:ext cx="3566283" cy="4103159"/>
          </a:xfrm>
          <a:prstGeom prst="rect">
            <a:avLst/>
          </a:prstGeom>
        </p:spPr>
      </p:pic>
      <p:grpSp>
        <p:nvGrpSpPr>
          <p:cNvPr id="2" name="Group 1"/>
          <p:cNvGrpSpPr/>
          <p:nvPr/>
        </p:nvGrpSpPr>
        <p:grpSpPr>
          <a:xfrm>
            <a:off x="610710" y="705891"/>
            <a:ext cx="4701519" cy="1146483"/>
            <a:chOff x="610710" y="1483438"/>
            <a:chExt cx="11433598" cy="2788125"/>
          </a:xfrm>
        </p:grpSpPr>
        <p:pic>
          <p:nvPicPr>
            <p:cNvPr id="5" name="Billede 11"/>
            <p:cNvPicPr>
              <a:picLocks noChangeAspect="1"/>
            </p:cNvPicPr>
            <p:nvPr/>
          </p:nvPicPr>
          <p:blipFill>
            <a:blip r:embed="rId4"/>
            <a:stretch>
              <a:fillRect/>
            </a:stretch>
          </p:blipFill>
          <p:spPr>
            <a:xfrm>
              <a:off x="9014537" y="1753194"/>
              <a:ext cx="3029771" cy="2419179"/>
            </a:xfrm>
            <a:prstGeom prst="rect">
              <a:avLst/>
            </a:prstGeom>
          </p:spPr>
        </p:pic>
        <p:pic>
          <p:nvPicPr>
            <p:cNvPr id="6" name="Billede 2"/>
            <p:cNvPicPr>
              <a:picLocks noChangeAspect="1"/>
            </p:cNvPicPr>
            <p:nvPr/>
          </p:nvPicPr>
          <p:blipFill>
            <a:blip r:embed="rId5"/>
            <a:stretch>
              <a:fillRect/>
            </a:stretch>
          </p:blipFill>
          <p:spPr>
            <a:xfrm>
              <a:off x="3121796" y="1483438"/>
              <a:ext cx="1288596" cy="2788125"/>
            </a:xfrm>
            <a:prstGeom prst="rect">
              <a:avLst/>
            </a:prstGeom>
          </p:spPr>
        </p:pic>
        <p:pic>
          <p:nvPicPr>
            <p:cNvPr id="7" name="Billede 2"/>
            <p:cNvPicPr>
              <a:picLocks noChangeAspect="1"/>
            </p:cNvPicPr>
            <p:nvPr/>
          </p:nvPicPr>
          <p:blipFill>
            <a:blip r:embed="rId6"/>
            <a:stretch>
              <a:fillRect/>
            </a:stretch>
          </p:blipFill>
          <p:spPr>
            <a:xfrm>
              <a:off x="4819368" y="1483438"/>
              <a:ext cx="2282468" cy="2688935"/>
            </a:xfrm>
            <a:prstGeom prst="rect">
              <a:avLst/>
            </a:prstGeom>
          </p:spPr>
        </p:pic>
        <p:pic>
          <p:nvPicPr>
            <p:cNvPr id="8" name="Billede 5"/>
            <p:cNvPicPr>
              <a:picLocks noChangeAspect="1"/>
            </p:cNvPicPr>
            <p:nvPr/>
          </p:nvPicPr>
          <p:blipFill>
            <a:blip r:embed="rId7"/>
            <a:stretch>
              <a:fillRect/>
            </a:stretch>
          </p:blipFill>
          <p:spPr>
            <a:xfrm>
              <a:off x="610710" y="1483438"/>
              <a:ext cx="1974065" cy="2690678"/>
            </a:xfrm>
            <a:prstGeom prst="rect">
              <a:avLst/>
            </a:prstGeom>
          </p:spPr>
        </p:pic>
        <p:pic>
          <p:nvPicPr>
            <p:cNvPr id="10" name="Billede 10"/>
            <p:cNvPicPr>
              <a:picLocks noChangeAspect="1"/>
            </p:cNvPicPr>
            <p:nvPr/>
          </p:nvPicPr>
          <p:blipFill>
            <a:blip r:embed="rId8"/>
            <a:stretch>
              <a:fillRect/>
            </a:stretch>
          </p:blipFill>
          <p:spPr>
            <a:xfrm>
              <a:off x="7542578" y="1815692"/>
              <a:ext cx="1442866" cy="2455871"/>
            </a:xfrm>
            <a:prstGeom prst="rect">
              <a:avLst/>
            </a:prstGeom>
          </p:spPr>
        </p:pic>
      </p:grpSp>
      <p:sp>
        <p:nvSpPr>
          <p:cNvPr id="16" name="Rectangle 4"/>
          <p:cNvSpPr>
            <a:spLocks noChangeArrowheads="1"/>
          </p:cNvSpPr>
          <p:nvPr/>
        </p:nvSpPr>
        <p:spPr bwMode="auto">
          <a:xfrm>
            <a:off x="6991370" y="1229685"/>
            <a:ext cx="4859281" cy="4451025"/>
          </a:xfrm>
          <a:prstGeom prst="rect">
            <a:avLst/>
          </a:prstGeom>
          <a:noFill/>
          <a:ln w="9525">
            <a:noFill/>
            <a:miter lim="800000"/>
            <a:headEnd/>
            <a:tailEnd/>
          </a:ln>
          <a:effectLst/>
        </p:spPr>
        <p:txBody>
          <a:bodyPr/>
          <a:lstStyle/>
          <a:p>
            <a:pPr marL="342900" indent="-342900">
              <a:spcBef>
                <a:spcPct val="20000"/>
              </a:spcBef>
              <a:buFontTx/>
              <a:buChar char="•"/>
            </a:pPr>
            <a:r>
              <a:rPr lang="da-DK" sz="3200" b="1" dirty="0" smtClean="0">
                <a:solidFill>
                  <a:srgbClr val="D3DA3D"/>
                </a:solidFill>
              </a:rPr>
              <a:t>Du </a:t>
            </a:r>
            <a:r>
              <a:rPr lang="da-DK" sz="3200" b="1" dirty="0">
                <a:solidFill>
                  <a:srgbClr val="D3DA3D"/>
                </a:solidFill>
              </a:rPr>
              <a:t>får info med </a:t>
            </a:r>
            <a:r>
              <a:rPr lang="da-DK" sz="3200" b="1" dirty="0" smtClean="0">
                <a:solidFill>
                  <a:srgbClr val="D3DA3D"/>
                </a:solidFill>
              </a:rPr>
              <a:t>hjem og har den altid ved hånden</a:t>
            </a:r>
            <a:endParaRPr lang="da-DK" sz="3200" b="1" dirty="0">
              <a:solidFill>
                <a:srgbClr val="D3DA3D"/>
              </a:solidFill>
            </a:endParaRPr>
          </a:p>
          <a:p>
            <a:pPr marL="342900" indent="-342900">
              <a:spcBef>
                <a:spcPct val="20000"/>
              </a:spcBef>
              <a:buFontTx/>
              <a:buChar char="•"/>
            </a:pPr>
            <a:endParaRPr lang="da-DK" sz="3200" b="1" dirty="0">
              <a:solidFill>
                <a:srgbClr val="D3DA3D"/>
              </a:solidFill>
            </a:endParaRPr>
          </a:p>
          <a:p>
            <a:pPr marL="342900" indent="-342900">
              <a:spcBef>
                <a:spcPct val="20000"/>
              </a:spcBef>
              <a:buFontTx/>
              <a:buChar char="•"/>
            </a:pPr>
            <a:r>
              <a:rPr lang="da-DK" sz="3200" b="1" dirty="0">
                <a:solidFill>
                  <a:srgbClr val="D3DA3D"/>
                </a:solidFill>
              </a:rPr>
              <a:t>Mulighed for at gentage, evt. med pårørende</a:t>
            </a:r>
          </a:p>
          <a:p>
            <a:pPr marL="342900" indent="-342900">
              <a:spcBef>
                <a:spcPct val="20000"/>
              </a:spcBef>
              <a:buFontTx/>
              <a:buChar char="•"/>
            </a:pPr>
            <a:endParaRPr lang="da-DK" sz="3200" b="1" dirty="0">
              <a:solidFill>
                <a:srgbClr val="D3DA3D"/>
              </a:solidFill>
            </a:endParaRPr>
          </a:p>
          <a:p>
            <a:pPr marL="342900" indent="-342900">
              <a:spcBef>
                <a:spcPct val="20000"/>
              </a:spcBef>
              <a:buFontTx/>
              <a:buChar char="•"/>
            </a:pPr>
            <a:r>
              <a:rPr lang="da-DK" sz="3200" b="1" dirty="0">
                <a:solidFill>
                  <a:srgbClr val="D3DA3D"/>
                </a:solidFill>
              </a:rPr>
              <a:t>V</a:t>
            </a:r>
            <a:r>
              <a:rPr lang="da-DK" sz="3200" b="1" dirty="0" smtClean="0">
                <a:solidFill>
                  <a:srgbClr val="D3DA3D"/>
                </a:solidFill>
              </a:rPr>
              <a:t>iden </a:t>
            </a:r>
            <a:r>
              <a:rPr lang="da-DK" sz="3200" b="1" dirty="0">
                <a:solidFill>
                  <a:srgbClr val="D3DA3D"/>
                </a:solidFill>
              </a:rPr>
              <a:t>fordøjes privat</a:t>
            </a:r>
          </a:p>
          <a:p>
            <a:pPr marL="342900" indent="-342900">
              <a:spcBef>
                <a:spcPct val="20000"/>
              </a:spcBef>
              <a:buFontTx/>
              <a:buChar char="•"/>
            </a:pPr>
            <a:endParaRPr lang="da-DK" sz="3200" b="1" dirty="0">
              <a:solidFill>
                <a:srgbClr val="D3DA3D"/>
              </a:solidFill>
            </a:endParaRPr>
          </a:p>
          <a:p>
            <a:pPr marL="342900" indent="-342900">
              <a:spcBef>
                <a:spcPct val="20000"/>
              </a:spcBef>
              <a:buFontTx/>
              <a:buChar char="•"/>
            </a:pPr>
            <a:endParaRPr lang="da-DK" sz="3200" b="1" dirty="0">
              <a:solidFill>
                <a:srgbClr val="D3DA3D"/>
              </a:solidFill>
            </a:endParaRPr>
          </a:p>
          <a:p>
            <a:pPr marL="342900" indent="-342900">
              <a:spcBef>
                <a:spcPct val="20000"/>
              </a:spcBef>
              <a:buFontTx/>
              <a:buChar char="•"/>
            </a:pPr>
            <a:endParaRPr lang="da-DK" sz="3200" b="1" dirty="0">
              <a:solidFill>
                <a:srgbClr val="D3DA3D"/>
              </a:solidFill>
            </a:endParaRPr>
          </a:p>
          <a:p>
            <a:pPr>
              <a:spcBef>
                <a:spcPct val="20000"/>
              </a:spcBef>
            </a:pPr>
            <a:endParaRPr lang="da-DK" sz="3200" b="1" dirty="0">
              <a:solidFill>
                <a:srgbClr val="D3DA3D"/>
              </a:solidFill>
            </a:endParaRPr>
          </a:p>
        </p:txBody>
      </p:sp>
    </p:spTree>
    <p:extLst>
      <p:ext uri="{BB962C8B-B14F-4D97-AF65-F5344CB8AC3E}">
        <p14:creationId xmlns:p14="http://schemas.microsoft.com/office/powerpoint/2010/main" val="1397540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p:cTn id="15"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 calcmode="lin" valueType="num">
                                      <p:cBhvr>
                                        <p:cTn id="23" dur="10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6">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6">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2"/>
          <p:cNvSpPr>
            <a:spLocks noGrp="1"/>
          </p:cNvSpPr>
          <p:nvPr>
            <p:ph idx="4294967295"/>
          </p:nvPr>
        </p:nvSpPr>
        <p:spPr>
          <a:xfrm>
            <a:off x="2602694" y="4129049"/>
            <a:ext cx="3603430" cy="896721"/>
          </a:xfrm>
        </p:spPr>
        <p:txBody>
          <a:bodyPr>
            <a:noAutofit/>
          </a:bodyPr>
          <a:lstStyle/>
          <a:p>
            <a:pPr marL="0" indent="0" algn="ctr">
              <a:buNone/>
            </a:pPr>
            <a:r>
              <a:rPr lang="da-DK" dirty="0">
                <a:solidFill>
                  <a:srgbClr val="007C7A"/>
                </a:solidFill>
              </a:rPr>
              <a:t>Herudfra skrives drejebøger og videomaterialet optages</a:t>
            </a:r>
          </a:p>
          <a:p>
            <a:pPr marL="0" indent="0" algn="ctr">
              <a:buNone/>
            </a:pPr>
            <a:endParaRPr lang="da-DK" sz="3600" dirty="0">
              <a:solidFill>
                <a:srgbClr val="007C7A"/>
              </a:solidFill>
            </a:endParaRPr>
          </a:p>
          <a:p>
            <a:pPr marL="0" indent="0" algn="ctr">
              <a:buNone/>
            </a:pPr>
            <a:endParaRPr lang="da-DK" sz="3600" dirty="0">
              <a:solidFill>
                <a:srgbClr val="007C7A"/>
              </a:solidFill>
            </a:endParaRPr>
          </a:p>
          <a:p>
            <a:pPr marL="0" indent="0" algn="ctr">
              <a:buNone/>
            </a:pPr>
            <a:endParaRPr lang="da-DK" sz="3600" baseline="30000" dirty="0">
              <a:solidFill>
                <a:srgbClr val="007C7A"/>
              </a:solidFill>
            </a:endParaRPr>
          </a:p>
          <a:p>
            <a:pPr algn="ctr"/>
            <a:endParaRPr lang="da-DK" sz="3600" baseline="30000" dirty="0">
              <a:solidFill>
                <a:srgbClr val="007C7A"/>
              </a:solidFill>
            </a:endParaRPr>
          </a:p>
        </p:txBody>
      </p:sp>
      <p:sp>
        <p:nvSpPr>
          <p:cNvPr id="7" name="Titel 1"/>
          <p:cNvSpPr>
            <a:spLocks noGrp="1"/>
          </p:cNvSpPr>
          <p:nvPr>
            <p:ph type="title"/>
          </p:nvPr>
        </p:nvSpPr>
        <p:spPr>
          <a:xfrm>
            <a:off x="322763" y="206875"/>
            <a:ext cx="11312977" cy="1192691"/>
          </a:xfrm>
        </p:spPr>
        <p:txBody>
          <a:bodyPr>
            <a:normAutofit/>
          </a:bodyPr>
          <a:lstStyle/>
          <a:p>
            <a:r>
              <a:rPr lang="da-DK" sz="4000" dirty="0" smtClean="0">
                <a:solidFill>
                  <a:srgbClr val="007C7A"/>
                </a:solidFill>
              </a:rPr>
              <a:t>Emner </a:t>
            </a:r>
            <a:r>
              <a:rPr lang="da-DK" sz="4000" dirty="0">
                <a:solidFill>
                  <a:srgbClr val="007C7A"/>
                </a:solidFill>
              </a:rPr>
              <a:t>fra workshops med </a:t>
            </a:r>
            <a:r>
              <a:rPr lang="da-DK" sz="4000" dirty="0" smtClean="0">
                <a:solidFill>
                  <a:srgbClr val="007C7A"/>
                </a:solidFill>
              </a:rPr>
              <a:t>borgere </a:t>
            </a:r>
            <a:r>
              <a:rPr lang="da-DK" sz="4000" dirty="0">
                <a:solidFill>
                  <a:srgbClr val="007C7A"/>
                </a:solidFill>
              </a:rPr>
              <a:t>og fagfolk</a:t>
            </a:r>
          </a:p>
        </p:txBody>
      </p:sp>
      <p:grpSp>
        <p:nvGrpSpPr>
          <p:cNvPr id="4" name="Group 3"/>
          <p:cNvGrpSpPr/>
          <p:nvPr/>
        </p:nvGrpSpPr>
        <p:grpSpPr>
          <a:xfrm>
            <a:off x="1375685" y="3764290"/>
            <a:ext cx="1388239" cy="2635756"/>
            <a:chOff x="-18773775" y="-3314700"/>
            <a:chExt cx="3602038" cy="6838950"/>
          </a:xfrm>
          <a:solidFill>
            <a:srgbClr val="007C7A"/>
          </a:solidFill>
        </p:grpSpPr>
        <p:sp>
          <p:nvSpPr>
            <p:cNvPr id="5"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6064818" y="3688169"/>
            <a:ext cx="1294361" cy="2711877"/>
            <a:chOff x="-25393650" y="-3429000"/>
            <a:chExt cx="3270249" cy="6851650"/>
          </a:xfrm>
          <a:solidFill>
            <a:srgbClr val="007C7A"/>
          </a:solidFill>
        </p:grpSpPr>
        <p:sp>
          <p:nvSpPr>
            <p:cNvPr id="22" name="Freeform 5"/>
            <p:cNvSpPr>
              <a:spLocks/>
            </p:cNvSpPr>
            <p:nvPr/>
          </p:nvSpPr>
          <p:spPr bwMode="auto">
            <a:xfrm>
              <a:off x="-24895175" y="1643063"/>
              <a:ext cx="377825" cy="982663"/>
            </a:xfrm>
            <a:custGeom>
              <a:avLst/>
              <a:gdLst>
                <a:gd name="T0" fmla="*/ 56 w 173"/>
                <a:gd name="T1" fmla="*/ 0 h 453"/>
                <a:gd name="T2" fmla="*/ 63 w 173"/>
                <a:gd name="T3" fmla="*/ 86 h 453"/>
                <a:gd name="T4" fmla="*/ 69 w 173"/>
                <a:gd name="T5" fmla="*/ 282 h 453"/>
                <a:gd name="T6" fmla="*/ 0 w 173"/>
                <a:gd name="T7" fmla="*/ 367 h 453"/>
                <a:gd name="T8" fmla="*/ 87 w 173"/>
                <a:gd name="T9" fmla="*/ 453 h 453"/>
                <a:gd name="T10" fmla="*/ 173 w 173"/>
                <a:gd name="T11" fmla="*/ 367 h 453"/>
                <a:gd name="T12" fmla="*/ 109 w 173"/>
                <a:gd name="T13" fmla="*/ 283 h 453"/>
                <a:gd name="T14" fmla="*/ 103 w 173"/>
                <a:gd name="T15" fmla="*/ 99 h 453"/>
                <a:gd name="T16" fmla="*/ 98 w 173"/>
                <a:gd name="T17" fmla="*/ 14 h 453"/>
                <a:gd name="T18" fmla="*/ 56 w 173"/>
                <a:gd name="T1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453">
                  <a:moveTo>
                    <a:pt x="56" y="0"/>
                  </a:moveTo>
                  <a:cubicBezTo>
                    <a:pt x="59" y="29"/>
                    <a:pt x="61" y="58"/>
                    <a:pt x="63" y="86"/>
                  </a:cubicBezTo>
                  <a:cubicBezTo>
                    <a:pt x="67" y="163"/>
                    <a:pt x="69" y="233"/>
                    <a:pt x="69" y="282"/>
                  </a:cubicBezTo>
                  <a:cubicBezTo>
                    <a:pt x="30" y="290"/>
                    <a:pt x="0" y="325"/>
                    <a:pt x="0" y="367"/>
                  </a:cubicBezTo>
                  <a:cubicBezTo>
                    <a:pt x="0" y="414"/>
                    <a:pt x="39" y="453"/>
                    <a:pt x="87" y="453"/>
                  </a:cubicBezTo>
                  <a:cubicBezTo>
                    <a:pt x="135" y="453"/>
                    <a:pt x="173" y="414"/>
                    <a:pt x="173" y="367"/>
                  </a:cubicBezTo>
                  <a:cubicBezTo>
                    <a:pt x="173" y="326"/>
                    <a:pt x="146" y="293"/>
                    <a:pt x="109" y="283"/>
                  </a:cubicBezTo>
                  <a:cubicBezTo>
                    <a:pt x="109" y="237"/>
                    <a:pt x="107" y="171"/>
                    <a:pt x="103" y="99"/>
                  </a:cubicBezTo>
                  <a:cubicBezTo>
                    <a:pt x="102" y="71"/>
                    <a:pt x="100" y="43"/>
                    <a:pt x="98" y="14"/>
                  </a:cubicBezTo>
                  <a:cubicBezTo>
                    <a:pt x="83" y="9"/>
                    <a:pt x="70" y="5"/>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p:nvSpPr>
          <p:spPr bwMode="auto">
            <a:xfrm>
              <a:off x="-24449088" y="1736725"/>
              <a:ext cx="696912" cy="1685925"/>
            </a:xfrm>
            <a:custGeom>
              <a:avLst/>
              <a:gdLst>
                <a:gd name="T0" fmla="*/ 311 w 319"/>
                <a:gd name="T1" fmla="*/ 43 h 778"/>
                <a:gd name="T2" fmla="*/ 0 w 319"/>
                <a:gd name="T3" fmla="*/ 0 h 778"/>
                <a:gd name="T4" fmla="*/ 0 w 319"/>
                <a:gd name="T5" fmla="*/ 82 h 778"/>
                <a:gd name="T6" fmla="*/ 0 w 319"/>
                <a:gd name="T7" fmla="*/ 614 h 778"/>
                <a:gd name="T8" fmla="*/ 165 w 319"/>
                <a:gd name="T9" fmla="*/ 778 h 778"/>
                <a:gd name="T10" fmla="*/ 319 w 319"/>
                <a:gd name="T11" fmla="*/ 672 h 778"/>
                <a:gd name="T12" fmla="*/ 311 w 319"/>
                <a:gd name="T13" fmla="*/ 614 h 778"/>
                <a:gd name="T14" fmla="*/ 311 w 319"/>
                <a:gd name="T15" fmla="*/ 43 h 7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778">
                  <a:moveTo>
                    <a:pt x="311" y="43"/>
                  </a:moveTo>
                  <a:cubicBezTo>
                    <a:pt x="201" y="39"/>
                    <a:pt x="94" y="22"/>
                    <a:pt x="0" y="0"/>
                  </a:cubicBezTo>
                  <a:lnTo>
                    <a:pt x="0" y="82"/>
                  </a:lnTo>
                  <a:lnTo>
                    <a:pt x="0" y="614"/>
                  </a:lnTo>
                  <a:cubicBezTo>
                    <a:pt x="0" y="705"/>
                    <a:pt x="74" y="778"/>
                    <a:pt x="165" y="778"/>
                  </a:cubicBezTo>
                  <a:cubicBezTo>
                    <a:pt x="235" y="778"/>
                    <a:pt x="295" y="734"/>
                    <a:pt x="319" y="672"/>
                  </a:cubicBezTo>
                  <a:cubicBezTo>
                    <a:pt x="314" y="653"/>
                    <a:pt x="311" y="634"/>
                    <a:pt x="311" y="614"/>
                  </a:cubicBezTo>
                  <a:lnTo>
                    <a:pt x="311" y="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23595013" y="1736725"/>
              <a:ext cx="722312" cy="1685925"/>
            </a:xfrm>
            <a:custGeom>
              <a:avLst/>
              <a:gdLst>
                <a:gd name="T0" fmla="*/ 0 w 330"/>
                <a:gd name="T1" fmla="*/ 43 h 778"/>
                <a:gd name="T2" fmla="*/ 0 w 330"/>
                <a:gd name="T3" fmla="*/ 614 h 778"/>
                <a:gd name="T4" fmla="*/ 165 w 330"/>
                <a:gd name="T5" fmla="*/ 778 h 778"/>
                <a:gd name="T6" fmla="*/ 330 w 330"/>
                <a:gd name="T7" fmla="*/ 614 h 778"/>
                <a:gd name="T8" fmla="*/ 330 w 330"/>
                <a:gd name="T9" fmla="*/ 0 h 778"/>
                <a:gd name="T10" fmla="*/ 0 w 330"/>
                <a:gd name="T11" fmla="*/ 43 h 778"/>
              </a:gdLst>
              <a:ahLst/>
              <a:cxnLst>
                <a:cxn ang="0">
                  <a:pos x="T0" y="T1"/>
                </a:cxn>
                <a:cxn ang="0">
                  <a:pos x="T2" y="T3"/>
                </a:cxn>
                <a:cxn ang="0">
                  <a:pos x="T4" y="T5"/>
                </a:cxn>
                <a:cxn ang="0">
                  <a:pos x="T6" y="T7"/>
                </a:cxn>
                <a:cxn ang="0">
                  <a:pos x="T8" y="T9"/>
                </a:cxn>
                <a:cxn ang="0">
                  <a:pos x="T10" y="T11"/>
                </a:cxn>
              </a:cxnLst>
              <a:rect l="0" t="0" r="r" b="b"/>
              <a:pathLst>
                <a:path w="330" h="778">
                  <a:moveTo>
                    <a:pt x="0" y="43"/>
                  </a:moveTo>
                  <a:lnTo>
                    <a:pt x="0" y="614"/>
                  </a:lnTo>
                  <a:cubicBezTo>
                    <a:pt x="0" y="705"/>
                    <a:pt x="74" y="778"/>
                    <a:pt x="165" y="778"/>
                  </a:cubicBezTo>
                  <a:cubicBezTo>
                    <a:pt x="256" y="778"/>
                    <a:pt x="330" y="705"/>
                    <a:pt x="330" y="614"/>
                  </a:cubicBezTo>
                  <a:lnTo>
                    <a:pt x="330" y="0"/>
                  </a:lnTo>
                  <a:cubicBezTo>
                    <a:pt x="231" y="23"/>
                    <a:pt x="116" y="40"/>
                    <a:pt x="0" y="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noEditPoints="1"/>
            </p:cNvSpPr>
            <p:nvPr/>
          </p:nvSpPr>
          <p:spPr bwMode="auto">
            <a:xfrm>
              <a:off x="-25188863" y="-1963738"/>
              <a:ext cx="3054350" cy="3727450"/>
            </a:xfrm>
            <a:custGeom>
              <a:avLst/>
              <a:gdLst>
                <a:gd name="T0" fmla="*/ 132 w 1397"/>
                <a:gd name="T1" fmla="*/ 1073 h 1720"/>
                <a:gd name="T2" fmla="*/ 182 w 1397"/>
                <a:gd name="T3" fmla="*/ 1081 h 1720"/>
                <a:gd name="T4" fmla="*/ 295 w 1397"/>
                <a:gd name="T5" fmla="*/ 334 h 1720"/>
                <a:gd name="T6" fmla="*/ 327 w 1397"/>
                <a:gd name="T7" fmla="*/ 334 h 1720"/>
                <a:gd name="T8" fmla="*/ 190 w 1397"/>
                <a:gd name="T9" fmla="*/ 1614 h 1720"/>
                <a:gd name="T10" fmla="*/ 698 w 1397"/>
                <a:gd name="T11" fmla="*/ 1720 h 1720"/>
                <a:gd name="T12" fmla="*/ 1207 w 1397"/>
                <a:gd name="T13" fmla="*/ 1614 h 1720"/>
                <a:gd name="T14" fmla="*/ 1070 w 1397"/>
                <a:gd name="T15" fmla="*/ 334 h 1720"/>
                <a:gd name="T16" fmla="*/ 1102 w 1397"/>
                <a:gd name="T17" fmla="*/ 334 h 1720"/>
                <a:gd name="T18" fmla="*/ 1215 w 1397"/>
                <a:gd name="T19" fmla="*/ 1081 h 1720"/>
                <a:gd name="T20" fmla="*/ 1264 w 1397"/>
                <a:gd name="T21" fmla="*/ 1073 h 1720"/>
                <a:gd name="T22" fmla="*/ 1397 w 1397"/>
                <a:gd name="T23" fmla="*/ 1036 h 1720"/>
                <a:gd name="T24" fmla="*/ 1213 w 1397"/>
                <a:gd name="T25" fmla="*/ 190 h 1720"/>
                <a:gd name="T26" fmla="*/ 1059 w 1397"/>
                <a:gd name="T27" fmla="*/ 32 h 1720"/>
                <a:gd name="T28" fmla="*/ 978 w 1397"/>
                <a:gd name="T29" fmla="*/ 2 h 1720"/>
                <a:gd name="T30" fmla="*/ 956 w 1397"/>
                <a:gd name="T31" fmla="*/ 0 h 1720"/>
                <a:gd name="T32" fmla="*/ 867 w 1397"/>
                <a:gd name="T33" fmla="*/ 0 h 1720"/>
                <a:gd name="T34" fmla="*/ 774 w 1397"/>
                <a:gd name="T35" fmla="*/ 322 h 1720"/>
                <a:gd name="T36" fmla="*/ 752 w 1397"/>
                <a:gd name="T37" fmla="*/ 163 h 1720"/>
                <a:gd name="T38" fmla="*/ 698 w 1397"/>
                <a:gd name="T39" fmla="*/ 173 h 1720"/>
                <a:gd name="T40" fmla="*/ 698 w 1397"/>
                <a:gd name="T41" fmla="*/ 173 h 1720"/>
                <a:gd name="T42" fmla="*/ 698 w 1397"/>
                <a:gd name="T43" fmla="*/ 173 h 1720"/>
                <a:gd name="T44" fmla="*/ 645 w 1397"/>
                <a:gd name="T45" fmla="*/ 164 h 1720"/>
                <a:gd name="T46" fmla="*/ 623 w 1397"/>
                <a:gd name="T47" fmla="*/ 322 h 1720"/>
                <a:gd name="T48" fmla="*/ 529 w 1397"/>
                <a:gd name="T49" fmla="*/ 0 h 1720"/>
                <a:gd name="T50" fmla="*/ 441 w 1397"/>
                <a:gd name="T51" fmla="*/ 0 h 1720"/>
                <a:gd name="T52" fmla="*/ 419 w 1397"/>
                <a:gd name="T53" fmla="*/ 2 h 1720"/>
                <a:gd name="T54" fmla="*/ 337 w 1397"/>
                <a:gd name="T55" fmla="*/ 32 h 1720"/>
                <a:gd name="T56" fmla="*/ 113 w 1397"/>
                <a:gd name="T57" fmla="*/ 340 h 1720"/>
                <a:gd name="T58" fmla="*/ 0 w 1397"/>
                <a:gd name="T59" fmla="*/ 1036 h 1720"/>
                <a:gd name="T60" fmla="*/ 132 w 1397"/>
                <a:gd name="T61" fmla="*/ 1073 h 1720"/>
                <a:gd name="T62" fmla="*/ 833 w 1397"/>
                <a:gd name="T63" fmla="*/ 1259 h 1720"/>
                <a:gd name="T64" fmla="*/ 1070 w 1397"/>
                <a:gd name="T65" fmla="*/ 1227 h 1720"/>
                <a:gd name="T66" fmla="*/ 1078 w 1397"/>
                <a:gd name="T67" fmla="*/ 1279 h 1720"/>
                <a:gd name="T68" fmla="*/ 840 w 1397"/>
                <a:gd name="T69" fmla="*/ 1312 h 1720"/>
                <a:gd name="T70" fmla="*/ 833 w 1397"/>
                <a:gd name="T71" fmla="*/ 1259 h 1720"/>
                <a:gd name="T72" fmla="*/ 319 w 1397"/>
                <a:gd name="T73" fmla="*/ 1279 h 1720"/>
                <a:gd name="T74" fmla="*/ 326 w 1397"/>
                <a:gd name="T75" fmla="*/ 1227 h 1720"/>
                <a:gd name="T76" fmla="*/ 564 w 1397"/>
                <a:gd name="T77" fmla="*/ 1259 h 1720"/>
                <a:gd name="T78" fmla="*/ 557 w 1397"/>
                <a:gd name="T79" fmla="*/ 1312 h 1720"/>
                <a:gd name="T80" fmla="*/ 319 w 1397"/>
                <a:gd name="T81" fmla="*/ 127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7" h="1720">
                  <a:moveTo>
                    <a:pt x="132" y="1073"/>
                  </a:moveTo>
                  <a:cubicBezTo>
                    <a:pt x="150" y="1076"/>
                    <a:pt x="167" y="1079"/>
                    <a:pt x="182" y="1081"/>
                  </a:cubicBezTo>
                  <a:cubicBezTo>
                    <a:pt x="228" y="701"/>
                    <a:pt x="295" y="334"/>
                    <a:pt x="295" y="334"/>
                  </a:cubicBezTo>
                  <a:lnTo>
                    <a:pt x="327" y="334"/>
                  </a:lnTo>
                  <a:cubicBezTo>
                    <a:pt x="302" y="492"/>
                    <a:pt x="190" y="1215"/>
                    <a:pt x="190" y="1614"/>
                  </a:cubicBezTo>
                  <a:cubicBezTo>
                    <a:pt x="305" y="1667"/>
                    <a:pt x="501" y="1720"/>
                    <a:pt x="698" y="1720"/>
                  </a:cubicBezTo>
                  <a:cubicBezTo>
                    <a:pt x="896" y="1720"/>
                    <a:pt x="1092" y="1667"/>
                    <a:pt x="1207" y="1614"/>
                  </a:cubicBezTo>
                  <a:cubicBezTo>
                    <a:pt x="1207" y="1215"/>
                    <a:pt x="1095" y="492"/>
                    <a:pt x="1070" y="334"/>
                  </a:cubicBezTo>
                  <a:lnTo>
                    <a:pt x="1102" y="334"/>
                  </a:lnTo>
                  <a:cubicBezTo>
                    <a:pt x="1102" y="334"/>
                    <a:pt x="1169" y="701"/>
                    <a:pt x="1215" y="1081"/>
                  </a:cubicBezTo>
                  <a:cubicBezTo>
                    <a:pt x="1230" y="1079"/>
                    <a:pt x="1247" y="1076"/>
                    <a:pt x="1264" y="1073"/>
                  </a:cubicBezTo>
                  <a:cubicBezTo>
                    <a:pt x="1312" y="1064"/>
                    <a:pt x="1365" y="1051"/>
                    <a:pt x="1397" y="1036"/>
                  </a:cubicBezTo>
                  <a:cubicBezTo>
                    <a:pt x="1378" y="587"/>
                    <a:pt x="1302" y="338"/>
                    <a:pt x="1213" y="190"/>
                  </a:cubicBezTo>
                  <a:cubicBezTo>
                    <a:pt x="1163" y="108"/>
                    <a:pt x="1108" y="59"/>
                    <a:pt x="1059" y="32"/>
                  </a:cubicBezTo>
                  <a:cubicBezTo>
                    <a:pt x="1027" y="13"/>
                    <a:pt x="998" y="6"/>
                    <a:pt x="978" y="2"/>
                  </a:cubicBezTo>
                  <a:cubicBezTo>
                    <a:pt x="971" y="1"/>
                    <a:pt x="964" y="0"/>
                    <a:pt x="956" y="0"/>
                  </a:cubicBezTo>
                  <a:lnTo>
                    <a:pt x="867" y="0"/>
                  </a:lnTo>
                  <a:cubicBezTo>
                    <a:pt x="866" y="93"/>
                    <a:pt x="818" y="222"/>
                    <a:pt x="774" y="322"/>
                  </a:cubicBezTo>
                  <a:lnTo>
                    <a:pt x="752" y="163"/>
                  </a:lnTo>
                  <a:cubicBezTo>
                    <a:pt x="735" y="170"/>
                    <a:pt x="717" y="173"/>
                    <a:pt x="698" y="173"/>
                  </a:cubicBezTo>
                  <a:lnTo>
                    <a:pt x="698" y="173"/>
                  </a:lnTo>
                  <a:lnTo>
                    <a:pt x="698" y="173"/>
                  </a:lnTo>
                  <a:cubicBezTo>
                    <a:pt x="680" y="173"/>
                    <a:pt x="662" y="170"/>
                    <a:pt x="645" y="164"/>
                  </a:cubicBezTo>
                  <a:lnTo>
                    <a:pt x="623" y="322"/>
                  </a:lnTo>
                  <a:cubicBezTo>
                    <a:pt x="579" y="222"/>
                    <a:pt x="531" y="93"/>
                    <a:pt x="529" y="0"/>
                  </a:cubicBezTo>
                  <a:lnTo>
                    <a:pt x="441" y="0"/>
                  </a:lnTo>
                  <a:cubicBezTo>
                    <a:pt x="433" y="0"/>
                    <a:pt x="426" y="1"/>
                    <a:pt x="419" y="2"/>
                  </a:cubicBezTo>
                  <a:cubicBezTo>
                    <a:pt x="399" y="6"/>
                    <a:pt x="370" y="13"/>
                    <a:pt x="337" y="32"/>
                  </a:cubicBezTo>
                  <a:cubicBezTo>
                    <a:pt x="264" y="73"/>
                    <a:pt x="178" y="163"/>
                    <a:pt x="113" y="340"/>
                  </a:cubicBezTo>
                  <a:cubicBezTo>
                    <a:pt x="57" y="493"/>
                    <a:pt x="13" y="712"/>
                    <a:pt x="0" y="1036"/>
                  </a:cubicBezTo>
                  <a:cubicBezTo>
                    <a:pt x="32" y="1051"/>
                    <a:pt x="85" y="1064"/>
                    <a:pt x="132" y="1073"/>
                  </a:cubicBezTo>
                  <a:close/>
                  <a:moveTo>
                    <a:pt x="833" y="1259"/>
                  </a:moveTo>
                  <a:lnTo>
                    <a:pt x="1070" y="1227"/>
                  </a:lnTo>
                  <a:lnTo>
                    <a:pt x="1078" y="1279"/>
                  </a:lnTo>
                  <a:lnTo>
                    <a:pt x="840" y="1312"/>
                  </a:lnTo>
                  <a:lnTo>
                    <a:pt x="833" y="1259"/>
                  </a:lnTo>
                  <a:close/>
                  <a:moveTo>
                    <a:pt x="319" y="1279"/>
                  </a:moveTo>
                  <a:lnTo>
                    <a:pt x="326" y="1227"/>
                  </a:lnTo>
                  <a:lnTo>
                    <a:pt x="564" y="1259"/>
                  </a:lnTo>
                  <a:lnTo>
                    <a:pt x="557" y="1312"/>
                  </a:lnTo>
                  <a:lnTo>
                    <a:pt x="319" y="12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p:cNvSpPr>
            <p:nvPr/>
          </p:nvSpPr>
          <p:spPr bwMode="auto">
            <a:xfrm>
              <a:off x="-22525038" y="341313"/>
              <a:ext cx="401637" cy="538163"/>
            </a:xfrm>
            <a:custGeom>
              <a:avLst/>
              <a:gdLst>
                <a:gd name="T0" fmla="*/ 51 w 184"/>
                <a:gd name="T1" fmla="*/ 35 h 248"/>
                <a:gd name="T2" fmla="*/ 0 w 184"/>
                <a:gd name="T3" fmla="*/ 44 h 248"/>
                <a:gd name="T4" fmla="*/ 20 w 184"/>
                <a:gd name="T5" fmla="*/ 231 h 248"/>
                <a:gd name="T6" fmla="*/ 77 w 184"/>
                <a:gd name="T7" fmla="*/ 248 h 248"/>
                <a:gd name="T8" fmla="*/ 78 w 184"/>
                <a:gd name="T9" fmla="*/ 248 h 248"/>
                <a:gd name="T10" fmla="*/ 183 w 184"/>
                <a:gd name="T11" fmla="*/ 140 h 248"/>
                <a:gd name="T12" fmla="*/ 180 w 184"/>
                <a:gd name="T13" fmla="*/ 0 h 248"/>
                <a:gd name="T14" fmla="*/ 51 w 184"/>
                <a:gd name="T15" fmla="*/ 35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48">
                  <a:moveTo>
                    <a:pt x="51" y="35"/>
                  </a:moveTo>
                  <a:cubicBezTo>
                    <a:pt x="33" y="39"/>
                    <a:pt x="16" y="41"/>
                    <a:pt x="0" y="44"/>
                  </a:cubicBezTo>
                  <a:cubicBezTo>
                    <a:pt x="8" y="107"/>
                    <a:pt x="14" y="170"/>
                    <a:pt x="20" y="231"/>
                  </a:cubicBezTo>
                  <a:cubicBezTo>
                    <a:pt x="37" y="242"/>
                    <a:pt x="56" y="248"/>
                    <a:pt x="77" y="248"/>
                  </a:cubicBezTo>
                  <a:lnTo>
                    <a:pt x="78" y="248"/>
                  </a:lnTo>
                  <a:cubicBezTo>
                    <a:pt x="136" y="247"/>
                    <a:pt x="184" y="199"/>
                    <a:pt x="183" y="140"/>
                  </a:cubicBezTo>
                  <a:cubicBezTo>
                    <a:pt x="183" y="91"/>
                    <a:pt x="182" y="45"/>
                    <a:pt x="180" y="0"/>
                  </a:cubicBezTo>
                  <a:cubicBezTo>
                    <a:pt x="144" y="16"/>
                    <a:pt x="96" y="27"/>
                    <a:pt x="51"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p:cNvSpPr>
            <p:nvPr/>
          </p:nvSpPr>
          <p:spPr bwMode="auto">
            <a:xfrm>
              <a:off x="-23828375" y="-1962150"/>
              <a:ext cx="331787" cy="285750"/>
            </a:xfrm>
            <a:custGeom>
              <a:avLst/>
              <a:gdLst>
                <a:gd name="T0" fmla="*/ 149 w 152"/>
                <a:gd name="T1" fmla="*/ 106 h 132"/>
                <a:gd name="T2" fmla="*/ 152 w 152"/>
                <a:gd name="T3" fmla="*/ 100 h 132"/>
                <a:gd name="T4" fmla="*/ 127 w 152"/>
                <a:gd name="T5" fmla="*/ 0 h 132"/>
                <a:gd name="T6" fmla="*/ 76 w 152"/>
                <a:gd name="T7" fmla="*/ 0 h 132"/>
                <a:gd name="T8" fmla="*/ 26 w 152"/>
                <a:gd name="T9" fmla="*/ 0 h 132"/>
                <a:gd name="T10" fmla="*/ 0 w 152"/>
                <a:gd name="T11" fmla="*/ 100 h 132"/>
                <a:gd name="T12" fmla="*/ 4 w 152"/>
                <a:gd name="T13" fmla="*/ 106 h 132"/>
                <a:gd name="T14" fmla="*/ 76 w 152"/>
                <a:gd name="T15" fmla="*/ 132 h 132"/>
                <a:gd name="T16" fmla="*/ 149 w 152"/>
                <a:gd name="T17"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2">
                  <a:moveTo>
                    <a:pt x="149" y="106"/>
                  </a:moveTo>
                  <a:lnTo>
                    <a:pt x="152" y="100"/>
                  </a:lnTo>
                  <a:lnTo>
                    <a:pt x="127" y="0"/>
                  </a:lnTo>
                  <a:lnTo>
                    <a:pt x="76" y="0"/>
                  </a:lnTo>
                  <a:lnTo>
                    <a:pt x="26" y="0"/>
                  </a:lnTo>
                  <a:lnTo>
                    <a:pt x="0" y="100"/>
                  </a:lnTo>
                  <a:lnTo>
                    <a:pt x="4" y="106"/>
                  </a:lnTo>
                  <a:cubicBezTo>
                    <a:pt x="25" y="124"/>
                    <a:pt x="51" y="132"/>
                    <a:pt x="76" y="132"/>
                  </a:cubicBezTo>
                  <a:cubicBezTo>
                    <a:pt x="102" y="132"/>
                    <a:pt x="128" y="124"/>
                    <a:pt x="149"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1"/>
            <p:cNvSpPr>
              <a:spLocks/>
            </p:cNvSpPr>
            <p:nvPr/>
          </p:nvSpPr>
          <p:spPr bwMode="auto">
            <a:xfrm>
              <a:off x="-24139525" y="-3429000"/>
              <a:ext cx="758825" cy="203200"/>
            </a:xfrm>
            <a:custGeom>
              <a:avLst/>
              <a:gdLst>
                <a:gd name="T0" fmla="*/ 347 w 347"/>
                <a:gd name="T1" fmla="*/ 29 h 94"/>
                <a:gd name="T2" fmla="*/ 218 w 347"/>
                <a:gd name="T3" fmla="*/ 0 h 94"/>
                <a:gd name="T4" fmla="*/ 0 w 347"/>
                <a:gd name="T5" fmla="*/ 94 h 94"/>
                <a:gd name="T6" fmla="*/ 305 w 347"/>
                <a:gd name="T7" fmla="*/ 94 h 94"/>
                <a:gd name="T8" fmla="*/ 347 w 347"/>
                <a:gd name="T9" fmla="*/ 29 h 94"/>
              </a:gdLst>
              <a:ahLst/>
              <a:cxnLst>
                <a:cxn ang="0">
                  <a:pos x="T0" y="T1"/>
                </a:cxn>
                <a:cxn ang="0">
                  <a:pos x="T2" y="T3"/>
                </a:cxn>
                <a:cxn ang="0">
                  <a:pos x="T4" y="T5"/>
                </a:cxn>
                <a:cxn ang="0">
                  <a:pos x="T6" y="T7"/>
                </a:cxn>
                <a:cxn ang="0">
                  <a:pos x="T8" y="T9"/>
                </a:cxn>
              </a:cxnLst>
              <a:rect l="0" t="0" r="r" b="b"/>
              <a:pathLst>
                <a:path w="347" h="94">
                  <a:moveTo>
                    <a:pt x="347" y="29"/>
                  </a:moveTo>
                  <a:cubicBezTo>
                    <a:pt x="308" y="10"/>
                    <a:pt x="265" y="0"/>
                    <a:pt x="218" y="0"/>
                  </a:cubicBezTo>
                  <a:cubicBezTo>
                    <a:pt x="132" y="0"/>
                    <a:pt x="55" y="36"/>
                    <a:pt x="0" y="94"/>
                  </a:cubicBezTo>
                  <a:lnTo>
                    <a:pt x="305" y="94"/>
                  </a:lnTo>
                  <a:cubicBezTo>
                    <a:pt x="311" y="68"/>
                    <a:pt x="326" y="45"/>
                    <a:pt x="347"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p:cNvSpPr>
            <p:nvPr/>
          </p:nvSpPr>
          <p:spPr bwMode="auto">
            <a:xfrm>
              <a:off x="-24318913" y="-3090863"/>
              <a:ext cx="1312862" cy="962025"/>
            </a:xfrm>
            <a:custGeom>
              <a:avLst/>
              <a:gdLst>
                <a:gd name="T0" fmla="*/ 451 w 600"/>
                <a:gd name="T1" fmla="*/ 403 h 444"/>
                <a:gd name="T2" fmla="*/ 600 w 600"/>
                <a:gd name="T3" fmla="*/ 144 h 444"/>
                <a:gd name="T4" fmla="*/ 578 w 600"/>
                <a:gd name="T5" fmla="*/ 30 h 444"/>
                <a:gd name="T6" fmla="*/ 494 w 600"/>
                <a:gd name="T7" fmla="*/ 69 h 444"/>
                <a:gd name="T8" fmla="*/ 393 w 600"/>
                <a:gd name="T9" fmla="*/ 0 h 444"/>
                <a:gd name="T10" fmla="*/ 37 w 600"/>
                <a:gd name="T11" fmla="*/ 0 h 444"/>
                <a:gd name="T12" fmla="*/ 0 w 600"/>
                <a:gd name="T13" fmla="*/ 144 h 444"/>
                <a:gd name="T14" fmla="*/ 149 w 600"/>
                <a:gd name="T15" fmla="*/ 403 h 444"/>
                <a:gd name="T16" fmla="*/ 300 w 600"/>
                <a:gd name="T17" fmla="*/ 444 h 444"/>
                <a:gd name="T18" fmla="*/ 451 w 600"/>
                <a:gd name="T19" fmla="*/ 40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444">
                  <a:moveTo>
                    <a:pt x="451" y="403"/>
                  </a:moveTo>
                  <a:cubicBezTo>
                    <a:pt x="541" y="351"/>
                    <a:pt x="600" y="255"/>
                    <a:pt x="600" y="144"/>
                  </a:cubicBezTo>
                  <a:cubicBezTo>
                    <a:pt x="600" y="104"/>
                    <a:pt x="592" y="65"/>
                    <a:pt x="578" y="30"/>
                  </a:cubicBezTo>
                  <a:cubicBezTo>
                    <a:pt x="558" y="54"/>
                    <a:pt x="528" y="69"/>
                    <a:pt x="494" y="69"/>
                  </a:cubicBezTo>
                  <a:cubicBezTo>
                    <a:pt x="448" y="69"/>
                    <a:pt x="409" y="41"/>
                    <a:pt x="393" y="0"/>
                  </a:cubicBezTo>
                  <a:lnTo>
                    <a:pt x="37" y="0"/>
                  </a:lnTo>
                  <a:cubicBezTo>
                    <a:pt x="14" y="43"/>
                    <a:pt x="0" y="92"/>
                    <a:pt x="0" y="144"/>
                  </a:cubicBezTo>
                  <a:cubicBezTo>
                    <a:pt x="0" y="255"/>
                    <a:pt x="60" y="351"/>
                    <a:pt x="149" y="403"/>
                  </a:cubicBezTo>
                  <a:cubicBezTo>
                    <a:pt x="194" y="429"/>
                    <a:pt x="245" y="444"/>
                    <a:pt x="300" y="444"/>
                  </a:cubicBezTo>
                  <a:cubicBezTo>
                    <a:pt x="356" y="444"/>
                    <a:pt x="407" y="429"/>
                    <a:pt x="451" y="4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3"/>
            <p:cNvSpPr>
              <a:spLocks/>
            </p:cNvSpPr>
            <p:nvPr/>
          </p:nvSpPr>
          <p:spPr bwMode="auto">
            <a:xfrm>
              <a:off x="-25393650" y="341313"/>
              <a:ext cx="596900" cy="1982788"/>
            </a:xfrm>
            <a:custGeom>
              <a:avLst/>
              <a:gdLst>
                <a:gd name="T0" fmla="*/ 165 w 273"/>
                <a:gd name="T1" fmla="*/ 520 h 915"/>
                <a:gd name="T2" fmla="*/ 154 w 273"/>
                <a:gd name="T3" fmla="*/ 502 h 915"/>
                <a:gd name="T4" fmla="*/ 119 w 273"/>
                <a:gd name="T5" fmla="*/ 475 h 915"/>
                <a:gd name="T6" fmla="*/ 113 w 273"/>
                <a:gd name="T7" fmla="*/ 372 h 915"/>
                <a:gd name="T8" fmla="*/ 128 w 273"/>
                <a:gd name="T9" fmla="*/ 251 h 915"/>
                <a:gd name="T10" fmla="*/ 139 w 273"/>
                <a:gd name="T11" fmla="*/ 231 h 915"/>
                <a:gd name="T12" fmla="*/ 171 w 273"/>
                <a:gd name="T13" fmla="*/ 244 h 915"/>
                <a:gd name="T14" fmla="*/ 195 w 273"/>
                <a:gd name="T15" fmla="*/ 248 h 915"/>
                <a:gd name="T16" fmla="*/ 196 w 273"/>
                <a:gd name="T17" fmla="*/ 248 h 915"/>
                <a:gd name="T18" fmla="*/ 210 w 273"/>
                <a:gd name="T19" fmla="*/ 247 h 915"/>
                <a:gd name="T20" fmla="*/ 244 w 273"/>
                <a:gd name="T21" fmla="*/ 334 h 915"/>
                <a:gd name="T22" fmla="*/ 252 w 273"/>
                <a:gd name="T23" fmla="*/ 240 h 915"/>
                <a:gd name="T24" fmla="*/ 249 w 273"/>
                <a:gd name="T25" fmla="*/ 234 h 915"/>
                <a:gd name="T26" fmla="*/ 252 w 273"/>
                <a:gd name="T27" fmla="*/ 231 h 915"/>
                <a:gd name="T28" fmla="*/ 273 w 273"/>
                <a:gd name="T29" fmla="*/ 44 h 915"/>
                <a:gd name="T30" fmla="*/ 221 w 273"/>
                <a:gd name="T31" fmla="*/ 35 h 915"/>
                <a:gd name="T32" fmla="*/ 92 w 273"/>
                <a:gd name="T33" fmla="*/ 0 h 915"/>
                <a:gd name="T34" fmla="*/ 89 w 273"/>
                <a:gd name="T35" fmla="*/ 140 h 915"/>
                <a:gd name="T36" fmla="*/ 109 w 273"/>
                <a:gd name="T37" fmla="*/ 203 h 915"/>
                <a:gd name="T38" fmla="*/ 91 w 273"/>
                <a:gd name="T39" fmla="*/ 238 h 915"/>
                <a:gd name="T40" fmla="*/ 73 w 273"/>
                <a:gd name="T41" fmla="*/ 372 h 915"/>
                <a:gd name="T42" fmla="*/ 79 w 273"/>
                <a:gd name="T43" fmla="*/ 477 h 915"/>
                <a:gd name="T44" fmla="*/ 39 w 273"/>
                <a:gd name="T45" fmla="*/ 520 h 915"/>
                <a:gd name="T46" fmla="*/ 0 w 273"/>
                <a:gd name="T47" fmla="*/ 846 h 915"/>
                <a:gd name="T48" fmla="*/ 0 w 273"/>
                <a:gd name="T49" fmla="*/ 915 h 915"/>
                <a:gd name="T50" fmla="*/ 40 w 273"/>
                <a:gd name="T51" fmla="*/ 915 h 915"/>
                <a:gd name="T52" fmla="*/ 40 w 273"/>
                <a:gd name="T53" fmla="*/ 846 h 915"/>
                <a:gd name="T54" fmla="*/ 53 w 273"/>
                <a:gd name="T55" fmla="*/ 623 h 915"/>
                <a:gd name="T56" fmla="*/ 75 w 273"/>
                <a:gd name="T57" fmla="*/ 538 h 915"/>
                <a:gd name="T58" fmla="*/ 102 w 273"/>
                <a:gd name="T59" fmla="*/ 512 h 915"/>
                <a:gd name="T60" fmla="*/ 129 w 273"/>
                <a:gd name="T61" fmla="*/ 538 h 915"/>
                <a:gd name="T62" fmla="*/ 152 w 273"/>
                <a:gd name="T63" fmla="*/ 630 h 915"/>
                <a:gd name="T64" fmla="*/ 153 w 273"/>
                <a:gd name="T65" fmla="*/ 634 h 915"/>
                <a:gd name="T66" fmla="*/ 164 w 273"/>
                <a:gd name="T67" fmla="*/ 846 h 915"/>
                <a:gd name="T68" fmla="*/ 164 w 273"/>
                <a:gd name="T69" fmla="*/ 915 h 915"/>
                <a:gd name="T70" fmla="*/ 204 w 273"/>
                <a:gd name="T71" fmla="*/ 915 h 915"/>
                <a:gd name="T72" fmla="*/ 204 w 273"/>
                <a:gd name="T73" fmla="*/ 846 h 915"/>
                <a:gd name="T74" fmla="*/ 195 w 273"/>
                <a:gd name="T75" fmla="*/ 652 h 915"/>
                <a:gd name="T76" fmla="*/ 191 w 273"/>
                <a:gd name="T77" fmla="*/ 617 h 915"/>
                <a:gd name="T78" fmla="*/ 165 w 273"/>
                <a:gd name="T79" fmla="*/ 52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915">
                  <a:moveTo>
                    <a:pt x="165" y="520"/>
                  </a:moveTo>
                  <a:cubicBezTo>
                    <a:pt x="161" y="514"/>
                    <a:pt x="158" y="508"/>
                    <a:pt x="154" y="502"/>
                  </a:cubicBezTo>
                  <a:cubicBezTo>
                    <a:pt x="145" y="489"/>
                    <a:pt x="133" y="480"/>
                    <a:pt x="119" y="475"/>
                  </a:cubicBezTo>
                  <a:cubicBezTo>
                    <a:pt x="115" y="440"/>
                    <a:pt x="113" y="405"/>
                    <a:pt x="113" y="372"/>
                  </a:cubicBezTo>
                  <a:cubicBezTo>
                    <a:pt x="112" y="323"/>
                    <a:pt x="118" y="280"/>
                    <a:pt x="128" y="251"/>
                  </a:cubicBezTo>
                  <a:cubicBezTo>
                    <a:pt x="132" y="243"/>
                    <a:pt x="135" y="236"/>
                    <a:pt x="139" y="231"/>
                  </a:cubicBezTo>
                  <a:cubicBezTo>
                    <a:pt x="148" y="237"/>
                    <a:pt x="159" y="242"/>
                    <a:pt x="171" y="244"/>
                  </a:cubicBezTo>
                  <a:cubicBezTo>
                    <a:pt x="179" y="246"/>
                    <a:pt x="187" y="248"/>
                    <a:pt x="195" y="248"/>
                  </a:cubicBezTo>
                  <a:lnTo>
                    <a:pt x="196" y="248"/>
                  </a:lnTo>
                  <a:cubicBezTo>
                    <a:pt x="201" y="248"/>
                    <a:pt x="205" y="247"/>
                    <a:pt x="210" y="247"/>
                  </a:cubicBezTo>
                  <a:cubicBezTo>
                    <a:pt x="222" y="268"/>
                    <a:pt x="234" y="298"/>
                    <a:pt x="244" y="334"/>
                  </a:cubicBezTo>
                  <a:cubicBezTo>
                    <a:pt x="246" y="303"/>
                    <a:pt x="249" y="271"/>
                    <a:pt x="252" y="240"/>
                  </a:cubicBezTo>
                  <a:cubicBezTo>
                    <a:pt x="251" y="238"/>
                    <a:pt x="250" y="236"/>
                    <a:pt x="249" y="234"/>
                  </a:cubicBezTo>
                  <a:cubicBezTo>
                    <a:pt x="250" y="233"/>
                    <a:pt x="251" y="232"/>
                    <a:pt x="252" y="231"/>
                  </a:cubicBezTo>
                  <a:cubicBezTo>
                    <a:pt x="258" y="170"/>
                    <a:pt x="265" y="107"/>
                    <a:pt x="273" y="44"/>
                  </a:cubicBezTo>
                  <a:cubicBezTo>
                    <a:pt x="257" y="41"/>
                    <a:pt x="240" y="39"/>
                    <a:pt x="221" y="35"/>
                  </a:cubicBezTo>
                  <a:cubicBezTo>
                    <a:pt x="177" y="27"/>
                    <a:pt x="129" y="16"/>
                    <a:pt x="92" y="0"/>
                  </a:cubicBezTo>
                  <a:cubicBezTo>
                    <a:pt x="91" y="45"/>
                    <a:pt x="90" y="91"/>
                    <a:pt x="89" y="140"/>
                  </a:cubicBezTo>
                  <a:cubicBezTo>
                    <a:pt x="89" y="163"/>
                    <a:pt x="97" y="185"/>
                    <a:pt x="109" y="203"/>
                  </a:cubicBezTo>
                  <a:cubicBezTo>
                    <a:pt x="102" y="213"/>
                    <a:pt x="95" y="225"/>
                    <a:pt x="91" y="238"/>
                  </a:cubicBezTo>
                  <a:cubicBezTo>
                    <a:pt x="78" y="274"/>
                    <a:pt x="73" y="321"/>
                    <a:pt x="73" y="372"/>
                  </a:cubicBezTo>
                  <a:cubicBezTo>
                    <a:pt x="73" y="406"/>
                    <a:pt x="75" y="441"/>
                    <a:pt x="79" y="477"/>
                  </a:cubicBezTo>
                  <a:cubicBezTo>
                    <a:pt x="61" y="485"/>
                    <a:pt x="48" y="502"/>
                    <a:pt x="39" y="520"/>
                  </a:cubicBezTo>
                  <a:cubicBezTo>
                    <a:pt x="3" y="598"/>
                    <a:pt x="0" y="747"/>
                    <a:pt x="0" y="846"/>
                  </a:cubicBezTo>
                  <a:cubicBezTo>
                    <a:pt x="0" y="875"/>
                    <a:pt x="0" y="899"/>
                    <a:pt x="0" y="915"/>
                  </a:cubicBezTo>
                  <a:lnTo>
                    <a:pt x="40" y="915"/>
                  </a:lnTo>
                  <a:cubicBezTo>
                    <a:pt x="40" y="899"/>
                    <a:pt x="40" y="875"/>
                    <a:pt x="40" y="846"/>
                  </a:cubicBezTo>
                  <a:cubicBezTo>
                    <a:pt x="40" y="781"/>
                    <a:pt x="42" y="693"/>
                    <a:pt x="53" y="623"/>
                  </a:cubicBezTo>
                  <a:cubicBezTo>
                    <a:pt x="58" y="588"/>
                    <a:pt x="66" y="558"/>
                    <a:pt x="75" y="538"/>
                  </a:cubicBezTo>
                  <a:cubicBezTo>
                    <a:pt x="86" y="517"/>
                    <a:pt x="95" y="512"/>
                    <a:pt x="102" y="512"/>
                  </a:cubicBezTo>
                  <a:cubicBezTo>
                    <a:pt x="109" y="512"/>
                    <a:pt x="118" y="517"/>
                    <a:pt x="129" y="538"/>
                  </a:cubicBezTo>
                  <a:cubicBezTo>
                    <a:pt x="139" y="559"/>
                    <a:pt x="147" y="592"/>
                    <a:pt x="152" y="630"/>
                  </a:cubicBezTo>
                  <a:cubicBezTo>
                    <a:pt x="153" y="632"/>
                    <a:pt x="153" y="633"/>
                    <a:pt x="153" y="634"/>
                  </a:cubicBezTo>
                  <a:cubicBezTo>
                    <a:pt x="162" y="702"/>
                    <a:pt x="164" y="785"/>
                    <a:pt x="164" y="846"/>
                  </a:cubicBezTo>
                  <a:cubicBezTo>
                    <a:pt x="164" y="875"/>
                    <a:pt x="164" y="899"/>
                    <a:pt x="164" y="915"/>
                  </a:cubicBezTo>
                  <a:lnTo>
                    <a:pt x="204" y="915"/>
                  </a:lnTo>
                  <a:cubicBezTo>
                    <a:pt x="204" y="899"/>
                    <a:pt x="204" y="875"/>
                    <a:pt x="204" y="846"/>
                  </a:cubicBezTo>
                  <a:cubicBezTo>
                    <a:pt x="204" y="790"/>
                    <a:pt x="203" y="718"/>
                    <a:pt x="195" y="652"/>
                  </a:cubicBezTo>
                  <a:cubicBezTo>
                    <a:pt x="194" y="640"/>
                    <a:pt x="193" y="628"/>
                    <a:pt x="191" y="617"/>
                  </a:cubicBezTo>
                  <a:cubicBezTo>
                    <a:pt x="185" y="580"/>
                    <a:pt x="177" y="546"/>
                    <a:pt x="165" y="5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7720532" y="3716585"/>
            <a:ext cx="1224618" cy="2695541"/>
            <a:chOff x="-11906251" y="-3429000"/>
            <a:chExt cx="3094038" cy="6810375"/>
          </a:xfrm>
          <a:solidFill>
            <a:srgbClr val="007C7A"/>
          </a:solidFill>
        </p:grpSpPr>
        <p:sp>
          <p:nvSpPr>
            <p:cNvPr id="35" name="Freeform 31"/>
            <p:cNvSpPr>
              <a:spLocks/>
            </p:cNvSpPr>
            <p:nvPr/>
          </p:nvSpPr>
          <p:spPr bwMode="auto">
            <a:xfrm>
              <a:off x="-11029950" y="-2708275"/>
              <a:ext cx="1311275" cy="1108075"/>
            </a:xfrm>
            <a:custGeom>
              <a:avLst/>
              <a:gdLst>
                <a:gd name="T0" fmla="*/ 95 w 573"/>
                <a:gd name="T1" fmla="*/ 17 h 488"/>
                <a:gd name="T2" fmla="*/ 33 w 573"/>
                <a:gd name="T3" fmla="*/ 134 h 488"/>
                <a:gd name="T4" fmla="*/ 233 w 573"/>
                <a:gd name="T5" fmla="*/ 455 h 488"/>
                <a:gd name="T6" fmla="*/ 553 w 573"/>
                <a:gd name="T7" fmla="*/ 255 h 488"/>
                <a:gd name="T8" fmla="*/ 491 w 573"/>
                <a:gd name="T9" fmla="*/ 17 h 488"/>
                <a:gd name="T10" fmla="*/ 293 w 573"/>
                <a:gd name="T11" fmla="*/ 0 h 488"/>
                <a:gd name="T12" fmla="*/ 95 w 573"/>
                <a:gd name="T13" fmla="*/ 17 h 488"/>
              </a:gdLst>
              <a:ahLst/>
              <a:cxnLst>
                <a:cxn ang="0">
                  <a:pos x="T0" y="T1"/>
                </a:cxn>
                <a:cxn ang="0">
                  <a:pos x="T2" y="T3"/>
                </a:cxn>
                <a:cxn ang="0">
                  <a:pos x="T4" y="T5"/>
                </a:cxn>
                <a:cxn ang="0">
                  <a:pos x="T6" y="T7"/>
                </a:cxn>
                <a:cxn ang="0">
                  <a:pos x="T8" y="T9"/>
                </a:cxn>
                <a:cxn ang="0">
                  <a:pos x="T10" y="T11"/>
                </a:cxn>
                <a:cxn ang="0">
                  <a:pos x="T12" y="T13"/>
                </a:cxn>
              </a:cxnLst>
              <a:rect l="0" t="0" r="r" b="b"/>
              <a:pathLst>
                <a:path w="573" h="488">
                  <a:moveTo>
                    <a:pt x="95" y="17"/>
                  </a:moveTo>
                  <a:cubicBezTo>
                    <a:pt x="66" y="49"/>
                    <a:pt x="44" y="89"/>
                    <a:pt x="33" y="134"/>
                  </a:cubicBezTo>
                  <a:cubicBezTo>
                    <a:pt x="0" y="278"/>
                    <a:pt x="89" y="421"/>
                    <a:pt x="233" y="455"/>
                  </a:cubicBezTo>
                  <a:cubicBezTo>
                    <a:pt x="376" y="488"/>
                    <a:pt x="519" y="399"/>
                    <a:pt x="553" y="255"/>
                  </a:cubicBezTo>
                  <a:cubicBezTo>
                    <a:pt x="573" y="167"/>
                    <a:pt x="547" y="79"/>
                    <a:pt x="491" y="17"/>
                  </a:cubicBezTo>
                  <a:cubicBezTo>
                    <a:pt x="454" y="10"/>
                    <a:pt x="385" y="0"/>
                    <a:pt x="293" y="0"/>
                  </a:cubicBezTo>
                  <a:cubicBezTo>
                    <a:pt x="201" y="0"/>
                    <a:pt x="133" y="10"/>
                    <a:pt x="95"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11906251" y="-1571625"/>
              <a:ext cx="3094038" cy="4953000"/>
            </a:xfrm>
            <a:custGeom>
              <a:avLst/>
              <a:gdLst>
                <a:gd name="T0" fmla="*/ 82 w 1352"/>
                <a:gd name="T1" fmla="*/ 1191 h 2183"/>
                <a:gd name="T2" fmla="*/ 92 w 1352"/>
                <a:gd name="T3" fmla="*/ 1192 h 2183"/>
                <a:gd name="T4" fmla="*/ 178 w 1352"/>
                <a:gd name="T5" fmla="*/ 1114 h 2183"/>
                <a:gd name="T6" fmla="*/ 349 w 1352"/>
                <a:gd name="T7" fmla="*/ 333 h 2183"/>
                <a:gd name="T8" fmla="*/ 229 w 1352"/>
                <a:gd name="T9" fmla="*/ 1399 h 2183"/>
                <a:gd name="T10" fmla="*/ 387 w 1352"/>
                <a:gd name="T11" fmla="*/ 1399 h 2183"/>
                <a:gd name="T12" fmla="*/ 387 w 1352"/>
                <a:gd name="T13" fmla="*/ 2050 h 2183"/>
                <a:gd name="T14" fmla="*/ 521 w 1352"/>
                <a:gd name="T15" fmla="*/ 2183 h 2183"/>
                <a:gd name="T16" fmla="*/ 654 w 1352"/>
                <a:gd name="T17" fmla="*/ 2050 h 2183"/>
                <a:gd name="T18" fmla="*/ 654 w 1352"/>
                <a:gd name="T19" fmla="*/ 1399 h 2183"/>
                <a:gd name="T20" fmla="*/ 698 w 1352"/>
                <a:gd name="T21" fmla="*/ 1399 h 2183"/>
                <a:gd name="T22" fmla="*/ 698 w 1352"/>
                <a:gd name="T23" fmla="*/ 2050 h 2183"/>
                <a:gd name="T24" fmla="*/ 832 w 1352"/>
                <a:gd name="T25" fmla="*/ 2183 h 2183"/>
                <a:gd name="T26" fmla="*/ 965 w 1352"/>
                <a:gd name="T27" fmla="*/ 2050 h 2183"/>
                <a:gd name="T28" fmla="*/ 965 w 1352"/>
                <a:gd name="T29" fmla="*/ 1399 h 2183"/>
                <a:gd name="T30" fmla="*/ 1123 w 1352"/>
                <a:gd name="T31" fmla="*/ 1399 h 2183"/>
                <a:gd name="T32" fmla="*/ 1004 w 1352"/>
                <a:gd name="T33" fmla="*/ 334 h 2183"/>
                <a:gd name="T34" fmla="*/ 1019 w 1352"/>
                <a:gd name="T35" fmla="*/ 368 h 2183"/>
                <a:gd name="T36" fmla="*/ 1174 w 1352"/>
                <a:gd name="T37" fmla="*/ 1114 h 2183"/>
                <a:gd name="T38" fmla="*/ 1261 w 1352"/>
                <a:gd name="T39" fmla="*/ 1192 h 2183"/>
                <a:gd name="T40" fmla="*/ 1270 w 1352"/>
                <a:gd name="T41" fmla="*/ 1191 h 2183"/>
                <a:gd name="T42" fmla="*/ 1347 w 1352"/>
                <a:gd name="T43" fmla="*/ 1096 h 2183"/>
                <a:gd name="T44" fmla="*/ 1137 w 1352"/>
                <a:gd name="T45" fmla="*/ 214 h 2183"/>
                <a:gd name="T46" fmla="*/ 1021 w 1352"/>
                <a:gd name="T47" fmla="*/ 74 h 2183"/>
                <a:gd name="T48" fmla="*/ 958 w 1352"/>
                <a:gd name="T49" fmla="*/ 44 h 2183"/>
                <a:gd name="T50" fmla="*/ 676 w 1352"/>
                <a:gd name="T51" fmla="*/ 0 h 2183"/>
                <a:gd name="T52" fmla="*/ 394 w 1352"/>
                <a:gd name="T53" fmla="*/ 44 h 2183"/>
                <a:gd name="T54" fmla="*/ 331 w 1352"/>
                <a:gd name="T55" fmla="*/ 74 h 2183"/>
                <a:gd name="T56" fmla="*/ 157 w 1352"/>
                <a:gd name="T57" fmla="*/ 343 h 2183"/>
                <a:gd name="T58" fmla="*/ 6 w 1352"/>
                <a:gd name="T59" fmla="*/ 1096 h 2183"/>
                <a:gd name="T60" fmla="*/ 82 w 1352"/>
                <a:gd name="T61" fmla="*/ 1191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2" h="2183">
                  <a:moveTo>
                    <a:pt x="82" y="1191"/>
                  </a:moveTo>
                  <a:cubicBezTo>
                    <a:pt x="86" y="1192"/>
                    <a:pt x="89" y="1192"/>
                    <a:pt x="92" y="1192"/>
                  </a:cubicBezTo>
                  <a:cubicBezTo>
                    <a:pt x="136" y="1192"/>
                    <a:pt x="173" y="1159"/>
                    <a:pt x="178" y="1114"/>
                  </a:cubicBezTo>
                  <a:cubicBezTo>
                    <a:pt x="223" y="687"/>
                    <a:pt x="292" y="454"/>
                    <a:pt x="349" y="333"/>
                  </a:cubicBezTo>
                  <a:lnTo>
                    <a:pt x="229" y="1399"/>
                  </a:lnTo>
                  <a:lnTo>
                    <a:pt x="387" y="1399"/>
                  </a:lnTo>
                  <a:lnTo>
                    <a:pt x="387" y="2050"/>
                  </a:lnTo>
                  <a:cubicBezTo>
                    <a:pt x="387" y="2123"/>
                    <a:pt x="447" y="2183"/>
                    <a:pt x="521" y="2183"/>
                  </a:cubicBezTo>
                  <a:cubicBezTo>
                    <a:pt x="594" y="2183"/>
                    <a:pt x="654" y="2123"/>
                    <a:pt x="654" y="2050"/>
                  </a:cubicBezTo>
                  <a:lnTo>
                    <a:pt x="654" y="1399"/>
                  </a:lnTo>
                  <a:lnTo>
                    <a:pt x="698" y="1399"/>
                  </a:lnTo>
                  <a:lnTo>
                    <a:pt x="698" y="2050"/>
                  </a:lnTo>
                  <a:cubicBezTo>
                    <a:pt x="698" y="2123"/>
                    <a:pt x="758" y="2183"/>
                    <a:pt x="832" y="2183"/>
                  </a:cubicBezTo>
                  <a:cubicBezTo>
                    <a:pt x="905" y="2183"/>
                    <a:pt x="965" y="2123"/>
                    <a:pt x="965" y="2050"/>
                  </a:cubicBezTo>
                  <a:lnTo>
                    <a:pt x="965" y="1399"/>
                  </a:lnTo>
                  <a:lnTo>
                    <a:pt x="1123" y="1399"/>
                  </a:lnTo>
                  <a:lnTo>
                    <a:pt x="1004" y="334"/>
                  </a:lnTo>
                  <a:cubicBezTo>
                    <a:pt x="1009" y="344"/>
                    <a:pt x="1014" y="356"/>
                    <a:pt x="1019" y="368"/>
                  </a:cubicBezTo>
                  <a:cubicBezTo>
                    <a:pt x="1072" y="497"/>
                    <a:pt x="1133" y="725"/>
                    <a:pt x="1174" y="1114"/>
                  </a:cubicBezTo>
                  <a:cubicBezTo>
                    <a:pt x="1179" y="1159"/>
                    <a:pt x="1217" y="1192"/>
                    <a:pt x="1261" y="1192"/>
                  </a:cubicBezTo>
                  <a:cubicBezTo>
                    <a:pt x="1264" y="1192"/>
                    <a:pt x="1267" y="1192"/>
                    <a:pt x="1270" y="1191"/>
                  </a:cubicBezTo>
                  <a:cubicBezTo>
                    <a:pt x="1317" y="1186"/>
                    <a:pt x="1352" y="1144"/>
                    <a:pt x="1347" y="1096"/>
                  </a:cubicBezTo>
                  <a:cubicBezTo>
                    <a:pt x="1294" y="609"/>
                    <a:pt x="1214" y="355"/>
                    <a:pt x="1137" y="214"/>
                  </a:cubicBezTo>
                  <a:cubicBezTo>
                    <a:pt x="1098" y="143"/>
                    <a:pt x="1059" y="100"/>
                    <a:pt x="1021" y="74"/>
                  </a:cubicBezTo>
                  <a:cubicBezTo>
                    <a:pt x="999" y="58"/>
                    <a:pt x="977" y="49"/>
                    <a:pt x="958" y="44"/>
                  </a:cubicBezTo>
                  <a:cubicBezTo>
                    <a:pt x="926" y="31"/>
                    <a:pt x="832" y="0"/>
                    <a:pt x="676" y="0"/>
                  </a:cubicBezTo>
                  <a:cubicBezTo>
                    <a:pt x="520" y="0"/>
                    <a:pt x="427" y="31"/>
                    <a:pt x="394" y="44"/>
                  </a:cubicBezTo>
                  <a:cubicBezTo>
                    <a:pt x="376" y="49"/>
                    <a:pt x="354" y="58"/>
                    <a:pt x="331" y="74"/>
                  </a:cubicBezTo>
                  <a:cubicBezTo>
                    <a:pt x="275" y="113"/>
                    <a:pt x="215" y="189"/>
                    <a:pt x="157" y="343"/>
                  </a:cubicBezTo>
                  <a:cubicBezTo>
                    <a:pt x="100" y="497"/>
                    <a:pt x="45" y="731"/>
                    <a:pt x="6" y="1096"/>
                  </a:cubicBezTo>
                  <a:cubicBezTo>
                    <a:pt x="0" y="1144"/>
                    <a:pt x="35" y="1186"/>
                    <a:pt x="82" y="11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11082338" y="-3429000"/>
              <a:ext cx="1449388" cy="717550"/>
            </a:xfrm>
            <a:custGeom>
              <a:avLst/>
              <a:gdLst>
                <a:gd name="T0" fmla="*/ 152 w 633"/>
                <a:gd name="T1" fmla="*/ 303 h 316"/>
                <a:gd name="T2" fmla="*/ 316 w 633"/>
                <a:gd name="T3" fmla="*/ 292 h 316"/>
                <a:gd name="T4" fmla="*/ 480 w 633"/>
                <a:gd name="T5" fmla="*/ 303 h 316"/>
                <a:gd name="T6" fmla="*/ 553 w 633"/>
                <a:gd name="T7" fmla="*/ 316 h 316"/>
                <a:gd name="T8" fmla="*/ 633 w 633"/>
                <a:gd name="T9" fmla="*/ 113 h 316"/>
                <a:gd name="T10" fmla="*/ 316 w 633"/>
                <a:gd name="T11" fmla="*/ 0 h 316"/>
                <a:gd name="T12" fmla="*/ 0 w 633"/>
                <a:gd name="T13" fmla="*/ 113 h 316"/>
                <a:gd name="T14" fmla="*/ 79 w 633"/>
                <a:gd name="T15" fmla="*/ 316 h 316"/>
                <a:gd name="T16" fmla="*/ 152 w 633"/>
                <a:gd name="T17" fmla="*/ 30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316">
                  <a:moveTo>
                    <a:pt x="152" y="303"/>
                  </a:moveTo>
                  <a:cubicBezTo>
                    <a:pt x="192" y="297"/>
                    <a:pt x="248" y="292"/>
                    <a:pt x="316" y="292"/>
                  </a:cubicBezTo>
                  <a:cubicBezTo>
                    <a:pt x="384" y="292"/>
                    <a:pt x="440" y="297"/>
                    <a:pt x="480" y="303"/>
                  </a:cubicBezTo>
                  <a:cubicBezTo>
                    <a:pt x="527" y="309"/>
                    <a:pt x="553" y="316"/>
                    <a:pt x="553" y="316"/>
                  </a:cubicBezTo>
                  <a:lnTo>
                    <a:pt x="633" y="113"/>
                  </a:lnTo>
                  <a:cubicBezTo>
                    <a:pt x="633" y="113"/>
                    <a:pt x="486" y="0"/>
                    <a:pt x="316" y="0"/>
                  </a:cubicBezTo>
                  <a:cubicBezTo>
                    <a:pt x="147" y="0"/>
                    <a:pt x="0" y="113"/>
                    <a:pt x="0" y="113"/>
                  </a:cubicBezTo>
                  <a:lnTo>
                    <a:pt x="79" y="316"/>
                  </a:lnTo>
                  <a:cubicBezTo>
                    <a:pt x="79" y="316"/>
                    <a:pt x="105" y="309"/>
                    <a:pt x="152" y="3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Speech Bubble: Oval 1"/>
          <p:cNvSpPr/>
          <p:nvPr/>
        </p:nvSpPr>
        <p:spPr>
          <a:xfrm>
            <a:off x="2080205" y="1568468"/>
            <a:ext cx="2866008" cy="2026420"/>
          </a:xfrm>
          <a:prstGeom prst="wedgeEllipseCallout">
            <a:avLst>
              <a:gd name="adj1" fmla="val -33475"/>
              <a:gd name="adj2" fmla="val 79528"/>
            </a:avLst>
          </a:prstGeom>
          <a:solidFill>
            <a:srgbClr val="007C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38873" y="1953411"/>
            <a:ext cx="2307340" cy="1384995"/>
          </a:xfrm>
          <a:prstGeom prst="rect">
            <a:avLst/>
          </a:prstGeom>
        </p:spPr>
        <p:txBody>
          <a:bodyPr wrap="square">
            <a:spAutoFit/>
          </a:bodyPr>
          <a:lstStyle/>
          <a:p>
            <a:r>
              <a:rPr lang="da-DK" sz="2800" dirty="0">
                <a:solidFill>
                  <a:schemeClr val="bg1"/>
                </a:solidFill>
              </a:rPr>
              <a:t>Hvad ville du gerne have vidst?</a:t>
            </a:r>
          </a:p>
        </p:txBody>
      </p:sp>
      <p:sp>
        <p:nvSpPr>
          <p:cNvPr id="38" name="Speech Bubble: Oval 37"/>
          <p:cNvSpPr/>
          <p:nvPr/>
        </p:nvSpPr>
        <p:spPr>
          <a:xfrm>
            <a:off x="6658031" y="1568468"/>
            <a:ext cx="3879340" cy="2026420"/>
          </a:xfrm>
          <a:prstGeom prst="wedgeEllipseCallout">
            <a:avLst>
              <a:gd name="adj1" fmla="val -33475"/>
              <a:gd name="adj2" fmla="val 79528"/>
            </a:avLst>
          </a:prstGeom>
          <a:solidFill>
            <a:srgbClr val="007C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009827" y="1880448"/>
            <a:ext cx="3518307" cy="1384995"/>
          </a:xfrm>
          <a:prstGeom prst="rect">
            <a:avLst/>
          </a:prstGeom>
        </p:spPr>
        <p:txBody>
          <a:bodyPr wrap="square">
            <a:spAutoFit/>
          </a:bodyPr>
          <a:lstStyle/>
          <a:p>
            <a:r>
              <a:rPr lang="da-DK" sz="2800" dirty="0">
                <a:solidFill>
                  <a:schemeClr val="bg1"/>
                </a:solidFill>
              </a:rPr>
              <a:t>Hvad oplever I, </a:t>
            </a:r>
            <a:br>
              <a:rPr lang="da-DK" sz="2800" dirty="0">
                <a:solidFill>
                  <a:schemeClr val="bg1"/>
                </a:solidFill>
              </a:rPr>
            </a:br>
            <a:r>
              <a:rPr lang="da-DK" sz="2800" dirty="0">
                <a:solidFill>
                  <a:schemeClr val="bg1"/>
                </a:solidFill>
              </a:rPr>
              <a:t>borgerne ville have haft glæde af at vide?</a:t>
            </a:r>
            <a:endParaRPr lang="en-US" sz="2800" dirty="0">
              <a:solidFill>
                <a:schemeClr val="bg1"/>
              </a:solidFill>
            </a:endParaRPr>
          </a:p>
        </p:txBody>
      </p:sp>
    </p:spTree>
    <p:extLst>
      <p:ext uri="{BB962C8B-B14F-4D97-AF65-F5344CB8AC3E}">
        <p14:creationId xmlns:p14="http://schemas.microsoft.com/office/powerpoint/2010/main" val="9054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8"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295035720"/>
              </p:ext>
            </p:extLst>
          </p:nvPr>
        </p:nvGraphicFramePr>
        <p:xfrm>
          <a:off x="-3153931" y="474826"/>
          <a:ext cx="13841446" cy="5727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Up 6"/>
          <p:cNvSpPr/>
          <p:nvPr/>
        </p:nvSpPr>
        <p:spPr>
          <a:xfrm>
            <a:off x="3082354" y="5503653"/>
            <a:ext cx="1368877" cy="776378"/>
          </a:xfrm>
          <a:prstGeom prst="upArrow">
            <a:avLst/>
          </a:prstGeom>
          <a:solidFill>
            <a:srgbClr val="007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7"/>
          <p:cNvSpPr>
            <a:spLocks/>
          </p:cNvSpPr>
          <p:nvPr/>
        </p:nvSpPr>
        <p:spPr bwMode="auto">
          <a:xfrm>
            <a:off x="3484532" y="664607"/>
            <a:ext cx="564520" cy="694361"/>
          </a:xfrm>
          <a:custGeom>
            <a:avLst/>
            <a:gdLst>
              <a:gd name="T0" fmla="*/ 1 w 50"/>
              <a:gd name="T1" fmla="*/ 37 h 61"/>
              <a:gd name="T2" fmla="*/ 5 w 50"/>
              <a:gd name="T3" fmla="*/ 34 h 61"/>
              <a:gd name="T4" fmla="*/ 12 w 50"/>
              <a:gd name="T5" fmla="*/ 34 h 61"/>
              <a:gd name="T6" fmla="*/ 12 w 50"/>
              <a:gd name="T7" fmla="*/ 34 h 61"/>
              <a:gd name="T8" fmla="*/ 7 w 50"/>
              <a:gd name="T9" fmla="*/ 33 h 61"/>
              <a:gd name="T10" fmla="*/ 3 w 50"/>
              <a:gd name="T11" fmla="*/ 29 h 61"/>
              <a:gd name="T12" fmla="*/ 8 w 50"/>
              <a:gd name="T13" fmla="*/ 25 h 61"/>
              <a:gd name="T14" fmla="*/ 24 w 50"/>
              <a:gd name="T15" fmla="*/ 27 h 61"/>
              <a:gd name="T16" fmla="*/ 27 w 50"/>
              <a:gd name="T17" fmla="*/ 27 h 61"/>
              <a:gd name="T18" fmla="*/ 26 w 50"/>
              <a:gd name="T19" fmla="*/ 13 h 61"/>
              <a:gd name="T20" fmla="*/ 36 w 50"/>
              <a:gd name="T21" fmla="*/ 5 h 61"/>
              <a:gd name="T22" fmla="*/ 36 w 50"/>
              <a:gd name="T23" fmla="*/ 17 h 61"/>
              <a:gd name="T24" fmla="*/ 45 w 50"/>
              <a:gd name="T25" fmla="*/ 35 h 61"/>
              <a:gd name="T26" fmla="*/ 50 w 50"/>
              <a:gd name="T27" fmla="*/ 37 h 61"/>
              <a:gd name="T28" fmla="*/ 50 w 50"/>
              <a:gd name="T29" fmla="*/ 59 h 61"/>
              <a:gd name="T30" fmla="*/ 30 w 50"/>
              <a:gd name="T31" fmla="*/ 61 h 61"/>
              <a:gd name="T32" fmla="*/ 17 w 50"/>
              <a:gd name="T33" fmla="*/ 60 h 61"/>
              <a:gd name="T34" fmla="*/ 7 w 50"/>
              <a:gd name="T35" fmla="*/ 59 h 61"/>
              <a:gd name="T36" fmla="*/ 4 w 50"/>
              <a:gd name="T37" fmla="*/ 54 h 61"/>
              <a:gd name="T38" fmla="*/ 6 w 50"/>
              <a:gd name="T39" fmla="*/ 51 h 61"/>
              <a:gd name="T40" fmla="*/ 5 w 50"/>
              <a:gd name="T41" fmla="*/ 51 h 61"/>
              <a:gd name="T42" fmla="*/ 2 w 50"/>
              <a:gd name="T43" fmla="*/ 46 h 61"/>
              <a:gd name="T44" fmla="*/ 5 w 50"/>
              <a:gd name="T45" fmla="*/ 42 h 61"/>
              <a:gd name="T46" fmla="*/ 4 w 50"/>
              <a:gd name="T47" fmla="*/ 42 h 61"/>
              <a:gd name="T48" fmla="*/ 1 w 50"/>
              <a:gd name="T49"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61">
                <a:moveTo>
                  <a:pt x="1" y="37"/>
                </a:moveTo>
                <a:cubicBezTo>
                  <a:pt x="1" y="35"/>
                  <a:pt x="3" y="33"/>
                  <a:pt x="5" y="34"/>
                </a:cubicBezTo>
                <a:cubicBezTo>
                  <a:pt x="12" y="34"/>
                  <a:pt x="12" y="34"/>
                  <a:pt x="12" y="34"/>
                </a:cubicBezTo>
                <a:cubicBezTo>
                  <a:pt x="12" y="34"/>
                  <a:pt x="12" y="34"/>
                  <a:pt x="12" y="34"/>
                </a:cubicBezTo>
                <a:cubicBezTo>
                  <a:pt x="7" y="33"/>
                  <a:pt x="7" y="33"/>
                  <a:pt x="7" y="33"/>
                </a:cubicBezTo>
                <a:cubicBezTo>
                  <a:pt x="5" y="33"/>
                  <a:pt x="3" y="31"/>
                  <a:pt x="3" y="29"/>
                </a:cubicBezTo>
                <a:cubicBezTo>
                  <a:pt x="4" y="26"/>
                  <a:pt x="5" y="25"/>
                  <a:pt x="8" y="25"/>
                </a:cubicBezTo>
                <a:cubicBezTo>
                  <a:pt x="24" y="27"/>
                  <a:pt x="24" y="27"/>
                  <a:pt x="24" y="27"/>
                </a:cubicBezTo>
                <a:cubicBezTo>
                  <a:pt x="27" y="27"/>
                  <a:pt x="27" y="27"/>
                  <a:pt x="27" y="27"/>
                </a:cubicBezTo>
                <a:cubicBezTo>
                  <a:pt x="27" y="27"/>
                  <a:pt x="23" y="25"/>
                  <a:pt x="26" y="13"/>
                </a:cubicBezTo>
                <a:cubicBezTo>
                  <a:pt x="29" y="0"/>
                  <a:pt x="36" y="5"/>
                  <a:pt x="36" y="5"/>
                </a:cubicBezTo>
                <a:cubicBezTo>
                  <a:pt x="36" y="5"/>
                  <a:pt x="36" y="15"/>
                  <a:pt x="36" y="17"/>
                </a:cubicBezTo>
                <a:cubicBezTo>
                  <a:pt x="37" y="18"/>
                  <a:pt x="45" y="35"/>
                  <a:pt x="45" y="35"/>
                </a:cubicBezTo>
                <a:cubicBezTo>
                  <a:pt x="45" y="35"/>
                  <a:pt x="50" y="36"/>
                  <a:pt x="50" y="37"/>
                </a:cubicBezTo>
                <a:cubicBezTo>
                  <a:pt x="50" y="45"/>
                  <a:pt x="50" y="51"/>
                  <a:pt x="50" y="59"/>
                </a:cubicBezTo>
                <a:cubicBezTo>
                  <a:pt x="45" y="57"/>
                  <a:pt x="42" y="61"/>
                  <a:pt x="30" y="61"/>
                </a:cubicBezTo>
                <a:cubicBezTo>
                  <a:pt x="26" y="61"/>
                  <a:pt x="21" y="61"/>
                  <a:pt x="17" y="60"/>
                </a:cubicBezTo>
                <a:cubicBezTo>
                  <a:pt x="7" y="59"/>
                  <a:pt x="7" y="59"/>
                  <a:pt x="7" y="59"/>
                </a:cubicBezTo>
                <a:cubicBezTo>
                  <a:pt x="5" y="59"/>
                  <a:pt x="4" y="57"/>
                  <a:pt x="4" y="54"/>
                </a:cubicBezTo>
                <a:cubicBezTo>
                  <a:pt x="4" y="53"/>
                  <a:pt x="5" y="51"/>
                  <a:pt x="6" y="51"/>
                </a:cubicBezTo>
                <a:cubicBezTo>
                  <a:pt x="5" y="51"/>
                  <a:pt x="5" y="51"/>
                  <a:pt x="5" y="51"/>
                </a:cubicBezTo>
                <a:cubicBezTo>
                  <a:pt x="3" y="50"/>
                  <a:pt x="1" y="48"/>
                  <a:pt x="2" y="46"/>
                </a:cubicBezTo>
                <a:cubicBezTo>
                  <a:pt x="2" y="44"/>
                  <a:pt x="3" y="42"/>
                  <a:pt x="5" y="42"/>
                </a:cubicBezTo>
                <a:cubicBezTo>
                  <a:pt x="4" y="42"/>
                  <a:pt x="4" y="42"/>
                  <a:pt x="4" y="42"/>
                </a:cubicBezTo>
                <a:cubicBezTo>
                  <a:pt x="2" y="42"/>
                  <a:pt x="0" y="40"/>
                  <a:pt x="1" y="3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9" name="Freeform 874"/>
          <p:cNvSpPr>
            <a:spLocks noEditPoints="1"/>
          </p:cNvSpPr>
          <p:nvPr/>
        </p:nvSpPr>
        <p:spPr bwMode="auto">
          <a:xfrm>
            <a:off x="3415978" y="4675517"/>
            <a:ext cx="701627" cy="613924"/>
          </a:xfrm>
          <a:custGeom>
            <a:avLst/>
            <a:gdLst>
              <a:gd name="T0" fmla="*/ 36 w 64"/>
              <a:gd name="T1" fmla="*/ 4 h 56"/>
              <a:gd name="T2" fmla="*/ 24 w 64"/>
              <a:gd name="T3" fmla="*/ 6 h 56"/>
              <a:gd name="T4" fmla="*/ 16 w 64"/>
              <a:gd name="T5" fmla="*/ 0 h 56"/>
              <a:gd name="T6" fmla="*/ 16 w 64"/>
              <a:gd name="T7" fmla="*/ 11 h 56"/>
              <a:gd name="T8" fmla="*/ 9 w 64"/>
              <a:gd name="T9" fmla="*/ 20 h 56"/>
              <a:gd name="T10" fmla="*/ 0 w 64"/>
              <a:gd name="T11" fmla="*/ 24 h 56"/>
              <a:gd name="T12" fmla="*/ 0 w 64"/>
              <a:gd name="T13" fmla="*/ 36 h 56"/>
              <a:gd name="T14" fmla="*/ 16 w 64"/>
              <a:gd name="T15" fmla="*/ 46 h 56"/>
              <a:gd name="T16" fmla="*/ 16 w 64"/>
              <a:gd name="T17" fmla="*/ 52 h 56"/>
              <a:gd name="T18" fmla="*/ 20 w 64"/>
              <a:gd name="T19" fmla="*/ 56 h 56"/>
              <a:gd name="T20" fmla="*/ 24 w 64"/>
              <a:gd name="T21" fmla="*/ 56 h 56"/>
              <a:gd name="T22" fmla="*/ 28 w 64"/>
              <a:gd name="T23" fmla="*/ 52 h 56"/>
              <a:gd name="T24" fmla="*/ 28 w 64"/>
              <a:gd name="T25" fmla="*/ 51 h 56"/>
              <a:gd name="T26" fmla="*/ 36 w 64"/>
              <a:gd name="T27" fmla="*/ 52 h 56"/>
              <a:gd name="T28" fmla="*/ 44 w 64"/>
              <a:gd name="T29" fmla="*/ 51 h 56"/>
              <a:gd name="T30" fmla="*/ 44 w 64"/>
              <a:gd name="T31" fmla="*/ 52 h 56"/>
              <a:gd name="T32" fmla="*/ 48 w 64"/>
              <a:gd name="T33" fmla="*/ 56 h 56"/>
              <a:gd name="T34" fmla="*/ 52 w 64"/>
              <a:gd name="T35" fmla="*/ 56 h 56"/>
              <a:gd name="T36" fmla="*/ 56 w 64"/>
              <a:gd name="T37" fmla="*/ 52 h 56"/>
              <a:gd name="T38" fmla="*/ 56 w 64"/>
              <a:gd name="T39" fmla="*/ 45 h 56"/>
              <a:gd name="T40" fmla="*/ 64 w 64"/>
              <a:gd name="T41" fmla="*/ 28 h 56"/>
              <a:gd name="T42" fmla="*/ 36 w 64"/>
              <a:gd name="T43" fmla="*/ 4 h 56"/>
              <a:gd name="T44" fmla="*/ 20 w 64"/>
              <a:gd name="T45" fmla="*/ 29 h 56"/>
              <a:gd name="T46" fmla="*/ 15 w 64"/>
              <a:gd name="T47" fmla="*/ 24 h 56"/>
              <a:gd name="T48" fmla="*/ 20 w 64"/>
              <a:gd name="T49" fmla="*/ 19 h 56"/>
              <a:gd name="T50" fmla="*/ 25 w 64"/>
              <a:gd name="T51" fmla="*/ 24 h 56"/>
              <a:gd name="T52" fmla="*/ 20 w 64"/>
              <a:gd name="T53" fmla="*/ 29 h 56"/>
              <a:gd name="T54" fmla="*/ 44 w 64"/>
              <a:gd name="T55" fmla="*/ 13 h 56"/>
              <a:gd name="T56" fmla="*/ 36 w 64"/>
              <a:gd name="T57" fmla="*/ 12 h 56"/>
              <a:gd name="T58" fmla="*/ 28 w 64"/>
              <a:gd name="T59" fmla="*/ 13 h 56"/>
              <a:gd name="T60" fmla="*/ 28 w 64"/>
              <a:gd name="T61" fmla="*/ 9 h 56"/>
              <a:gd name="T62" fmla="*/ 36 w 64"/>
              <a:gd name="T63" fmla="*/ 8 h 56"/>
              <a:gd name="T64" fmla="*/ 44 w 64"/>
              <a:gd name="T65" fmla="*/ 9 h 56"/>
              <a:gd name="T66" fmla="*/ 44 w 64"/>
              <a:gd name="T67"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56">
                <a:moveTo>
                  <a:pt x="36" y="4"/>
                </a:moveTo>
                <a:cubicBezTo>
                  <a:pt x="32" y="4"/>
                  <a:pt x="27" y="5"/>
                  <a:pt x="24" y="6"/>
                </a:cubicBezTo>
                <a:cubicBezTo>
                  <a:pt x="22" y="3"/>
                  <a:pt x="16" y="0"/>
                  <a:pt x="16" y="0"/>
                </a:cubicBezTo>
                <a:cubicBezTo>
                  <a:pt x="16" y="11"/>
                  <a:pt x="16" y="11"/>
                  <a:pt x="16" y="11"/>
                </a:cubicBezTo>
                <a:cubicBezTo>
                  <a:pt x="13" y="14"/>
                  <a:pt x="11" y="17"/>
                  <a:pt x="9" y="20"/>
                </a:cubicBezTo>
                <a:cubicBezTo>
                  <a:pt x="5" y="21"/>
                  <a:pt x="0" y="22"/>
                  <a:pt x="0" y="24"/>
                </a:cubicBezTo>
                <a:cubicBezTo>
                  <a:pt x="0" y="36"/>
                  <a:pt x="0" y="36"/>
                  <a:pt x="0" y="36"/>
                </a:cubicBezTo>
                <a:cubicBezTo>
                  <a:pt x="0" y="39"/>
                  <a:pt x="9" y="43"/>
                  <a:pt x="16" y="46"/>
                </a:cubicBezTo>
                <a:cubicBezTo>
                  <a:pt x="16" y="52"/>
                  <a:pt x="16" y="52"/>
                  <a:pt x="16" y="52"/>
                </a:cubicBezTo>
                <a:cubicBezTo>
                  <a:pt x="16" y="54"/>
                  <a:pt x="18" y="56"/>
                  <a:pt x="20" y="56"/>
                </a:cubicBezTo>
                <a:cubicBezTo>
                  <a:pt x="24" y="56"/>
                  <a:pt x="24" y="56"/>
                  <a:pt x="24" y="56"/>
                </a:cubicBezTo>
                <a:cubicBezTo>
                  <a:pt x="26" y="56"/>
                  <a:pt x="28" y="54"/>
                  <a:pt x="28" y="52"/>
                </a:cubicBezTo>
                <a:cubicBezTo>
                  <a:pt x="28" y="51"/>
                  <a:pt x="28" y="51"/>
                  <a:pt x="28" y="51"/>
                </a:cubicBezTo>
                <a:cubicBezTo>
                  <a:pt x="31" y="52"/>
                  <a:pt x="33" y="52"/>
                  <a:pt x="36" y="52"/>
                </a:cubicBezTo>
                <a:cubicBezTo>
                  <a:pt x="39" y="52"/>
                  <a:pt x="41" y="52"/>
                  <a:pt x="44" y="51"/>
                </a:cubicBezTo>
                <a:cubicBezTo>
                  <a:pt x="44" y="52"/>
                  <a:pt x="44" y="52"/>
                  <a:pt x="44" y="52"/>
                </a:cubicBezTo>
                <a:cubicBezTo>
                  <a:pt x="44" y="54"/>
                  <a:pt x="46" y="56"/>
                  <a:pt x="48" y="56"/>
                </a:cubicBezTo>
                <a:cubicBezTo>
                  <a:pt x="52" y="56"/>
                  <a:pt x="52" y="56"/>
                  <a:pt x="52" y="56"/>
                </a:cubicBezTo>
                <a:cubicBezTo>
                  <a:pt x="54" y="56"/>
                  <a:pt x="56" y="54"/>
                  <a:pt x="56" y="52"/>
                </a:cubicBezTo>
                <a:cubicBezTo>
                  <a:pt x="56" y="45"/>
                  <a:pt x="56" y="45"/>
                  <a:pt x="56" y="45"/>
                </a:cubicBezTo>
                <a:cubicBezTo>
                  <a:pt x="61" y="40"/>
                  <a:pt x="64" y="35"/>
                  <a:pt x="64" y="28"/>
                </a:cubicBezTo>
                <a:cubicBezTo>
                  <a:pt x="64" y="15"/>
                  <a:pt x="51" y="4"/>
                  <a:pt x="36" y="4"/>
                </a:cubicBezTo>
                <a:close/>
                <a:moveTo>
                  <a:pt x="20" y="29"/>
                </a:moveTo>
                <a:cubicBezTo>
                  <a:pt x="17" y="29"/>
                  <a:pt x="15" y="27"/>
                  <a:pt x="15" y="24"/>
                </a:cubicBezTo>
                <a:cubicBezTo>
                  <a:pt x="15" y="21"/>
                  <a:pt x="17" y="19"/>
                  <a:pt x="20" y="19"/>
                </a:cubicBezTo>
                <a:cubicBezTo>
                  <a:pt x="23" y="19"/>
                  <a:pt x="25" y="21"/>
                  <a:pt x="25" y="24"/>
                </a:cubicBezTo>
                <a:cubicBezTo>
                  <a:pt x="25" y="27"/>
                  <a:pt x="23" y="29"/>
                  <a:pt x="20" y="29"/>
                </a:cubicBezTo>
                <a:close/>
                <a:moveTo>
                  <a:pt x="44" y="13"/>
                </a:moveTo>
                <a:cubicBezTo>
                  <a:pt x="41" y="12"/>
                  <a:pt x="39" y="12"/>
                  <a:pt x="36" y="12"/>
                </a:cubicBezTo>
                <a:cubicBezTo>
                  <a:pt x="33" y="12"/>
                  <a:pt x="31" y="12"/>
                  <a:pt x="28" y="13"/>
                </a:cubicBezTo>
                <a:cubicBezTo>
                  <a:pt x="28" y="9"/>
                  <a:pt x="28" y="9"/>
                  <a:pt x="28" y="9"/>
                </a:cubicBezTo>
                <a:cubicBezTo>
                  <a:pt x="31" y="8"/>
                  <a:pt x="33" y="8"/>
                  <a:pt x="36" y="8"/>
                </a:cubicBezTo>
                <a:cubicBezTo>
                  <a:pt x="39" y="8"/>
                  <a:pt x="41" y="8"/>
                  <a:pt x="44" y="9"/>
                </a:cubicBezTo>
                <a:lnTo>
                  <a:pt x="44" y="1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h-TH"/>
          </a:p>
        </p:txBody>
      </p:sp>
      <p:grpSp>
        <p:nvGrpSpPr>
          <p:cNvPr id="10" name="Group 9"/>
          <p:cNvGrpSpPr/>
          <p:nvPr/>
        </p:nvGrpSpPr>
        <p:grpSpPr>
          <a:xfrm>
            <a:off x="5332953" y="2605177"/>
            <a:ext cx="751342" cy="751342"/>
            <a:chOff x="2503488" y="1547391"/>
            <a:chExt cx="203200" cy="203200"/>
          </a:xfrm>
          <a:solidFill>
            <a:schemeClr val="bg1"/>
          </a:solidFill>
        </p:grpSpPr>
        <p:sp>
          <p:nvSpPr>
            <p:cNvPr id="11" name="Freeform 845"/>
            <p:cNvSpPr>
              <a:spLocks/>
            </p:cNvSpPr>
            <p:nvPr/>
          </p:nvSpPr>
          <p:spPr bwMode="auto">
            <a:xfrm>
              <a:off x="2535238" y="1569616"/>
              <a:ext cx="22225" cy="2222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 name="Freeform 846"/>
            <p:cNvSpPr>
              <a:spLocks/>
            </p:cNvSpPr>
            <p:nvPr/>
          </p:nvSpPr>
          <p:spPr bwMode="auto">
            <a:xfrm>
              <a:off x="2503488" y="16362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 name="Freeform 847"/>
            <p:cNvSpPr>
              <a:spLocks/>
            </p:cNvSpPr>
            <p:nvPr/>
          </p:nvSpPr>
          <p:spPr bwMode="auto">
            <a:xfrm>
              <a:off x="2681288" y="16489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 name="Freeform 848"/>
            <p:cNvSpPr>
              <a:spLocks/>
            </p:cNvSpPr>
            <p:nvPr/>
          </p:nvSpPr>
          <p:spPr bwMode="auto">
            <a:xfrm>
              <a:off x="2662238" y="1579141"/>
              <a:ext cx="22225" cy="2222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 name="Freeform 849"/>
            <p:cNvSpPr>
              <a:spLocks/>
            </p:cNvSpPr>
            <p:nvPr/>
          </p:nvSpPr>
          <p:spPr bwMode="auto">
            <a:xfrm>
              <a:off x="2605088" y="1547391"/>
              <a:ext cx="12700" cy="2540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 name="Freeform 850"/>
            <p:cNvSpPr>
              <a:spLocks noEditPoints="1"/>
            </p:cNvSpPr>
            <p:nvPr/>
          </p:nvSpPr>
          <p:spPr bwMode="auto">
            <a:xfrm>
              <a:off x="2554288" y="1598191"/>
              <a:ext cx="101600" cy="114300"/>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 name="Freeform 851"/>
            <p:cNvSpPr>
              <a:spLocks/>
            </p:cNvSpPr>
            <p:nvPr/>
          </p:nvSpPr>
          <p:spPr bwMode="auto">
            <a:xfrm>
              <a:off x="2579688" y="1725191"/>
              <a:ext cx="50800" cy="25400"/>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18" name="Freeform 45"/>
          <p:cNvSpPr>
            <a:spLocks/>
          </p:cNvSpPr>
          <p:nvPr/>
        </p:nvSpPr>
        <p:spPr bwMode="auto">
          <a:xfrm>
            <a:off x="1622177" y="2579736"/>
            <a:ext cx="499921" cy="499921"/>
          </a:xfrm>
          <a:custGeom>
            <a:avLst/>
            <a:gdLst>
              <a:gd name="T0" fmla="*/ 32 w 64"/>
              <a:gd name="T1" fmla="*/ 0 h 64"/>
              <a:gd name="T2" fmla="*/ 0 w 64"/>
              <a:gd name="T3" fmla="*/ 28 h 64"/>
              <a:gd name="T4" fmla="*/ 9 w 64"/>
              <a:gd name="T5" fmla="*/ 47 h 64"/>
              <a:gd name="T6" fmla="*/ 0 w 64"/>
              <a:gd name="T7" fmla="*/ 64 h 64"/>
              <a:gd name="T8" fmla="*/ 20 w 64"/>
              <a:gd name="T9" fmla="*/ 54 h 64"/>
              <a:gd name="T10" fmla="*/ 32 w 64"/>
              <a:gd name="T11" fmla="*/ 56 h 64"/>
              <a:gd name="T12" fmla="*/ 64 w 64"/>
              <a:gd name="T13" fmla="*/ 28 h 64"/>
              <a:gd name="T14" fmla="*/ 32 w 64"/>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4">
                <a:moveTo>
                  <a:pt x="32" y="0"/>
                </a:moveTo>
                <a:cubicBezTo>
                  <a:pt x="14" y="0"/>
                  <a:pt x="0" y="13"/>
                  <a:pt x="0" y="28"/>
                </a:cubicBezTo>
                <a:cubicBezTo>
                  <a:pt x="0" y="36"/>
                  <a:pt x="3" y="42"/>
                  <a:pt x="9" y="47"/>
                </a:cubicBezTo>
                <a:cubicBezTo>
                  <a:pt x="0" y="64"/>
                  <a:pt x="0" y="64"/>
                  <a:pt x="0" y="64"/>
                </a:cubicBezTo>
                <a:cubicBezTo>
                  <a:pt x="20" y="54"/>
                  <a:pt x="20" y="54"/>
                  <a:pt x="20" y="54"/>
                </a:cubicBezTo>
                <a:cubicBezTo>
                  <a:pt x="24" y="56"/>
                  <a:pt x="28" y="56"/>
                  <a:pt x="32" y="56"/>
                </a:cubicBezTo>
                <a:cubicBezTo>
                  <a:pt x="50" y="56"/>
                  <a:pt x="64" y="44"/>
                  <a:pt x="64" y="28"/>
                </a:cubicBezTo>
                <a:cubicBezTo>
                  <a:pt x="64" y="13"/>
                  <a:pt x="50" y="0"/>
                  <a:pt x="3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th-TH"/>
          </a:p>
        </p:txBody>
      </p:sp>
    </p:spTree>
    <p:extLst>
      <p:ext uri="{BB962C8B-B14F-4D97-AF65-F5344CB8AC3E}">
        <p14:creationId xmlns:p14="http://schemas.microsoft.com/office/powerpoint/2010/main" val="9560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E99CF8E-8A47-48E8-AEB8-4168DD6025B8}"/>
                                            </p:graphicEl>
                                          </p:spTgt>
                                        </p:tgtEl>
                                        <p:attrNameLst>
                                          <p:attrName>style.visibility</p:attrName>
                                        </p:attrNameLst>
                                      </p:cBhvr>
                                      <p:to>
                                        <p:strVal val="visible"/>
                                      </p:to>
                                    </p:set>
                                    <p:animEffect transition="in" filter="fade">
                                      <p:cBhvr>
                                        <p:cTn id="7" dur="500"/>
                                        <p:tgtEl>
                                          <p:spTgt spid="6">
                                            <p:graphicEl>
                                              <a:dgm id="{EE99CF8E-8A47-48E8-AEB8-4168DD6025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5FE16F47-38C6-409A-A2AC-76C83C0A5EC3}"/>
                                            </p:graphicEl>
                                          </p:spTgt>
                                        </p:tgtEl>
                                        <p:attrNameLst>
                                          <p:attrName>style.visibility</p:attrName>
                                        </p:attrNameLst>
                                      </p:cBhvr>
                                      <p:to>
                                        <p:strVal val="visible"/>
                                      </p:to>
                                    </p:set>
                                    <p:animEffect transition="in" filter="fade">
                                      <p:cBhvr>
                                        <p:cTn id="12" dur="500"/>
                                        <p:tgtEl>
                                          <p:spTgt spid="6">
                                            <p:graphicEl>
                                              <a:dgm id="{5FE16F47-38C6-409A-A2AC-76C83C0A5EC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2DA1E751-DFD8-4439-A027-B5E8716A3188}"/>
                                            </p:graphicEl>
                                          </p:spTgt>
                                        </p:tgtEl>
                                        <p:attrNameLst>
                                          <p:attrName>style.visibility</p:attrName>
                                        </p:attrNameLst>
                                      </p:cBhvr>
                                      <p:to>
                                        <p:strVal val="visible"/>
                                      </p:to>
                                    </p:set>
                                    <p:animEffect transition="in" filter="fade">
                                      <p:cBhvr>
                                        <p:cTn id="15" dur="500"/>
                                        <p:tgtEl>
                                          <p:spTgt spid="6">
                                            <p:graphicEl>
                                              <a:dgm id="{2DA1E751-DFD8-4439-A027-B5E8716A318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17AEA44F-F814-4B8E-8E4D-E512A8E00C1F}"/>
                                            </p:graphicEl>
                                          </p:spTgt>
                                        </p:tgtEl>
                                        <p:attrNameLst>
                                          <p:attrName>style.visibility</p:attrName>
                                        </p:attrNameLst>
                                      </p:cBhvr>
                                      <p:to>
                                        <p:strVal val="visible"/>
                                      </p:to>
                                    </p:set>
                                    <p:animEffect transition="in" filter="fade">
                                      <p:cBhvr>
                                        <p:cTn id="20" dur="500"/>
                                        <p:tgtEl>
                                          <p:spTgt spid="6">
                                            <p:graphicEl>
                                              <a:dgm id="{17AEA44F-F814-4B8E-8E4D-E512A8E00C1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0CF3E89D-6CB4-4BC5-83F1-151643F9DEBB}"/>
                                            </p:graphicEl>
                                          </p:spTgt>
                                        </p:tgtEl>
                                        <p:attrNameLst>
                                          <p:attrName>style.visibility</p:attrName>
                                        </p:attrNameLst>
                                      </p:cBhvr>
                                      <p:to>
                                        <p:strVal val="visible"/>
                                      </p:to>
                                    </p:set>
                                    <p:animEffect transition="in" filter="fade">
                                      <p:cBhvr>
                                        <p:cTn id="23" dur="500"/>
                                        <p:tgtEl>
                                          <p:spTgt spid="6">
                                            <p:graphicEl>
                                              <a:dgm id="{0CF3E89D-6CB4-4BC5-83F1-151643F9DEB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5E4299B6-3626-4AE7-A77C-038F03168386}"/>
                                            </p:graphicEl>
                                          </p:spTgt>
                                        </p:tgtEl>
                                        <p:attrNameLst>
                                          <p:attrName>style.visibility</p:attrName>
                                        </p:attrNameLst>
                                      </p:cBhvr>
                                      <p:to>
                                        <p:strVal val="visible"/>
                                      </p:to>
                                    </p:set>
                                    <p:animEffect transition="in" filter="fade">
                                      <p:cBhvr>
                                        <p:cTn id="28" dur="500"/>
                                        <p:tgtEl>
                                          <p:spTgt spid="6">
                                            <p:graphicEl>
                                              <a:dgm id="{5E4299B6-3626-4AE7-A77C-038F0316838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2FEA1738-29FA-4D97-991D-D844304EB1E1}"/>
                                            </p:graphicEl>
                                          </p:spTgt>
                                        </p:tgtEl>
                                        <p:attrNameLst>
                                          <p:attrName>style.visibility</p:attrName>
                                        </p:attrNameLst>
                                      </p:cBhvr>
                                      <p:to>
                                        <p:strVal val="visible"/>
                                      </p:to>
                                    </p:set>
                                    <p:animEffect transition="in" filter="fade">
                                      <p:cBhvr>
                                        <p:cTn id="31" dur="500"/>
                                        <p:tgtEl>
                                          <p:spTgt spid="6">
                                            <p:graphicEl>
                                              <a:dgm id="{2FEA1738-29FA-4D97-991D-D844304EB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BDE13F16-75E2-43CD-9561-92330EC98E16}"/>
                                            </p:graphicEl>
                                          </p:spTgt>
                                        </p:tgtEl>
                                        <p:attrNameLst>
                                          <p:attrName>style.visibility</p:attrName>
                                        </p:attrNameLst>
                                      </p:cBhvr>
                                      <p:to>
                                        <p:strVal val="visible"/>
                                      </p:to>
                                    </p:set>
                                    <p:animEffect transition="in" filter="fade">
                                      <p:cBhvr>
                                        <p:cTn id="34" dur="500"/>
                                        <p:tgtEl>
                                          <p:spTgt spid="6">
                                            <p:graphicEl>
                                              <a:dgm id="{BDE13F16-75E2-43CD-9561-92330EC98E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5" name="Pladsholder til indhold 4"/>
          <p:cNvPicPr>
            <a:picLocks noGrp="1" noChangeAspect="1"/>
          </p:cNvPicPr>
          <p:nvPr>
            <p:ph idx="1"/>
          </p:nvPr>
        </p:nvPicPr>
        <p:blipFill rotWithShape="1">
          <a:blip r:embed="rId3"/>
          <a:srcRect l="18234" t="11379" r="18107" b="11829"/>
          <a:stretch/>
        </p:blipFill>
        <p:spPr>
          <a:xfrm>
            <a:off x="279482" y="925343"/>
            <a:ext cx="5367337" cy="3507092"/>
          </a:xfrm>
          <a:prstGeom prst="rect">
            <a:avLst/>
          </a:prstGeom>
          <a:ln>
            <a:solidFill>
              <a:schemeClr val="bg1"/>
            </a:solidFill>
          </a:ln>
        </p:spPr>
      </p:pic>
      <p:pic>
        <p:nvPicPr>
          <p:cNvPr id="7" name="Pladsholder til indhold 6"/>
          <p:cNvPicPr>
            <a:picLocks noGrp="1" noChangeAspect="1"/>
          </p:cNvPicPr>
          <p:nvPr>
            <p:ph idx="11"/>
          </p:nvPr>
        </p:nvPicPr>
        <p:blipFill rotWithShape="1">
          <a:blip r:embed="rId4"/>
          <a:srcRect l="17376" t="12604" r="18064" b="3072"/>
          <a:stretch/>
        </p:blipFill>
        <p:spPr>
          <a:xfrm>
            <a:off x="3957850" y="327546"/>
            <a:ext cx="6751777" cy="4776717"/>
          </a:xfrm>
          <a:prstGeom prst="rect">
            <a:avLst/>
          </a:prstGeom>
        </p:spPr>
      </p:pic>
      <p:sp>
        <p:nvSpPr>
          <p:cNvPr id="6" name="Ellipse 5"/>
          <p:cNvSpPr/>
          <p:nvPr/>
        </p:nvSpPr>
        <p:spPr>
          <a:xfrm>
            <a:off x="236087" y="3807724"/>
            <a:ext cx="1860843" cy="62471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2066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Træning </a:t>
            </a:r>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433" y="1802396"/>
            <a:ext cx="6496825" cy="4351337"/>
          </a:xfr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472" y="393260"/>
            <a:ext cx="5722883" cy="4706578"/>
          </a:xfrm>
          <a:prstGeom prst="rect">
            <a:avLst/>
          </a:prstGeom>
        </p:spPr>
      </p:pic>
    </p:spTree>
    <p:extLst>
      <p:ext uri="{BB962C8B-B14F-4D97-AF65-F5344CB8AC3E}">
        <p14:creationId xmlns:p14="http://schemas.microsoft.com/office/powerpoint/2010/main" val="30728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5400" baseline="30000" dirty="0"/>
              <a:t>T</a:t>
            </a:r>
            <a:r>
              <a:rPr lang="da-DK" sz="5400" baseline="30000" dirty="0" smtClean="0"/>
              <a:t>il </a:t>
            </a:r>
            <a:r>
              <a:rPr lang="da-DK" sz="5400" baseline="30000" dirty="0"/>
              <a:t>undervisning af nyt personale </a:t>
            </a:r>
            <a:endParaRPr lang="da-DK" sz="5400" dirty="0"/>
          </a:p>
        </p:txBody>
      </p:sp>
      <p:sp>
        <p:nvSpPr>
          <p:cNvPr id="3" name="Pladsholder til indhold 2"/>
          <p:cNvSpPr>
            <a:spLocks noGrp="1"/>
          </p:cNvSpPr>
          <p:nvPr>
            <p:ph idx="4294967295"/>
          </p:nvPr>
        </p:nvSpPr>
        <p:spPr>
          <a:xfrm>
            <a:off x="388034" y="1861307"/>
            <a:ext cx="5536516" cy="4834768"/>
          </a:xfrm>
        </p:spPr>
        <p:txBody>
          <a:bodyPr/>
          <a:lstStyle/>
          <a:p>
            <a:r>
              <a:rPr lang="da-DK" sz="3600" b="1" baseline="30000" dirty="0"/>
              <a:t>Borgere i sygdomsgrupperne og relevante fagfolk har bidraget til udviklingen af materialet på Helbredsprofilen.</a:t>
            </a:r>
          </a:p>
          <a:p>
            <a:endParaRPr lang="da-DK" dirty="0"/>
          </a:p>
        </p:txBody>
      </p:sp>
      <p:pic>
        <p:nvPicPr>
          <p:cNvPr id="5" name="Billed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362" y="581025"/>
            <a:ext cx="2847975" cy="2952750"/>
          </a:xfrm>
          <a:prstGeom prst="rect">
            <a:avLst/>
          </a:prstGeom>
        </p:spPr>
      </p:pic>
      <p:pic>
        <p:nvPicPr>
          <p:cNvPr id="6" name="Billed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181" y="1906588"/>
            <a:ext cx="2857500" cy="2971800"/>
          </a:xfrm>
          <a:prstGeom prst="rect">
            <a:avLst/>
          </a:prstGeom>
        </p:spPr>
      </p:pic>
      <p:pic>
        <p:nvPicPr>
          <p:cNvPr id="4" name="Billede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8700" y="3186112"/>
            <a:ext cx="2857500" cy="3000375"/>
          </a:xfrm>
          <a:prstGeom prst="rect">
            <a:avLst/>
          </a:prstGeom>
        </p:spPr>
      </p:pic>
    </p:spTree>
    <p:extLst>
      <p:ext uri="{BB962C8B-B14F-4D97-AF65-F5344CB8AC3E}">
        <p14:creationId xmlns:p14="http://schemas.microsoft.com/office/powerpoint/2010/main" val="16177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2622" y="723036"/>
            <a:ext cx="9144000" cy="3453854"/>
          </a:xfrm>
        </p:spPr>
        <p:txBody>
          <a:bodyPr>
            <a:normAutofit/>
          </a:bodyPr>
          <a:lstStyle/>
          <a:p>
            <a:r>
              <a:rPr lang="da-DK" sz="4400" dirty="0"/>
              <a:t>Lige nu på </a:t>
            </a:r>
            <a:r>
              <a:rPr lang="da-DK" sz="4400" dirty="0">
                <a:hlinkClick r:id="rId2"/>
              </a:rPr>
              <a:t>Helbredsprofilen.dk</a:t>
            </a:r>
            <a:r>
              <a:rPr lang="da-DK" b="1" dirty="0">
                <a:hlinkClick r:id="rId2"/>
              </a:rPr>
              <a:t/>
            </a:r>
            <a:br>
              <a:rPr lang="da-DK" b="1" dirty="0">
                <a:hlinkClick r:id="rId2"/>
              </a:rPr>
            </a:br>
            <a:endParaRPr lang="da-DK" dirty="0"/>
          </a:p>
        </p:txBody>
      </p:sp>
    </p:spTree>
    <p:extLst>
      <p:ext uri="{BB962C8B-B14F-4D97-AF65-F5344CB8AC3E}">
        <p14:creationId xmlns:p14="http://schemas.microsoft.com/office/powerpoint/2010/main" val="3162289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Diagnoser/emner </a:t>
            </a:r>
            <a:r>
              <a:rPr lang="da-DK" dirty="0" smtClean="0"/>
              <a:t>på vej</a:t>
            </a:r>
            <a:endParaRPr lang="da-DK" dirty="0"/>
          </a:p>
        </p:txBody>
      </p:sp>
      <p:sp>
        <p:nvSpPr>
          <p:cNvPr id="9" name="Pladsholder til indhold 4"/>
          <p:cNvSpPr txBox="1">
            <a:spLocks/>
          </p:cNvSpPr>
          <p:nvPr/>
        </p:nvSpPr>
        <p:spPr>
          <a:xfrm>
            <a:off x="652974" y="1632857"/>
            <a:ext cx="8325373" cy="2743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65000"/>
                    <a:lumOff val="35000"/>
                  </a:schemeClr>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smtClean="0"/>
              <a:t>Iskæmisk</a:t>
            </a:r>
            <a:r>
              <a:rPr lang="da-DK" dirty="0" smtClean="0"/>
              <a:t> </a:t>
            </a:r>
            <a:r>
              <a:rPr lang="da-DK" dirty="0"/>
              <a:t>hjertesygdom (</a:t>
            </a:r>
            <a:r>
              <a:rPr lang="da-DK" dirty="0" smtClean="0"/>
              <a:t>2019)</a:t>
            </a:r>
            <a:endParaRPr lang="da-DK" dirty="0"/>
          </a:p>
          <a:p>
            <a:r>
              <a:rPr lang="da-DK" dirty="0" smtClean="0"/>
              <a:t>Diabetes T1, T1 ½ og T2 </a:t>
            </a:r>
            <a:r>
              <a:rPr lang="da-DK" dirty="0"/>
              <a:t>(</a:t>
            </a:r>
            <a:r>
              <a:rPr lang="da-DK" dirty="0" smtClean="0"/>
              <a:t>2019-2022)</a:t>
            </a:r>
            <a:endParaRPr lang="da-DK" dirty="0"/>
          </a:p>
        </p:txBody>
      </p:sp>
      <p:pic>
        <p:nvPicPr>
          <p:cNvPr id="11" name="Billede 10"/>
          <p:cNvPicPr>
            <a:picLocks noChangeAspect="1"/>
          </p:cNvPicPr>
          <p:nvPr/>
        </p:nvPicPr>
        <p:blipFill>
          <a:blip r:embed="rId3"/>
          <a:stretch>
            <a:fillRect/>
          </a:stretch>
        </p:blipFill>
        <p:spPr>
          <a:xfrm>
            <a:off x="8401708" y="733778"/>
            <a:ext cx="3131209" cy="5329563"/>
          </a:xfrm>
          <a:prstGeom prst="rect">
            <a:avLst/>
          </a:prstGeom>
        </p:spPr>
      </p:pic>
    </p:spTree>
    <p:extLst>
      <p:ext uri="{BB962C8B-B14F-4D97-AF65-F5344CB8AC3E}">
        <p14:creationId xmlns:p14="http://schemas.microsoft.com/office/powerpoint/2010/main" val="41467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959" y="0"/>
            <a:ext cx="10515600" cy="1325563"/>
          </a:xfrm>
        </p:spPr>
        <p:txBody>
          <a:bodyPr>
            <a:normAutofit/>
          </a:bodyPr>
          <a:lstStyle/>
          <a:p>
            <a:r>
              <a:rPr lang="da-DK" sz="3600" dirty="0" smtClean="0"/>
              <a:t>Mød </a:t>
            </a:r>
            <a:r>
              <a:rPr lang="da-DK" sz="3600" dirty="0"/>
              <a:t>os på </a:t>
            </a:r>
            <a:r>
              <a:rPr lang="da-DK" sz="3600" dirty="0" smtClean="0"/>
              <a:t>Facebook.com/</a:t>
            </a:r>
            <a:r>
              <a:rPr lang="da-DK" sz="3600" dirty="0" err="1" smtClean="0"/>
              <a:t>helbredsprofilen</a:t>
            </a:r>
            <a:endParaRPr lang="da-DK" sz="3600" dirty="0"/>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8179" y="989922"/>
            <a:ext cx="7074178" cy="5191803"/>
          </a:xfrm>
        </p:spPr>
      </p:pic>
    </p:spTree>
    <p:extLst>
      <p:ext uri="{BB962C8B-B14F-4D97-AF65-F5344CB8AC3E}">
        <p14:creationId xmlns:p14="http://schemas.microsoft.com/office/powerpoint/2010/main" val="663521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2"/>
          <p:cNvSpPr>
            <a:spLocks noGrp="1"/>
          </p:cNvSpPr>
          <p:nvPr>
            <p:ph idx="4294967295"/>
          </p:nvPr>
        </p:nvSpPr>
        <p:spPr>
          <a:xfrm>
            <a:off x="0" y="7644141"/>
            <a:ext cx="9692698" cy="4675322"/>
          </a:xfrm>
        </p:spPr>
        <p:txBody>
          <a:bodyPr>
            <a:noAutofit/>
          </a:bodyPr>
          <a:lstStyle/>
          <a:p>
            <a:pPr marL="0" indent="0">
              <a:buNone/>
            </a:pPr>
            <a:r>
              <a:rPr lang="da-DK" sz="3600" b="1" dirty="0"/>
              <a:t>Hvordan tackler jeg livet med min sygdom?</a:t>
            </a:r>
            <a:r>
              <a:rPr lang="da-DK" sz="3600" dirty="0"/>
              <a:t/>
            </a:r>
            <a:br>
              <a:rPr lang="da-DK" sz="3600" dirty="0"/>
            </a:br>
            <a:endParaRPr lang="da-DK" sz="3600" dirty="0"/>
          </a:p>
          <a:p>
            <a:r>
              <a:rPr lang="da-DK" sz="3600" dirty="0"/>
              <a:t>Gode råd + vejledning</a:t>
            </a:r>
          </a:p>
          <a:p>
            <a:r>
              <a:rPr lang="da-DK" sz="3600" dirty="0"/>
              <a:t>Personlige erfaringer</a:t>
            </a:r>
          </a:p>
          <a:p>
            <a:r>
              <a:rPr lang="da-DK" sz="3600" dirty="0"/>
              <a:t>Lavpraktiske informationer</a:t>
            </a:r>
          </a:p>
          <a:p>
            <a:r>
              <a:rPr lang="da-DK" sz="3600" dirty="0"/>
              <a:t>Fortalt af patienter, pårørende </a:t>
            </a:r>
            <a:br>
              <a:rPr lang="da-DK" sz="3600" dirty="0"/>
            </a:br>
            <a:r>
              <a:rPr lang="da-DK" sz="3600" dirty="0"/>
              <a:t>og klinikere</a:t>
            </a:r>
          </a:p>
          <a:p>
            <a:pPr marL="0" indent="0">
              <a:buNone/>
            </a:pPr>
            <a:endParaRPr lang="da-DK" sz="3600" dirty="0"/>
          </a:p>
          <a:p>
            <a:pPr marL="0" indent="0">
              <a:buNone/>
            </a:pPr>
            <a:endParaRPr lang="da-DK" sz="3600" baseline="30000" dirty="0"/>
          </a:p>
          <a:p>
            <a:endParaRPr lang="da-DK" sz="3600" baseline="30000" dirty="0"/>
          </a:p>
        </p:txBody>
      </p:sp>
      <p:sp>
        <p:nvSpPr>
          <p:cNvPr id="2" name="Titel 1"/>
          <p:cNvSpPr>
            <a:spLocks noGrp="1"/>
          </p:cNvSpPr>
          <p:nvPr>
            <p:ph type="title"/>
          </p:nvPr>
        </p:nvSpPr>
        <p:spPr>
          <a:xfrm>
            <a:off x="388034" y="148252"/>
            <a:ext cx="10889566" cy="1458118"/>
          </a:xfrm>
        </p:spPr>
        <p:txBody>
          <a:bodyPr>
            <a:normAutofit fontScale="90000"/>
          </a:bodyPr>
          <a:lstStyle/>
          <a:p>
            <a:r>
              <a:rPr lang="da-DK" dirty="0">
                <a:solidFill>
                  <a:srgbClr val="007C7A"/>
                </a:solidFill>
              </a:rPr>
              <a:t>Helbredsprofilen er videoer til </a:t>
            </a:r>
            <a:r>
              <a:rPr lang="da-DK" dirty="0" smtClean="0">
                <a:solidFill>
                  <a:srgbClr val="007C7A"/>
                </a:solidFill>
              </a:rPr>
              <a:t>dig, der har (eller kender én, der har) en kronisk eller længerevarende sygdom</a:t>
            </a:r>
            <a:endParaRPr lang="da-DK" dirty="0">
              <a:solidFill>
                <a:srgbClr val="007C7A"/>
              </a:solidFill>
            </a:endParaRPr>
          </a:p>
        </p:txBody>
      </p:sp>
      <p:grpSp>
        <p:nvGrpSpPr>
          <p:cNvPr id="7" name="Group 6"/>
          <p:cNvGrpSpPr/>
          <p:nvPr/>
        </p:nvGrpSpPr>
        <p:grpSpPr>
          <a:xfrm flipH="1">
            <a:off x="7605875" y="1917816"/>
            <a:ext cx="1989089" cy="4061565"/>
            <a:chOff x="-18773775" y="-3314700"/>
            <a:chExt cx="3602038" cy="6838950"/>
          </a:xfrm>
          <a:solidFill>
            <a:srgbClr val="007C7A"/>
          </a:solidFill>
        </p:grpSpPr>
        <p:sp>
          <p:nvSpPr>
            <p:cNvPr id="8"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647" y="1497778"/>
            <a:ext cx="8169404" cy="4901642"/>
          </a:xfrm>
          <a:prstGeom prst="rect">
            <a:avLst/>
          </a:prstGeom>
        </p:spPr>
      </p:pic>
    </p:spTree>
    <p:extLst>
      <p:ext uri="{BB962C8B-B14F-4D97-AF65-F5344CB8AC3E}">
        <p14:creationId xmlns:p14="http://schemas.microsoft.com/office/powerpoint/2010/main" val="3963877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034" y="543310"/>
            <a:ext cx="11341122" cy="5639710"/>
          </a:xfrm>
        </p:spPr>
        <p:txBody>
          <a:bodyPr>
            <a:normAutofit/>
          </a:bodyPr>
          <a:lstStyle/>
          <a:p>
            <a:pPr algn="ctr"/>
            <a:r>
              <a:rPr lang="da-DK" sz="5400" baseline="30000" dirty="0"/>
              <a:t>Tak for Jeres tid!</a:t>
            </a:r>
            <a:br>
              <a:rPr lang="da-DK" sz="5400" baseline="30000" dirty="0"/>
            </a:br>
            <a:r>
              <a:rPr lang="da-DK" sz="5400" baseline="30000" dirty="0"/>
              <a:t/>
            </a:r>
            <a:br>
              <a:rPr lang="da-DK" sz="5400" baseline="30000" dirty="0"/>
            </a:br>
            <a:r>
              <a:rPr lang="da-DK" sz="4800" dirty="0"/>
              <a:t>Kommentarer og input </a:t>
            </a:r>
            <a:br>
              <a:rPr lang="da-DK" sz="4800" dirty="0"/>
            </a:br>
            <a:r>
              <a:rPr lang="da-DK" sz="4800" dirty="0"/>
              <a:t>modtages med glæde</a:t>
            </a:r>
            <a:r>
              <a:rPr lang="da-DK" sz="4800" dirty="0" smtClean="0"/>
              <a:t>!</a:t>
            </a:r>
            <a:br>
              <a:rPr lang="da-DK" sz="4800" dirty="0" smtClean="0"/>
            </a:br>
            <a:r>
              <a:rPr lang="da-DK" sz="5400" baseline="30000" dirty="0"/>
              <a:t/>
            </a:r>
            <a:br>
              <a:rPr lang="da-DK" sz="5400" baseline="30000" dirty="0"/>
            </a:br>
            <a:r>
              <a:rPr lang="da-DK" sz="5400" baseline="30000" dirty="0" smtClean="0"/>
              <a:t>Christina Birkemose</a:t>
            </a:r>
            <a:r>
              <a:rPr lang="da-DK" sz="5400" baseline="30000" dirty="0"/>
              <a:t/>
            </a:r>
            <a:br>
              <a:rPr lang="da-DK" sz="5400" baseline="30000" dirty="0"/>
            </a:br>
            <a:r>
              <a:rPr lang="da-DK" sz="5400" baseline="30000" dirty="0" smtClean="0">
                <a:solidFill>
                  <a:schemeClr val="accent2"/>
                </a:solidFill>
              </a:rPr>
              <a:t>helbredsprofilen@regionsjaelland.dk</a:t>
            </a:r>
            <a:endParaRPr lang="da-DK" sz="5400" dirty="0">
              <a:solidFill>
                <a:schemeClr val="accent2"/>
              </a:solidFill>
            </a:endParaRPr>
          </a:p>
        </p:txBody>
      </p:sp>
    </p:spTree>
    <p:extLst>
      <p:ext uri="{BB962C8B-B14F-4D97-AF65-F5344CB8AC3E}">
        <p14:creationId xmlns:p14="http://schemas.microsoft.com/office/powerpoint/2010/main" val="3782847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6276" y="1643063"/>
            <a:ext cx="12289810" cy="7411745"/>
          </a:xfrm>
          <a:prstGeom prst="rect">
            <a:avLst/>
          </a:prstGeom>
        </p:spPr>
      </p:pic>
      <p:sp>
        <p:nvSpPr>
          <p:cNvPr id="5" name="Pladsholder til indhold 2"/>
          <p:cNvSpPr>
            <a:spLocks noGrp="1"/>
          </p:cNvSpPr>
          <p:nvPr>
            <p:ph idx="4294967295"/>
          </p:nvPr>
        </p:nvSpPr>
        <p:spPr>
          <a:xfrm>
            <a:off x="-11029950" y="8765884"/>
            <a:ext cx="3935364" cy="6379944"/>
          </a:xfrm>
        </p:spPr>
        <p:txBody>
          <a:bodyPr>
            <a:noAutofit/>
          </a:bodyPr>
          <a:lstStyle/>
          <a:p>
            <a:pPr marL="0" indent="0">
              <a:buNone/>
            </a:pPr>
            <a:r>
              <a:rPr lang="da-DK" sz="3600" b="1" dirty="0"/>
              <a:t>30.000 har deltaget</a:t>
            </a:r>
            <a:br>
              <a:rPr lang="da-DK" sz="3600" b="1" dirty="0"/>
            </a:br>
            <a:r>
              <a:rPr lang="da-DK" sz="3600" b="1" dirty="0"/>
              <a:t>i undersøgelsen</a:t>
            </a:r>
          </a:p>
          <a:p>
            <a:pPr marL="0" indent="0">
              <a:buNone/>
            </a:pPr>
            <a:endParaRPr lang="da-DK" sz="3600" dirty="0"/>
          </a:p>
          <a:p>
            <a:pPr marL="0" indent="0">
              <a:buNone/>
            </a:pPr>
            <a:r>
              <a:rPr lang="da-DK" sz="3600" dirty="0"/>
              <a:t>30-40 % har problemer med formidlingen og samarbejdet med behandlerne </a:t>
            </a:r>
          </a:p>
          <a:p>
            <a:pPr marL="0" indent="0">
              <a:buNone/>
            </a:pPr>
            <a:endParaRPr lang="da-DK" sz="3600" dirty="0"/>
          </a:p>
          <a:p>
            <a:pPr marL="0" indent="0">
              <a:buNone/>
            </a:pPr>
            <a:endParaRPr lang="da-DK" sz="3600" baseline="30000" dirty="0"/>
          </a:p>
          <a:p>
            <a:pPr marL="0" indent="0">
              <a:buNone/>
            </a:pPr>
            <a:endParaRPr lang="da-DK" sz="3600" baseline="30000" dirty="0"/>
          </a:p>
        </p:txBody>
      </p:sp>
      <p:grpSp>
        <p:nvGrpSpPr>
          <p:cNvPr id="21" name="Group 20"/>
          <p:cNvGrpSpPr/>
          <p:nvPr/>
        </p:nvGrpSpPr>
        <p:grpSpPr>
          <a:xfrm>
            <a:off x="-25393650" y="-3429000"/>
            <a:ext cx="3270249" cy="6851650"/>
            <a:chOff x="-25393650" y="-3429000"/>
            <a:chExt cx="3270249" cy="6851650"/>
          </a:xfrm>
        </p:grpSpPr>
        <p:sp>
          <p:nvSpPr>
            <p:cNvPr id="12" name="Freeform 5"/>
            <p:cNvSpPr>
              <a:spLocks/>
            </p:cNvSpPr>
            <p:nvPr/>
          </p:nvSpPr>
          <p:spPr bwMode="auto">
            <a:xfrm>
              <a:off x="-24895175" y="1643063"/>
              <a:ext cx="377825" cy="982663"/>
            </a:xfrm>
            <a:custGeom>
              <a:avLst/>
              <a:gdLst>
                <a:gd name="T0" fmla="*/ 56 w 173"/>
                <a:gd name="T1" fmla="*/ 0 h 453"/>
                <a:gd name="T2" fmla="*/ 63 w 173"/>
                <a:gd name="T3" fmla="*/ 86 h 453"/>
                <a:gd name="T4" fmla="*/ 69 w 173"/>
                <a:gd name="T5" fmla="*/ 282 h 453"/>
                <a:gd name="T6" fmla="*/ 0 w 173"/>
                <a:gd name="T7" fmla="*/ 367 h 453"/>
                <a:gd name="T8" fmla="*/ 87 w 173"/>
                <a:gd name="T9" fmla="*/ 453 h 453"/>
                <a:gd name="T10" fmla="*/ 173 w 173"/>
                <a:gd name="T11" fmla="*/ 367 h 453"/>
                <a:gd name="T12" fmla="*/ 109 w 173"/>
                <a:gd name="T13" fmla="*/ 283 h 453"/>
                <a:gd name="T14" fmla="*/ 103 w 173"/>
                <a:gd name="T15" fmla="*/ 99 h 453"/>
                <a:gd name="T16" fmla="*/ 98 w 173"/>
                <a:gd name="T17" fmla="*/ 14 h 453"/>
                <a:gd name="T18" fmla="*/ 56 w 173"/>
                <a:gd name="T1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453">
                  <a:moveTo>
                    <a:pt x="56" y="0"/>
                  </a:moveTo>
                  <a:cubicBezTo>
                    <a:pt x="59" y="29"/>
                    <a:pt x="61" y="58"/>
                    <a:pt x="63" y="86"/>
                  </a:cubicBezTo>
                  <a:cubicBezTo>
                    <a:pt x="67" y="163"/>
                    <a:pt x="69" y="233"/>
                    <a:pt x="69" y="282"/>
                  </a:cubicBezTo>
                  <a:cubicBezTo>
                    <a:pt x="30" y="290"/>
                    <a:pt x="0" y="325"/>
                    <a:pt x="0" y="367"/>
                  </a:cubicBezTo>
                  <a:cubicBezTo>
                    <a:pt x="0" y="414"/>
                    <a:pt x="39" y="453"/>
                    <a:pt x="87" y="453"/>
                  </a:cubicBezTo>
                  <a:cubicBezTo>
                    <a:pt x="135" y="453"/>
                    <a:pt x="173" y="414"/>
                    <a:pt x="173" y="367"/>
                  </a:cubicBezTo>
                  <a:cubicBezTo>
                    <a:pt x="173" y="326"/>
                    <a:pt x="146" y="293"/>
                    <a:pt x="109" y="283"/>
                  </a:cubicBezTo>
                  <a:cubicBezTo>
                    <a:pt x="109" y="237"/>
                    <a:pt x="107" y="171"/>
                    <a:pt x="103" y="99"/>
                  </a:cubicBezTo>
                  <a:cubicBezTo>
                    <a:pt x="102" y="71"/>
                    <a:pt x="100" y="43"/>
                    <a:pt x="98" y="14"/>
                  </a:cubicBezTo>
                  <a:cubicBezTo>
                    <a:pt x="83" y="9"/>
                    <a:pt x="70" y="5"/>
                    <a:pt x="56"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a:off x="-24449088" y="1736725"/>
              <a:ext cx="696912" cy="1685925"/>
            </a:xfrm>
            <a:custGeom>
              <a:avLst/>
              <a:gdLst>
                <a:gd name="T0" fmla="*/ 311 w 319"/>
                <a:gd name="T1" fmla="*/ 43 h 778"/>
                <a:gd name="T2" fmla="*/ 0 w 319"/>
                <a:gd name="T3" fmla="*/ 0 h 778"/>
                <a:gd name="T4" fmla="*/ 0 w 319"/>
                <a:gd name="T5" fmla="*/ 82 h 778"/>
                <a:gd name="T6" fmla="*/ 0 w 319"/>
                <a:gd name="T7" fmla="*/ 614 h 778"/>
                <a:gd name="T8" fmla="*/ 165 w 319"/>
                <a:gd name="T9" fmla="*/ 778 h 778"/>
                <a:gd name="T10" fmla="*/ 319 w 319"/>
                <a:gd name="T11" fmla="*/ 672 h 778"/>
                <a:gd name="T12" fmla="*/ 311 w 319"/>
                <a:gd name="T13" fmla="*/ 614 h 778"/>
                <a:gd name="T14" fmla="*/ 311 w 319"/>
                <a:gd name="T15" fmla="*/ 43 h 7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778">
                  <a:moveTo>
                    <a:pt x="311" y="43"/>
                  </a:moveTo>
                  <a:cubicBezTo>
                    <a:pt x="201" y="39"/>
                    <a:pt x="94" y="22"/>
                    <a:pt x="0" y="0"/>
                  </a:cubicBezTo>
                  <a:lnTo>
                    <a:pt x="0" y="82"/>
                  </a:lnTo>
                  <a:lnTo>
                    <a:pt x="0" y="614"/>
                  </a:lnTo>
                  <a:cubicBezTo>
                    <a:pt x="0" y="705"/>
                    <a:pt x="74" y="778"/>
                    <a:pt x="165" y="778"/>
                  </a:cubicBezTo>
                  <a:cubicBezTo>
                    <a:pt x="235" y="778"/>
                    <a:pt x="295" y="734"/>
                    <a:pt x="319" y="672"/>
                  </a:cubicBezTo>
                  <a:cubicBezTo>
                    <a:pt x="314" y="653"/>
                    <a:pt x="311" y="634"/>
                    <a:pt x="311" y="614"/>
                  </a:cubicBezTo>
                  <a:lnTo>
                    <a:pt x="311" y="4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a:off x="-23595013" y="1736725"/>
              <a:ext cx="722312" cy="1685925"/>
            </a:xfrm>
            <a:custGeom>
              <a:avLst/>
              <a:gdLst>
                <a:gd name="T0" fmla="*/ 0 w 330"/>
                <a:gd name="T1" fmla="*/ 43 h 778"/>
                <a:gd name="T2" fmla="*/ 0 w 330"/>
                <a:gd name="T3" fmla="*/ 614 h 778"/>
                <a:gd name="T4" fmla="*/ 165 w 330"/>
                <a:gd name="T5" fmla="*/ 778 h 778"/>
                <a:gd name="T6" fmla="*/ 330 w 330"/>
                <a:gd name="T7" fmla="*/ 614 h 778"/>
                <a:gd name="T8" fmla="*/ 330 w 330"/>
                <a:gd name="T9" fmla="*/ 0 h 778"/>
                <a:gd name="T10" fmla="*/ 0 w 330"/>
                <a:gd name="T11" fmla="*/ 43 h 778"/>
              </a:gdLst>
              <a:ahLst/>
              <a:cxnLst>
                <a:cxn ang="0">
                  <a:pos x="T0" y="T1"/>
                </a:cxn>
                <a:cxn ang="0">
                  <a:pos x="T2" y="T3"/>
                </a:cxn>
                <a:cxn ang="0">
                  <a:pos x="T4" y="T5"/>
                </a:cxn>
                <a:cxn ang="0">
                  <a:pos x="T6" y="T7"/>
                </a:cxn>
                <a:cxn ang="0">
                  <a:pos x="T8" y="T9"/>
                </a:cxn>
                <a:cxn ang="0">
                  <a:pos x="T10" y="T11"/>
                </a:cxn>
              </a:cxnLst>
              <a:rect l="0" t="0" r="r" b="b"/>
              <a:pathLst>
                <a:path w="330" h="778">
                  <a:moveTo>
                    <a:pt x="0" y="43"/>
                  </a:moveTo>
                  <a:lnTo>
                    <a:pt x="0" y="614"/>
                  </a:lnTo>
                  <a:cubicBezTo>
                    <a:pt x="0" y="705"/>
                    <a:pt x="74" y="778"/>
                    <a:pt x="165" y="778"/>
                  </a:cubicBezTo>
                  <a:cubicBezTo>
                    <a:pt x="256" y="778"/>
                    <a:pt x="330" y="705"/>
                    <a:pt x="330" y="614"/>
                  </a:cubicBezTo>
                  <a:lnTo>
                    <a:pt x="330" y="0"/>
                  </a:lnTo>
                  <a:cubicBezTo>
                    <a:pt x="231" y="23"/>
                    <a:pt x="116" y="40"/>
                    <a:pt x="0" y="4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p:nvSpPr>
          <p:spPr bwMode="auto">
            <a:xfrm>
              <a:off x="-25188863" y="-1963738"/>
              <a:ext cx="3054350" cy="3727450"/>
            </a:xfrm>
            <a:custGeom>
              <a:avLst/>
              <a:gdLst>
                <a:gd name="T0" fmla="*/ 132 w 1397"/>
                <a:gd name="T1" fmla="*/ 1073 h 1720"/>
                <a:gd name="T2" fmla="*/ 182 w 1397"/>
                <a:gd name="T3" fmla="*/ 1081 h 1720"/>
                <a:gd name="T4" fmla="*/ 295 w 1397"/>
                <a:gd name="T5" fmla="*/ 334 h 1720"/>
                <a:gd name="T6" fmla="*/ 327 w 1397"/>
                <a:gd name="T7" fmla="*/ 334 h 1720"/>
                <a:gd name="T8" fmla="*/ 190 w 1397"/>
                <a:gd name="T9" fmla="*/ 1614 h 1720"/>
                <a:gd name="T10" fmla="*/ 698 w 1397"/>
                <a:gd name="T11" fmla="*/ 1720 h 1720"/>
                <a:gd name="T12" fmla="*/ 1207 w 1397"/>
                <a:gd name="T13" fmla="*/ 1614 h 1720"/>
                <a:gd name="T14" fmla="*/ 1070 w 1397"/>
                <a:gd name="T15" fmla="*/ 334 h 1720"/>
                <a:gd name="T16" fmla="*/ 1102 w 1397"/>
                <a:gd name="T17" fmla="*/ 334 h 1720"/>
                <a:gd name="T18" fmla="*/ 1215 w 1397"/>
                <a:gd name="T19" fmla="*/ 1081 h 1720"/>
                <a:gd name="T20" fmla="*/ 1264 w 1397"/>
                <a:gd name="T21" fmla="*/ 1073 h 1720"/>
                <a:gd name="T22" fmla="*/ 1397 w 1397"/>
                <a:gd name="T23" fmla="*/ 1036 h 1720"/>
                <a:gd name="T24" fmla="*/ 1213 w 1397"/>
                <a:gd name="T25" fmla="*/ 190 h 1720"/>
                <a:gd name="T26" fmla="*/ 1059 w 1397"/>
                <a:gd name="T27" fmla="*/ 32 h 1720"/>
                <a:gd name="T28" fmla="*/ 978 w 1397"/>
                <a:gd name="T29" fmla="*/ 2 h 1720"/>
                <a:gd name="T30" fmla="*/ 956 w 1397"/>
                <a:gd name="T31" fmla="*/ 0 h 1720"/>
                <a:gd name="T32" fmla="*/ 867 w 1397"/>
                <a:gd name="T33" fmla="*/ 0 h 1720"/>
                <a:gd name="T34" fmla="*/ 774 w 1397"/>
                <a:gd name="T35" fmla="*/ 322 h 1720"/>
                <a:gd name="T36" fmla="*/ 752 w 1397"/>
                <a:gd name="T37" fmla="*/ 163 h 1720"/>
                <a:gd name="T38" fmla="*/ 698 w 1397"/>
                <a:gd name="T39" fmla="*/ 173 h 1720"/>
                <a:gd name="T40" fmla="*/ 698 w 1397"/>
                <a:gd name="T41" fmla="*/ 173 h 1720"/>
                <a:gd name="T42" fmla="*/ 698 w 1397"/>
                <a:gd name="T43" fmla="*/ 173 h 1720"/>
                <a:gd name="T44" fmla="*/ 645 w 1397"/>
                <a:gd name="T45" fmla="*/ 164 h 1720"/>
                <a:gd name="T46" fmla="*/ 623 w 1397"/>
                <a:gd name="T47" fmla="*/ 322 h 1720"/>
                <a:gd name="T48" fmla="*/ 529 w 1397"/>
                <a:gd name="T49" fmla="*/ 0 h 1720"/>
                <a:gd name="T50" fmla="*/ 441 w 1397"/>
                <a:gd name="T51" fmla="*/ 0 h 1720"/>
                <a:gd name="T52" fmla="*/ 419 w 1397"/>
                <a:gd name="T53" fmla="*/ 2 h 1720"/>
                <a:gd name="T54" fmla="*/ 337 w 1397"/>
                <a:gd name="T55" fmla="*/ 32 h 1720"/>
                <a:gd name="T56" fmla="*/ 113 w 1397"/>
                <a:gd name="T57" fmla="*/ 340 h 1720"/>
                <a:gd name="T58" fmla="*/ 0 w 1397"/>
                <a:gd name="T59" fmla="*/ 1036 h 1720"/>
                <a:gd name="T60" fmla="*/ 132 w 1397"/>
                <a:gd name="T61" fmla="*/ 1073 h 1720"/>
                <a:gd name="T62" fmla="*/ 833 w 1397"/>
                <a:gd name="T63" fmla="*/ 1259 h 1720"/>
                <a:gd name="T64" fmla="*/ 1070 w 1397"/>
                <a:gd name="T65" fmla="*/ 1227 h 1720"/>
                <a:gd name="T66" fmla="*/ 1078 w 1397"/>
                <a:gd name="T67" fmla="*/ 1279 h 1720"/>
                <a:gd name="T68" fmla="*/ 840 w 1397"/>
                <a:gd name="T69" fmla="*/ 1312 h 1720"/>
                <a:gd name="T70" fmla="*/ 833 w 1397"/>
                <a:gd name="T71" fmla="*/ 1259 h 1720"/>
                <a:gd name="T72" fmla="*/ 319 w 1397"/>
                <a:gd name="T73" fmla="*/ 1279 h 1720"/>
                <a:gd name="T74" fmla="*/ 326 w 1397"/>
                <a:gd name="T75" fmla="*/ 1227 h 1720"/>
                <a:gd name="T76" fmla="*/ 564 w 1397"/>
                <a:gd name="T77" fmla="*/ 1259 h 1720"/>
                <a:gd name="T78" fmla="*/ 557 w 1397"/>
                <a:gd name="T79" fmla="*/ 1312 h 1720"/>
                <a:gd name="T80" fmla="*/ 319 w 1397"/>
                <a:gd name="T81" fmla="*/ 127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7" h="1720">
                  <a:moveTo>
                    <a:pt x="132" y="1073"/>
                  </a:moveTo>
                  <a:cubicBezTo>
                    <a:pt x="150" y="1076"/>
                    <a:pt x="167" y="1079"/>
                    <a:pt x="182" y="1081"/>
                  </a:cubicBezTo>
                  <a:cubicBezTo>
                    <a:pt x="228" y="701"/>
                    <a:pt x="295" y="334"/>
                    <a:pt x="295" y="334"/>
                  </a:cubicBezTo>
                  <a:lnTo>
                    <a:pt x="327" y="334"/>
                  </a:lnTo>
                  <a:cubicBezTo>
                    <a:pt x="302" y="492"/>
                    <a:pt x="190" y="1215"/>
                    <a:pt x="190" y="1614"/>
                  </a:cubicBezTo>
                  <a:cubicBezTo>
                    <a:pt x="305" y="1667"/>
                    <a:pt x="501" y="1720"/>
                    <a:pt x="698" y="1720"/>
                  </a:cubicBezTo>
                  <a:cubicBezTo>
                    <a:pt x="896" y="1720"/>
                    <a:pt x="1092" y="1667"/>
                    <a:pt x="1207" y="1614"/>
                  </a:cubicBezTo>
                  <a:cubicBezTo>
                    <a:pt x="1207" y="1215"/>
                    <a:pt x="1095" y="492"/>
                    <a:pt x="1070" y="334"/>
                  </a:cubicBezTo>
                  <a:lnTo>
                    <a:pt x="1102" y="334"/>
                  </a:lnTo>
                  <a:cubicBezTo>
                    <a:pt x="1102" y="334"/>
                    <a:pt x="1169" y="701"/>
                    <a:pt x="1215" y="1081"/>
                  </a:cubicBezTo>
                  <a:cubicBezTo>
                    <a:pt x="1230" y="1079"/>
                    <a:pt x="1247" y="1076"/>
                    <a:pt x="1264" y="1073"/>
                  </a:cubicBezTo>
                  <a:cubicBezTo>
                    <a:pt x="1312" y="1064"/>
                    <a:pt x="1365" y="1051"/>
                    <a:pt x="1397" y="1036"/>
                  </a:cubicBezTo>
                  <a:cubicBezTo>
                    <a:pt x="1378" y="587"/>
                    <a:pt x="1302" y="338"/>
                    <a:pt x="1213" y="190"/>
                  </a:cubicBezTo>
                  <a:cubicBezTo>
                    <a:pt x="1163" y="108"/>
                    <a:pt x="1108" y="59"/>
                    <a:pt x="1059" y="32"/>
                  </a:cubicBezTo>
                  <a:cubicBezTo>
                    <a:pt x="1027" y="13"/>
                    <a:pt x="998" y="6"/>
                    <a:pt x="978" y="2"/>
                  </a:cubicBezTo>
                  <a:cubicBezTo>
                    <a:pt x="971" y="1"/>
                    <a:pt x="964" y="0"/>
                    <a:pt x="956" y="0"/>
                  </a:cubicBezTo>
                  <a:lnTo>
                    <a:pt x="867" y="0"/>
                  </a:lnTo>
                  <a:cubicBezTo>
                    <a:pt x="866" y="93"/>
                    <a:pt x="818" y="222"/>
                    <a:pt x="774" y="322"/>
                  </a:cubicBezTo>
                  <a:lnTo>
                    <a:pt x="752" y="163"/>
                  </a:lnTo>
                  <a:cubicBezTo>
                    <a:pt x="735" y="170"/>
                    <a:pt x="717" y="173"/>
                    <a:pt x="698" y="173"/>
                  </a:cubicBezTo>
                  <a:lnTo>
                    <a:pt x="698" y="173"/>
                  </a:lnTo>
                  <a:lnTo>
                    <a:pt x="698" y="173"/>
                  </a:lnTo>
                  <a:cubicBezTo>
                    <a:pt x="680" y="173"/>
                    <a:pt x="662" y="170"/>
                    <a:pt x="645" y="164"/>
                  </a:cubicBezTo>
                  <a:lnTo>
                    <a:pt x="623" y="322"/>
                  </a:lnTo>
                  <a:cubicBezTo>
                    <a:pt x="579" y="222"/>
                    <a:pt x="531" y="93"/>
                    <a:pt x="529" y="0"/>
                  </a:cubicBezTo>
                  <a:lnTo>
                    <a:pt x="441" y="0"/>
                  </a:lnTo>
                  <a:cubicBezTo>
                    <a:pt x="433" y="0"/>
                    <a:pt x="426" y="1"/>
                    <a:pt x="419" y="2"/>
                  </a:cubicBezTo>
                  <a:cubicBezTo>
                    <a:pt x="399" y="6"/>
                    <a:pt x="370" y="13"/>
                    <a:pt x="337" y="32"/>
                  </a:cubicBezTo>
                  <a:cubicBezTo>
                    <a:pt x="264" y="73"/>
                    <a:pt x="178" y="163"/>
                    <a:pt x="113" y="340"/>
                  </a:cubicBezTo>
                  <a:cubicBezTo>
                    <a:pt x="57" y="493"/>
                    <a:pt x="13" y="712"/>
                    <a:pt x="0" y="1036"/>
                  </a:cubicBezTo>
                  <a:cubicBezTo>
                    <a:pt x="32" y="1051"/>
                    <a:pt x="85" y="1064"/>
                    <a:pt x="132" y="1073"/>
                  </a:cubicBezTo>
                  <a:close/>
                  <a:moveTo>
                    <a:pt x="833" y="1259"/>
                  </a:moveTo>
                  <a:lnTo>
                    <a:pt x="1070" y="1227"/>
                  </a:lnTo>
                  <a:lnTo>
                    <a:pt x="1078" y="1279"/>
                  </a:lnTo>
                  <a:lnTo>
                    <a:pt x="840" y="1312"/>
                  </a:lnTo>
                  <a:lnTo>
                    <a:pt x="833" y="1259"/>
                  </a:lnTo>
                  <a:close/>
                  <a:moveTo>
                    <a:pt x="319" y="1279"/>
                  </a:moveTo>
                  <a:lnTo>
                    <a:pt x="326" y="1227"/>
                  </a:lnTo>
                  <a:lnTo>
                    <a:pt x="564" y="1259"/>
                  </a:lnTo>
                  <a:lnTo>
                    <a:pt x="557" y="1312"/>
                  </a:lnTo>
                  <a:lnTo>
                    <a:pt x="319" y="127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22525038" y="341313"/>
              <a:ext cx="401637" cy="538163"/>
            </a:xfrm>
            <a:custGeom>
              <a:avLst/>
              <a:gdLst>
                <a:gd name="T0" fmla="*/ 51 w 184"/>
                <a:gd name="T1" fmla="*/ 35 h 248"/>
                <a:gd name="T2" fmla="*/ 0 w 184"/>
                <a:gd name="T3" fmla="*/ 44 h 248"/>
                <a:gd name="T4" fmla="*/ 20 w 184"/>
                <a:gd name="T5" fmla="*/ 231 h 248"/>
                <a:gd name="T6" fmla="*/ 77 w 184"/>
                <a:gd name="T7" fmla="*/ 248 h 248"/>
                <a:gd name="T8" fmla="*/ 78 w 184"/>
                <a:gd name="T9" fmla="*/ 248 h 248"/>
                <a:gd name="T10" fmla="*/ 183 w 184"/>
                <a:gd name="T11" fmla="*/ 140 h 248"/>
                <a:gd name="T12" fmla="*/ 180 w 184"/>
                <a:gd name="T13" fmla="*/ 0 h 248"/>
                <a:gd name="T14" fmla="*/ 51 w 184"/>
                <a:gd name="T15" fmla="*/ 35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48">
                  <a:moveTo>
                    <a:pt x="51" y="35"/>
                  </a:moveTo>
                  <a:cubicBezTo>
                    <a:pt x="33" y="39"/>
                    <a:pt x="16" y="41"/>
                    <a:pt x="0" y="44"/>
                  </a:cubicBezTo>
                  <a:cubicBezTo>
                    <a:pt x="8" y="107"/>
                    <a:pt x="14" y="170"/>
                    <a:pt x="20" y="231"/>
                  </a:cubicBezTo>
                  <a:cubicBezTo>
                    <a:pt x="37" y="242"/>
                    <a:pt x="56" y="248"/>
                    <a:pt x="77" y="248"/>
                  </a:cubicBezTo>
                  <a:lnTo>
                    <a:pt x="78" y="248"/>
                  </a:lnTo>
                  <a:cubicBezTo>
                    <a:pt x="136" y="247"/>
                    <a:pt x="184" y="199"/>
                    <a:pt x="183" y="140"/>
                  </a:cubicBezTo>
                  <a:cubicBezTo>
                    <a:pt x="183" y="91"/>
                    <a:pt x="182" y="45"/>
                    <a:pt x="180" y="0"/>
                  </a:cubicBezTo>
                  <a:cubicBezTo>
                    <a:pt x="144" y="16"/>
                    <a:pt x="96" y="27"/>
                    <a:pt x="51" y="35"/>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23828375" y="-1962150"/>
              <a:ext cx="331787" cy="285750"/>
            </a:xfrm>
            <a:custGeom>
              <a:avLst/>
              <a:gdLst>
                <a:gd name="T0" fmla="*/ 149 w 152"/>
                <a:gd name="T1" fmla="*/ 106 h 132"/>
                <a:gd name="T2" fmla="*/ 152 w 152"/>
                <a:gd name="T3" fmla="*/ 100 h 132"/>
                <a:gd name="T4" fmla="*/ 127 w 152"/>
                <a:gd name="T5" fmla="*/ 0 h 132"/>
                <a:gd name="T6" fmla="*/ 76 w 152"/>
                <a:gd name="T7" fmla="*/ 0 h 132"/>
                <a:gd name="T8" fmla="*/ 26 w 152"/>
                <a:gd name="T9" fmla="*/ 0 h 132"/>
                <a:gd name="T10" fmla="*/ 0 w 152"/>
                <a:gd name="T11" fmla="*/ 100 h 132"/>
                <a:gd name="T12" fmla="*/ 4 w 152"/>
                <a:gd name="T13" fmla="*/ 106 h 132"/>
                <a:gd name="T14" fmla="*/ 76 w 152"/>
                <a:gd name="T15" fmla="*/ 132 h 132"/>
                <a:gd name="T16" fmla="*/ 149 w 152"/>
                <a:gd name="T17"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2">
                  <a:moveTo>
                    <a:pt x="149" y="106"/>
                  </a:moveTo>
                  <a:lnTo>
                    <a:pt x="152" y="100"/>
                  </a:lnTo>
                  <a:lnTo>
                    <a:pt x="127" y="0"/>
                  </a:lnTo>
                  <a:lnTo>
                    <a:pt x="76" y="0"/>
                  </a:lnTo>
                  <a:lnTo>
                    <a:pt x="26" y="0"/>
                  </a:lnTo>
                  <a:lnTo>
                    <a:pt x="0" y="100"/>
                  </a:lnTo>
                  <a:lnTo>
                    <a:pt x="4" y="106"/>
                  </a:lnTo>
                  <a:cubicBezTo>
                    <a:pt x="25" y="124"/>
                    <a:pt x="51" y="132"/>
                    <a:pt x="76" y="132"/>
                  </a:cubicBezTo>
                  <a:cubicBezTo>
                    <a:pt x="102" y="132"/>
                    <a:pt x="128" y="124"/>
                    <a:pt x="149" y="10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24139525" y="-3429000"/>
              <a:ext cx="758825" cy="203200"/>
            </a:xfrm>
            <a:custGeom>
              <a:avLst/>
              <a:gdLst>
                <a:gd name="T0" fmla="*/ 347 w 347"/>
                <a:gd name="T1" fmla="*/ 29 h 94"/>
                <a:gd name="T2" fmla="*/ 218 w 347"/>
                <a:gd name="T3" fmla="*/ 0 h 94"/>
                <a:gd name="T4" fmla="*/ 0 w 347"/>
                <a:gd name="T5" fmla="*/ 94 h 94"/>
                <a:gd name="T6" fmla="*/ 305 w 347"/>
                <a:gd name="T7" fmla="*/ 94 h 94"/>
                <a:gd name="T8" fmla="*/ 347 w 347"/>
                <a:gd name="T9" fmla="*/ 29 h 94"/>
              </a:gdLst>
              <a:ahLst/>
              <a:cxnLst>
                <a:cxn ang="0">
                  <a:pos x="T0" y="T1"/>
                </a:cxn>
                <a:cxn ang="0">
                  <a:pos x="T2" y="T3"/>
                </a:cxn>
                <a:cxn ang="0">
                  <a:pos x="T4" y="T5"/>
                </a:cxn>
                <a:cxn ang="0">
                  <a:pos x="T6" y="T7"/>
                </a:cxn>
                <a:cxn ang="0">
                  <a:pos x="T8" y="T9"/>
                </a:cxn>
              </a:cxnLst>
              <a:rect l="0" t="0" r="r" b="b"/>
              <a:pathLst>
                <a:path w="347" h="94">
                  <a:moveTo>
                    <a:pt x="347" y="29"/>
                  </a:moveTo>
                  <a:cubicBezTo>
                    <a:pt x="308" y="10"/>
                    <a:pt x="265" y="0"/>
                    <a:pt x="218" y="0"/>
                  </a:cubicBezTo>
                  <a:cubicBezTo>
                    <a:pt x="132" y="0"/>
                    <a:pt x="55" y="36"/>
                    <a:pt x="0" y="94"/>
                  </a:cubicBezTo>
                  <a:lnTo>
                    <a:pt x="305" y="94"/>
                  </a:lnTo>
                  <a:cubicBezTo>
                    <a:pt x="311" y="68"/>
                    <a:pt x="326" y="45"/>
                    <a:pt x="347" y="2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4318913" y="-3090863"/>
              <a:ext cx="1312862" cy="962025"/>
            </a:xfrm>
            <a:custGeom>
              <a:avLst/>
              <a:gdLst>
                <a:gd name="T0" fmla="*/ 451 w 600"/>
                <a:gd name="T1" fmla="*/ 403 h 444"/>
                <a:gd name="T2" fmla="*/ 600 w 600"/>
                <a:gd name="T3" fmla="*/ 144 h 444"/>
                <a:gd name="T4" fmla="*/ 578 w 600"/>
                <a:gd name="T5" fmla="*/ 30 h 444"/>
                <a:gd name="T6" fmla="*/ 494 w 600"/>
                <a:gd name="T7" fmla="*/ 69 h 444"/>
                <a:gd name="T8" fmla="*/ 393 w 600"/>
                <a:gd name="T9" fmla="*/ 0 h 444"/>
                <a:gd name="T10" fmla="*/ 37 w 600"/>
                <a:gd name="T11" fmla="*/ 0 h 444"/>
                <a:gd name="T12" fmla="*/ 0 w 600"/>
                <a:gd name="T13" fmla="*/ 144 h 444"/>
                <a:gd name="T14" fmla="*/ 149 w 600"/>
                <a:gd name="T15" fmla="*/ 403 h 444"/>
                <a:gd name="T16" fmla="*/ 300 w 600"/>
                <a:gd name="T17" fmla="*/ 444 h 444"/>
                <a:gd name="T18" fmla="*/ 451 w 600"/>
                <a:gd name="T19" fmla="*/ 40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444">
                  <a:moveTo>
                    <a:pt x="451" y="403"/>
                  </a:moveTo>
                  <a:cubicBezTo>
                    <a:pt x="541" y="351"/>
                    <a:pt x="600" y="255"/>
                    <a:pt x="600" y="144"/>
                  </a:cubicBezTo>
                  <a:cubicBezTo>
                    <a:pt x="600" y="104"/>
                    <a:pt x="592" y="65"/>
                    <a:pt x="578" y="30"/>
                  </a:cubicBezTo>
                  <a:cubicBezTo>
                    <a:pt x="558" y="54"/>
                    <a:pt x="528" y="69"/>
                    <a:pt x="494" y="69"/>
                  </a:cubicBezTo>
                  <a:cubicBezTo>
                    <a:pt x="448" y="69"/>
                    <a:pt x="409" y="41"/>
                    <a:pt x="393" y="0"/>
                  </a:cubicBezTo>
                  <a:lnTo>
                    <a:pt x="37" y="0"/>
                  </a:lnTo>
                  <a:cubicBezTo>
                    <a:pt x="14" y="43"/>
                    <a:pt x="0" y="92"/>
                    <a:pt x="0" y="144"/>
                  </a:cubicBezTo>
                  <a:cubicBezTo>
                    <a:pt x="0" y="255"/>
                    <a:pt x="60" y="351"/>
                    <a:pt x="149" y="403"/>
                  </a:cubicBezTo>
                  <a:cubicBezTo>
                    <a:pt x="194" y="429"/>
                    <a:pt x="245" y="444"/>
                    <a:pt x="300" y="444"/>
                  </a:cubicBezTo>
                  <a:cubicBezTo>
                    <a:pt x="356" y="444"/>
                    <a:pt x="407" y="429"/>
                    <a:pt x="451" y="40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25393650" y="341313"/>
              <a:ext cx="596900" cy="1982788"/>
            </a:xfrm>
            <a:custGeom>
              <a:avLst/>
              <a:gdLst>
                <a:gd name="T0" fmla="*/ 165 w 273"/>
                <a:gd name="T1" fmla="*/ 520 h 915"/>
                <a:gd name="T2" fmla="*/ 154 w 273"/>
                <a:gd name="T3" fmla="*/ 502 h 915"/>
                <a:gd name="T4" fmla="*/ 119 w 273"/>
                <a:gd name="T5" fmla="*/ 475 h 915"/>
                <a:gd name="T6" fmla="*/ 113 w 273"/>
                <a:gd name="T7" fmla="*/ 372 h 915"/>
                <a:gd name="T8" fmla="*/ 128 w 273"/>
                <a:gd name="T9" fmla="*/ 251 h 915"/>
                <a:gd name="T10" fmla="*/ 139 w 273"/>
                <a:gd name="T11" fmla="*/ 231 h 915"/>
                <a:gd name="T12" fmla="*/ 171 w 273"/>
                <a:gd name="T13" fmla="*/ 244 h 915"/>
                <a:gd name="T14" fmla="*/ 195 w 273"/>
                <a:gd name="T15" fmla="*/ 248 h 915"/>
                <a:gd name="T16" fmla="*/ 196 w 273"/>
                <a:gd name="T17" fmla="*/ 248 h 915"/>
                <a:gd name="T18" fmla="*/ 210 w 273"/>
                <a:gd name="T19" fmla="*/ 247 h 915"/>
                <a:gd name="T20" fmla="*/ 244 w 273"/>
                <a:gd name="T21" fmla="*/ 334 h 915"/>
                <a:gd name="T22" fmla="*/ 252 w 273"/>
                <a:gd name="T23" fmla="*/ 240 h 915"/>
                <a:gd name="T24" fmla="*/ 249 w 273"/>
                <a:gd name="T25" fmla="*/ 234 h 915"/>
                <a:gd name="T26" fmla="*/ 252 w 273"/>
                <a:gd name="T27" fmla="*/ 231 h 915"/>
                <a:gd name="T28" fmla="*/ 273 w 273"/>
                <a:gd name="T29" fmla="*/ 44 h 915"/>
                <a:gd name="T30" fmla="*/ 221 w 273"/>
                <a:gd name="T31" fmla="*/ 35 h 915"/>
                <a:gd name="T32" fmla="*/ 92 w 273"/>
                <a:gd name="T33" fmla="*/ 0 h 915"/>
                <a:gd name="T34" fmla="*/ 89 w 273"/>
                <a:gd name="T35" fmla="*/ 140 h 915"/>
                <a:gd name="T36" fmla="*/ 109 w 273"/>
                <a:gd name="T37" fmla="*/ 203 h 915"/>
                <a:gd name="T38" fmla="*/ 91 w 273"/>
                <a:gd name="T39" fmla="*/ 238 h 915"/>
                <a:gd name="T40" fmla="*/ 73 w 273"/>
                <a:gd name="T41" fmla="*/ 372 h 915"/>
                <a:gd name="T42" fmla="*/ 79 w 273"/>
                <a:gd name="T43" fmla="*/ 477 h 915"/>
                <a:gd name="T44" fmla="*/ 39 w 273"/>
                <a:gd name="T45" fmla="*/ 520 h 915"/>
                <a:gd name="T46" fmla="*/ 0 w 273"/>
                <a:gd name="T47" fmla="*/ 846 h 915"/>
                <a:gd name="T48" fmla="*/ 0 w 273"/>
                <a:gd name="T49" fmla="*/ 915 h 915"/>
                <a:gd name="T50" fmla="*/ 40 w 273"/>
                <a:gd name="T51" fmla="*/ 915 h 915"/>
                <a:gd name="T52" fmla="*/ 40 w 273"/>
                <a:gd name="T53" fmla="*/ 846 h 915"/>
                <a:gd name="T54" fmla="*/ 53 w 273"/>
                <a:gd name="T55" fmla="*/ 623 h 915"/>
                <a:gd name="T56" fmla="*/ 75 w 273"/>
                <a:gd name="T57" fmla="*/ 538 h 915"/>
                <a:gd name="T58" fmla="*/ 102 w 273"/>
                <a:gd name="T59" fmla="*/ 512 h 915"/>
                <a:gd name="T60" fmla="*/ 129 w 273"/>
                <a:gd name="T61" fmla="*/ 538 h 915"/>
                <a:gd name="T62" fmla="*/ 152 w 273"/>
                <a:gd name="T63" fmla="*/ 630 h 915"/>
                <a:gd name="T64" fmla="*/ 153 w 273"/>
                <a:gd name="T65" fmla="*/ 634 h 915"/>
                <a:gd name="T66" fmla="*/ 164 w 273"/>
                <a:gd name="T67" fmla="*/ 846 h 915"/>
                <a:gd name="T68" fmla="*/ 164 w 273"/>
                <a:gd name="T69" fmla="*/ 915 h 915"/>
                <a:gd name="T70" fmla="*/ 204 w 273"/>
                <a:gd name="T71" fmla="*/ 915 h 915"/>
                <a:gd name="T72" fmla="*/ 204 w 273"/>
                <a:gd name="T73" fmla="*/ 846 h 915"/>
                <a:gd name="T74" fmla="*/ 195 w 273"/>
                <a:gd name="T75" fmla="*/ 652 h 915"/>
                <a:gd name="T76" fmla="*/ 191 w 273"/>
                <a:gd name="T77" fmla="*/ 617 h 915"/>
                <a:gd name="T78" fmla="*/ 165 w 273"/>
                <a:gd name="T79" fmla="*/ 52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915">
                  <a:moveTo>
                    <a:pt x="165" y="520"/>
                  </a:moveTo>
                  <a:cubicBezTo>
                    <a:pt x="161" y="514"/>
                    <a:pt x="158" y="508"/>
                    <a:pt x="154" y="502"/>
                  </a:cubicBezTo>
                  <a:cubicBezTo>
                    <a:pt x="145" y="489"/>
                    <a:pt x="133" y="480"/>
                    <a:pt x="119" y="475"/>
                  </a:cubicBezTo>
                  <a:cubicBezTo>
                    <a:pt x="115" y="440"/>
                    <a:pt x="113" y="405"/>
                    <a:pt x="113" y="372"/>
                  </a:cubicBezTo>
                  <a:cubicBezTo>
                    <a:pt x="112" y="323"/>
                    <a:pt x="118" y="280"/>
                    <a:pt x="128" y="251"/>
                  </a:cubicBezTo>
                  <a:cubicBezTo>
                    <a:pt x="132" y="243"/>
                    <a:pt x="135" y="236"/>
                    <a:pt x="139" y="231"/>
                  </a:cubicBezTo>
                  <a:cubicBezTo>
                    <a:pt x="148" y="237"/>
                    <a:pt x="159" y="242"/>
                    <a:pt x="171" y="244"/>
                  </a:cubicBezTo>
                  <a:cubicBezTo>
                    <a:pt x="179" y="246"/>
                    <a:pt x="187" y="248"/>
                    <a:pt x="195" y="248"/>
                  </a:cubicBezTo>
                  <a:lnTo>
                    <a:pt x="196" y="248"/>
                  </a:lnTo>
                  <a:cubicBezTo>
                    <a:pt x="201" y="248"/>
                    <a:pt x="205" y="247"/>
                    <a:pt x="210" y="247"/>
                  </a:cubicBezTo>
                  <a:cubicBezTo>
                    <a:pt x="222" y="268"/>
                    <a:pt x="234" y="298"/>
                    <a:pt x="244" y="334"/>
                  </a:cubicBezTo>
                  <a:cubicBezTo>
                    <a:pt x="246" y="303"/>
                    <a:pt x="249" y="271"/>
                    <a:pt x="252" y="240"/>
                  </a:cubicBezTo>
                  <a:cubicBezTo>
                    <a:pt x="251" y="238"/>
                    <a:pt x="250" y="236"/>
                    <a:pt x="249" y="234"/>
                  </a:cubicBezTo>
                  <a:cubicBezTo>
                    <a:pt x="250" y="233"/>
                    <a:pt x="251" y="232"/>
                    <a:pt x="252" y="231"/>
                  </a:cubicBezTo>
                  <a:cubicBezTo>
                    <a:pt x="258" y="170"/>
                    <a:pt x="265" y="107"/>
                    <a:pt x="273" y="44"/>
                  </a:cubicBezTo>
                  <a:cubicBezTo>
                    <a:pt x="257" y="41"/>
                    <a:pt x="240" y="39"/>
                    <a:pt x="221" y="35"/>
                  </a:cubicBezTo>
                  <a:cubicBezTo>
                    <a:pt x="177" y="27"/>
                    <a:pt x="129" y="16"/>
                    <a:pt x="92" y="0"/>
                  </a:cubicBezTo>
                  <a:cubicBezTo>
                    <a:pt x="91" y="45"/>
                    <a:pt x="90" y="91"/>
                    <a:pt x="89" y="140"/>
                  </a:cubicBezTo>
                  <a:cubicBezTo>
                    <a:pt x="89" y="163"/>
                    <a:pt x="97" y="185"/>
                    <a:pt x="109" y="203"/>
                  </a:cubicBezTo>
                  <a:cubicBezTo>
                    <a:pt x="102" y="213"/>
                    <a:pt x="95" y="225"/>
                    <a:pt x="91" y="238"/>
                  </a:cubicBezTo>
                  <a:cubicBezTo>
                    <a:pt x="78" y="274"/>
                    <a:pt x="73" y="321"/>
                    <a:pt x="73" y="372"/>
                  </a:cubicBezTo>
                  <a:cubicBezTo>
                    <a:pt x="73" y="406"/>
                    <a:pt x="75" y="441"/>
                    <a:pt x="79" y="477"/>
                  </a:cubicBezTo>
                  <a:cubicBezTo>
                    <a:pt x="61" y="485"/>
                    <a:pt x="48" y="502"/>
                    <a:pt x="39" y="520"/>
                  </a:cubicBezTo>
                  <a:cubicBezTo>
                    <a:pt x="3" y="598"/>
                    <a:pt x="0" y="747"/>
                    <a:pt x="0" y="846"/>
                  </a:cubicBezTo>
                  <a:cubicBezTo>
                    <a:pt x="0" y="875"/>
                    <a:pt x="0" y="899"/>
                    <a:pt x="0" y="915"/>
                  </a:cubicBezTo>
                  <a:lnTo>
                    <a:pt x="40" y="915"/>
                  </a:lnTo>
                  <a:cubicBezTo>
                    <a:pt x="40" y="899"/>
                    <a:pt x="40" y="875"/>
                    <a:pt x="40" y="846"/>
                  </a:cubicBezTo>
                  <a:cubicBezTo>
                    <a:pt x="40" y="781"/>
                    <a:pt x="42" y="693"/>
                    <a:pt x="53" y="623"/>
                  </a:cubicBezTo>
                  <a:cubicBezTo>
                    <a:pt x="58" y="588"/>
                    <a:pt x="66" y="558"/>
                    <a:pt x="75" y="538"/>
                  </a:cubicBezTo>
                  <a:cubicBezTo>
                    <a:pt x="86" y="517"/>
                    <a:pt x="95" y="512"/>
                    <a:pt x="102" y="512"/>
                  </a:cubicBezTo>
                  <a:cubicBezTo>
                    <a:pt x="109" y="512"/>
                    <a:pt x="118" y="517"/>
                    <a:pt x="129" y="538"/>
                  </a:cubicBezTo>
                  <a:cubicBezTo>
                    <a:pt x="139" y="559"/>
                    <a:pt x="147" y="592"/>
                    <a:pt x="152" y="630"/>
                  </a:cubicBezTo>
                  <a:cubicBezTo>
                    <a:pt x="153" y="632"/>
                    <a:pt x="153" y="633"/>
                    <a:pt x="153" y="634"/>
                  </a:cubicBezTo>
                  <a:cubicBezTo>
                    <a:pt x="162" y="702"/>
                    <a:pt x="164" y="785"/>
                    <a:pt x="164" y="846"/>
                  </a:cubicBezTo>
                  <a:cubicBezTo>
                    <a:pt x="164" y="875"/>
                    <a:pt x="164" y="899"/>
                    <a:pt x="164" y="915"/>
                  </a:cubicBezTo>
                  <a:lnTo>
                    <a:pt x="204" y="915"/>
                  </a:lnTo>
                  <a:cubicBezTo>
                    <a:pt x="204" y="899"/>
                    <a:pt x="204" y="875"/>
                    <a:pt x="204" y="846"/>
                  </a:cubicBezTo>
                  <a:cubicBezTo>
                    <a:pt x="204" y="790"/>
                    <a:pt x="203" y="718"/>
                    <a:pt x="195" y="652"/>
                  </a:cubicBezTo>
                  <a:cubicBezTo>
                    <a:pt x="194" y="640"/>
                    <a:pt x="193" y="628"/>
                    <a:pt x="191" y="617"/>
                  </a:cubicBezTo>
                  <a:cubicBezTo>
                    <a:pt x="185" y="580"/>
                    <a:pt x="177" y="546"/>
                    <a:pt x="165" y="5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629922" y="2865986"/>
            <a:ext cx="1388239" cy="2635756"/>
            <a:chOff x="-18773775" y="-3314700"/>
            <a:chExt cx="3602038" cy="6838950"/>
          </a:xfrm>
          <a:solidFill>
            <a:srgbClr val="007C7A"/>
          </a:solidFill>
        </p:grpSpPr>
        <p:sp>
          <p:nvSpPr>
            <p:cNvPr id="24"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11906251" y="-3429000"/>
            <a:ext cx="3094038" cy="6810375"/>
            <a:chOff x="-11906251" y="-3429000"/>
            <a:chExt cx="3094038" cy="6810375"/>
          </a:xfrm>
        </p:grpSpPr>
        <p:sp>
          <p:nvSpPr>
            <p:cNvPr id="38" name="Freeform 31"/>
            <p:cNvSpPr>
              <a:spLocks/>
            </p:cNvSpPr>
            <p:nvPr/>
          </p:nvSpPr>
          <p:spPr bwMode="auto">
            <a:xfrm>
              <a:off x="-11029950" y="-2708275"/>
              <a:ext cx="1311275" cy="1108075"/>
            </a:xfrm>
            <a:custGeom>
              <a:avLst/>
              <a:gdLst>
                <a:gd name="T0" fmla="*/ 95 w 573"/>
                <a:gd name="T1" fmla="*/ 17 h 488"/>
                <a:gd name="T2" fmla="*/ 33 w 573"/>
                <a:gd name="T3" fmla="*/ 134 h 488"/>
                <a:gd name="T4" fmla="*/ 233 w 573"/>
                <a:gd name="T5" fmla="*/ 455 h 488"/>
                <a:gd name="T6" fmla="*/ 553 w 573"/>
                <a:gd name="T7" fmla="*/ 255 h 488"/>
                <a:gd name="T8" fmla="*/ 491 w 573"/>
                <a:gd name="T9" fmla="*/ 17 h 488"/>
                <a:gd name="T10" fmla="*/ 293 w 573"/>
                <a:gd name="T11" fmla="*/ 0 h 488"/>
                <a:gd name="T12" fmla="*/ 95 w 573"/>
                <a:gd name="T13" fmla="*/ 17 h 488"/>
              </a:gdLst>
              <a:ahLst/>
              <a:cxnLst>
                <a:cxn ang="0">
                  <a:pos x="T0" y="T1"/>
                </a:cxn>
                <a:cxn ang="0">
                  <a:pos x="T2" y="T3"/>
                </a:cxn>
                <a:cxn ang="0">
                  <a:pos x="T4" y="T5"/>
                </a:cxn>
                <a:cxn ang="0">
                  <a:pos x="T6" y="T7"/>
                </a:cxn>
                <a:cxn ang="0">
                  <a:pos x="T8" y="T9"/>
                </a:cxn>
                <a:cxn ang="0">
                  <a:pos x="T10" y="T11"/>
                </a:cxn>
                <a:cxn ang="0">
                  <a:pos x="T12" y="T13"/>
                </a:cxn>
              </a:cxnLst>
              <a:rect l="0" t="0" r="r" b="b"/>
              <a:pathLst>
                <a:path w="573" h="488">
                  <a:moveTo>
                    <a:pt x="95" y="17"/>
                  </a:moveTo>
                  <a:cubicBezTo>
                    <a:pt x="66" y="49"/>
                    <a:pt x="44" y="89"/>
                    <a:pt x="33" y="134"/>
                  </a:cubicBezTo>
                  <a:cubicBezTo>
                    <a:pt x="0" y="278"/>
                    <a:pt x="89" y="421"/>
                    <a:pt x="233" y="455"/>
                  </a:cubicBezTo>
                  <a:cubicBezTo>
                    <a:pt x="376" y="488"/>
                    <a:pt x="519" y="399"/>
                    <a:pt x="553" y="255"/>
                  </a:cubicBezTo>
                  <a:cubicBezTo>
                    <a:pt x="573" y="167"/>
                    <a:pt x="547" y="79"/>
                    <a:pt x="491" y="17"/>
                  </a:cubicBezTo>
                  <a:cubicBezTo>
                    <a:pt x="454" y="10"/>
                    <a:pt x="385" y="0"/>
                    <a:pt x="293" y="0"/>
                  </a:cubicBezTo>
                  <a:cubicBezTo>
                    <a:pt x="201" y="0"/>
                    <a:pt x="133" y="10"/>
                    <a:pt x="95" y="1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p:nvSpPr>
          <p:spPr bwMode="auto">
            <a:xfrm>
              <a:off x="-11906251" y="-1571625"/>
              <a:ext cx="3094038" cy="4953000"/>
            </a:xfrm>
            <a:custGeom>
              <a:avLst/>
              <a:gdLst>
                <a:gd name="T0" fmla="*/ 82 w 1352"/>
                <a:gd name="T1" fmla="*/ 1191 h 2183"/>
                <a:gd name="T2" fmla="*/ 92 w 1352"/>
                <a:gd name="T3" fmla="*/ 1192 h 2183"/>
                <a:gd name="T4" fmla="*/ 178 w 1352"/>
                <a:gd name="T5" fmla="*/ 1114 h 2183"/>
                <a:gd name="T6" fmla="*/ 349 w 1352"/>
                <a:gd name="T7" fmla="*/ 333 h 2183"/>
                <a:gd name="T8" fmla="*/ 229 w 1352"/>
                <a:gd name="T9" fmla="*/ 1399 h 2183"/>
                <a:gd name="T10" fmla="*/ 387 w 1352"/>
                <a:gd name="T11" fmla="*/ 1399 h 2183"/>
                <a:gd name="T12" fmla="*/ 387 w 1352"/>
                <a:gd name="T13" fmla="*/ 2050 h 2183"/>
                <a:gd name="T14" fmla="*/ 521 w 1352"/>
                <a:gd name="T15" fmla="*/ 2183 h 2183"/>
                <a:gd name="T16" fmla="*/ 654 w 1352"/>
                <a:gd name="T17" fmla="*/ 2050 h 2183"/>
                <a:gd name="T18" fmla="*/ 654 w 1352"/>
                <a:gd name="T19" fmla="*/ 1399 h 2183"/>
                <a:gd name="T20" fmla="*/ 698 w 1352"/>
                <a:gd name="T21" fmla="*/ 1399 h 2183"/>
                <a:gd name="T22" fmla="*/ 698 w 1352"/>
                <a:gd name="T23" fmla="*/ 2050 h 2183"/>
                <a:gd name="T24" fmla="*/ 832 w 1352"/>
                <a:gd name="T25" fmla="*/ 2183 h 2183"/>
                <a:gd name="T26" fmla="*/ 965 w 1352"/>
                <a:gd name="T27" fmla="*/ 2050 h 2183"/>
                <a:gd name="T28" fmla="*/ 965 w 1352"/>
                <a:gd name="T29" fmla="*/ 1399 h 2183"/>
                <a:gd name="T30" fmla="*/ 1123 w 1352"/>
                <a:gd name="T31" fmla="*/ 1399 h 2183"/>
                <a:gd name="T32" fmla="*/ 1004 w 1352"/>
                <a:gd name="T33" fmla="*/ 334 h 2183"/>
                <a:gd name="T34" fmla="*/ 1019 w 1352"/>
                <a:gd name="T35" fmla="*/ 368 h 2183"/>
                <a:gd name="T36" fmla="*/ 1174 w 1352"/>
                <a:gd name="T37" fmla="*/ 1114 h 2183"/>
                <a:gd name="T38" fmla="*/ 1261 w 1352"/>
                <a:gd name="T39" fmla="*/ 1192 h 2183"/>
                <a:gd name="T40" fmla="*/ 1270 w 1352"/>
                <a:gd name="T41" fmla="*/ 1191 h 2183"/>
                <a:gd name="T42" fmla="*/ 1347 w 1352"/>
                <a:gd name="T43" fmla="*/ 1096 h 2183"/>
                <a:gd name="T44" fmla="*/ 1137 w 1352"/>
                <a:gd name="T45" fmla="*/ 214 h 2183"/>
                <a:gd name="T46" fmla="*/ 1021 w 1352"/>
                <a:gd name="T47" fmla="*/ 74 h 2183"/>
                <a:gd name="T48" fmla="*/ 958 w 1352"/>
                <a:gd name="T49" fmla="*/ 44 h 2183"/>
                <a:gd name="T50" fmla="*/ 676 w 1352"/>
                <a:gd name="T51" fmla="*/ 0 h 2183"/>
                <a:gd name="T52" fmla="*/ 394 w 1352"/>
                <a:gd name="T53" fmla="*/ 44 h 2183"/>
                <a:gd name="T54" fmla="*/ 331 w 1352"/>
                <a:gd name="T55" fmla="*/ 74 h 2183"/>
                <a:gd name="T56" fmla="*/ 157 w 1352"/>
                <a:gd name="T57" fmla="*/ 343 h 2183"/>
                <a:gd name="T58" fmla="*/ 6 w 1352"/>
                <a:gd name="T59" fmla="*/ 1096 h 2183"/>
                <a:gd name="T60" fmla="*/ 82 w 1352"/>
                <a:gd name="T61" fmla="*/ 1191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2" h="2183">
                  <a:moveTo>
                    <a:pt x="82" y="1191"/>
                  </a:moveTo>
                  <a:cubicBezTo>
                    <a:pt x="86" y="1192"/>
                    <a:pt x="89" y="1192"/>
                    <a:pt x="92" y="1192"/>
                  </a:cubicBezTo>
                  <a:cubicBezTo>
                    <a:pt x="136" y="1192"/>
                    <a:pt x="173" y="1159"/>
                    <a:pt x="178" y="1114"/>
                  </a:cubicBezTo>
                  <a:cubicBezTo>
                    <a:pt x="223" y="687"/>
                    <a:pt x="292" y="454"/>
                    <a:pt x="349" y="333"/>
                  </a:cubicBezTo>
                  <a:lnTo>
                    <a:pt x="229" y="1399"/>
                  </a:lnTo>
                  <a:lnTo>
                    <a:pt x="387" y="1399"/>
                  </a:lnTo>
                  <a:lnTo>
                    <a:pt x="387" y="2050"/>
                  </a:lnTo>
                  <a:cubicBezTo>
                    <a:pt x="387" y="2123"/>
                    <a:pt x="447" y="2183"/>
                    <a:pt x="521" y="2183"/>
                  </a:cubicBezTo>
                  <a:cubicBezTo>
                    <a:pt x="594" y="2183"/>
                    <a:pt x="654" y="2123"/>
                    <a:pt x="654" y="2050"/>
                  </a:cubicBezTo>
                  <a:lnTo>
                    <a:pt x="654" y="1399"/>
                  </a:lnTo>
                  <a:lnTo>
                    <a:pt x="698" y="1399"/>
                  </a:lnTo>
                  <a:lnTo>
                    <a:pt x="698" y="2050"/>
                  </a:lnTo>
                  <a:cubicBezTo>
                    <a:pt x="698" y="2123"/>
                    <a:pt x="758" y="2183"/>
                    <a:pt x="832" y="2183"/>
                  </a:cubicBezTo>
                  <a:cubicBezTo>
                    <a:pt x="905" y="2183"/>
                    <a:pt x="965" y="2123"/>
                    <a:pt x="965" y="2050"/>
                  </a:cubicBezTo>
                  <a:lnTo>
                    <a:pt x="965" y="1399"/>
                  </a:lnTo>
                  <a:lnTo>
                    <a:pt x="1123" y="1399"/>
                  </a:lnTo>
                  <a:lnTo>
                    <a:pt x="1004" y="334"/>
                  </a:lnTo>
                  <a:cubicBezTo>
                    <a:pt x="1009" y="344"/>
                    <a:pt x="1014" y="356"/>
                    <a:pt x="1019" y="368"/>
                  </a:cubicBezTo>
                  <a:cubicBezTo>
                    <a:pt x="1072" y="497"/>
                    <a:pt x="1133" y="725"/>
                    <a:pt x="1174" y="1114"/>
                  </a:cubicBezTo>
                  <a:cubicBezTo>
                    <a:pt x="1179" y="1159"/>
                    <a:pt x="1217" y="1192"/>
                    <a:pt x="1261" y="1192"/>
                  </a:cubicBezTo>
                  <a:cubicBezTo>
                    <a:pt x="1264" y="1192"/>
                    <a:pt x="1267" y="1192"/>
                    <a:pt x="1270" y="1191"/>
                  </a:cubicBezTo>
                  <a:cubicBezTo>
                    <a:pt x="1317" y="1186"/>
                    <a:pt x="1352" y="1144"/>
                    <a:pt x="1347" y="1096"/>
                  </a:cubicBezTo>
                  <a:cubicBezTo>
                    <a:pt x="1294" y="609"/>
                    <a:pt x="1214" y="355"/>
                    <a:pt x="1137" y="214"/>
                  </a:cubicBezTo>
                  <a:cubicBezTo>
                    <a:pt x="1098" y="143"/>
                    <a:pt x="1059" y="100"/>
                    <a:pt x="1021" y="74"/>
                  </a:cubicBezTo>
                  <a:cubicBezTo>
                    <a:pt x="999" y="58"/>
                    <a:pt x="977" y="49"/>
                    <a:pt x="958" y="44"/>
                  </a:cubicBezTo>
                  <a:cubicBezTo>
                    <a:pt x="926" y="31"/>
                    <a:pt x="832" y="0"/>
                    <a:pt x="676" y="0"/>
                  </a:cubicBezTo>
                  <a:cubicBezTo>
                    <a:pt x="520" y="0"/>
                    <a:pt x="427" y="31"/>
                    <a:pt x="394" y="44"/>
                  </a:cubicBezTo>
                  <a:cubicBezTo>
                    <a:pt x="376" y="49"/>
                    <a:pt x="354" y="58"/>
                    <a:pt x="331" y="74"/>
                  </a:cubicBezTo>
                  <a:cubicBezTo>
                    <a:pt x="275" y="113"/>
                    <a:pt x="215" y="189"/>
                    <a:pt x="157" y="343"/>
                  </a:cubicBezTo>
                  <a:cubicBezTo>
                    <a:pt x="100" y="497"/>
                    <a:pt x="45" y="731"/>
                    <a:pt x="6" y="1096"/>
                  </a:cubicBezTo>
                  <a:cubicBezTo>
                    <a:pt x="0" y="1144"/>
                    <a:pt x="35" y="1186"/>
                    <a:pt x="82" y="119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11082338" y="-3429000"/>
              <a:ext cx="1449388" cy="717550"/>
            </a:xfrm>
            <a:custGeom>
              <a:avLst/>
              <a:gdLst>
                <a:gd name="T0" fmla="*/ 152 w 633"/>
                <a:gd name="T1" fmla="*/ 303 h 316"/>
                <a:gd name="T2" fmla="*/ 316 w 633"/>
                <a:gd name="T3" fmla="*/ 292 h 316"/>
                <a:gd name="T4" fmla="*/ 480 w 633"/>
                <a:gd name="T5" fmla="*/ 303 h 316"/>
                <a:gd name="T6" fmla="*/ 553 w 633"/>
                <a:gd name="T7" fmla="*/ 316 h 316"/>
                <a:gd name="T8" fmla="*/ 633 w 633"/>
                <a:gd name="T9" fmla="*/ 113 h 316"/>
                <a:gd name="T10" fmla="*/ 316 w 633"/>
                <a:gd name="T11" fmla="*/ 0 h 316"/>
                <a:gd name="T12" fmla="*/ 0 w 633"/>
                <a:gd name="T13" fmla="*/ 113 h 316"/>
                <a:gd name="T14" fmla="*/ 79 w 633"/>
                <a:gd name="T15" fmla="*/ 316 h 316"/>
                <a:gd name="T16" fmla="*/ 152 w 633"/>
                <a:gd name="T17" fmla="*/ 30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316">
                  <a:moveTo>
                    <a:pt x="152" y="303"/>
                  </a:moveTo>
                  <a:cubicBezTo>
                    <a:pt x="192" y="297"/>
                    <a:pt x="248" y="292"/>
                    <a:pt x="316" y="292"/>
                  </a:cubicBezTo>
                  <a:cubicBezTo>
                    <a:pt x="384" y="292"/>
                    <a:pt x="440" y="297"/>
                    <a:pt x="480" y="303"/>
                  </a:cubicBezTo>
                  <a:cubicBezTo>
                    <a:pt x="527" y="309"/>
                    <a:pt x="553" y="316"/>
                    <a:pt x="553" y="316"/>
                  </a:cubicBezTo>
                  <a:lnTo>
                    <a:pt x="633" y="113"/>
                  </a:lnTo>
                  <a:cubicBezTo>
                    <a:pt x="633" y="113"/>
                    <a:pt x="486" y="0"/>
                    <a:pt x="316" y="0"/>
                  </a:cubicBezTo>
                  <a:cubicBezTo>
                    <a:pt x="147" y="0"/>
                    <a:pt x="0" y="113"/>
                    <a:pt x="0" y="113"/>
                  </a:cubicBezTo>
                  <a:lnTo>
                    <a:pt x="79" y="316"/>
                  </a:lnTo>
                  <a:cubicBezTo>
                    <a:pt x="79" y="316"/>
                    <a:pt x="105" y="309"/>
                    <a:pt x="152" y="30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p:nvPr/>
        </p:nvGrpSpPr>
        <p:grpSpPr>
          <a:xfrm>
            <a:off x="2018161" y="2865986"/>
            <a:ext cx="1388239" cy="2635756"/>
            <a:chOff x="-18773775" y="-3314700"/>
            <a:chExt cx="3602038" cy="6838950"/>
          </a:xfrm>
          <a:solidFill>
            <a:srgbClr val="007C7A"/>
          </a:solidFill>
        </p:grpSpPr>
        <p:sp>
          <p:nvSpPr>
            <p:cNvPr id="43"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3464575" y="2865986"/>
            <a:ext cx="1388239" cy="2635756"/>
            <a:chOff x="-18773775" y="-3314700"/>
            <a:chExt cx="3602038" cy="6838950"/>
          </a:xfrm>
          <a:solidFill>
            <a:srgbClr val="007C7A"/>
          </a:solidFill>
        </p:grpSpPr>
        <p:sp>
          <p:nvSpPr>
            <p:cNvPr id="55"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39640" y="5421086"/>
            <a:ext cx="9898223" cy="369332"/>
          </a:xfrm>
          <a:prstGeom prst="rect">
            <a:avLst/>
          </a:prstGeom>
        </p:spPr>
        <p:txBody>
          <a:bodyPr wrap="square">
            <a:spAutoFit/>
          </a:bodyPr>
          <a:lstStyle/>
          <a:p>
            <a:r>
              <a:rPr lang="da-DK" b="1" dirty="0">
                <a:solidFill>
                  <a:srgbClr val="007C7A"/>
                </a:solidFill>
              </a:rPr>
              <a:t>30.000 kronisk syge har deltaget i undersøgelsen</a:t>
            </a:r>
          </a:p>
        </p:txBody>
      </p:sp>
    </p:spTree>
    <p:extLst>
      <p:ext uri="{BB962C8B-B14F-4D97-AF65-F5344CB8AC3E}">
        <p14:creationId xmlns:p14="http://schemas.microsoft.com/office/powerpoint/2010/main" val="2362169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6276" y="1643063"/>
            <a:ext cx="12289810" cy="7411745"/>
          </a:xfrm>
          <a:prstGeom prst="rect">
            <a:avLst/>
          </a:prstGeom>
        </p:spPr>
      </p:pic>
      <p:sp>
        <p:nvSpPr>
          <p:cNvPr id="5" name="Pladsholder til indhold 2"/>
          <p:cNvSpPr>
            <a:spLocks noGrp="1"/>
          </p:cNvSpPr>
          <p:nvPr>
            <p:ph idx="4294967295"/>
          </p:nvPr>
        </p:nvSpPr>
        <p:spPr>
          <a:xfrm>
            <a:off x="-11029950" y="8765884"/>
            <a:ext cx="3935364" cy="6379944"/>
          </a:xfrm>
        </p:spPr>
        <p:txBody>
          <a:bodyPr>
            <a:noAutofit/>
          </a:bodyPr>
          <a:lstStyle/>
          <a:p>
            <a:pPr marL="0" indent="0">
              <a:buNone/>
            </a:pPr>
            <a:r>
              <a:rPr lang="da-DK" sz="3600" b="1" dirty="0"/>
              <a:t>30.000 har deltaget</a:t>
            </a:r>
            <a:br>
              <a:rPr lang="da-DK" sz="3600" b="1" dirty="0"/>
            </a:br>
            <a:r>
              <a:rPr lang="da-DK" sz="3600" b="1" dirty="0"/>
              <a:t>i undersøgelsen</a:t>
            </a:r>
          </a:p>
          <a:p>
            <a:pPr marL="0" indent="0">
              <a:buNone/>
            </a:pPr>
            <a:endParaRPr lang="da-DK" sz="3600" dirty="0"/>
          </a:p>
          <a:p>
            <a:pPr marL="0" indent="0">
              <a:buNone/>
            </a:pPr>
            <a:r>
              <a:rPr lang="da-DK" sz="3600" dirty="0"/>
              <a:t>30-40 % har problemer med formidlingen og samarbejdet med behandlerne </a:t>
            </a:r>
          </a:p>
          <a:p>
            <a:pPr marL="0" indent="0">
              <a:buNone/>
            </a:pPr>
            <a:endParaRPr lang="da-DK" sz="3600" dirty="0"/>
          </a:p>
          <a:p>
            <a:pPr marL="0" indent="0">
              <a:buNone/>
            </a:pPr>
            <a:endParaRPr lang="da-DK" sz="3600" baseline="30000" dirty="0"/>
          </a:p>
          <a:p>
            <a:pPr marL="0" indent="0">
              <a:buNone/>
            </a:pPr>
            <a:endParaRPr lang="da-DK" sz="3600" baseline="30000" dirty="0"/>
          </a:p>
        </p:txBody>
      </p:sp>
      <p:grpSp>
        <p:nvGrpSpPr>
          <p:cNvPr id="35" name="Group 34"/>
          <p:cNvGrpSpPr/>
          <p:nvPr/>
        </p:nvGrpSpPr>
        <p:grpSpPr>
          <a:xfrm>
            <a:off x="629922" y="2865986"/>
            <a:ext cx="1388239" cy="2635756"/>
            <a:chOff x="-18773775" y="-3314700"/>
            <a:chExt cx="3602038" cy="6838950"/>
          </a:xfrm>
          <a:solidFill>
            <a:schemeClr val="bg1">
              <a:lumMod val="75000"/>
            </a:schemeClr>
          </a:solidFill>
        </p:grpSpPr>
        <p:sp>
          <p:nvSpPr>
            <p:cNvPr id="24"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p:nvPr/>
        </p:nvGrpSpPr>
        <p:grpSpPr>
          <a:xfrm>
            <a:off x="2018161" y="2865986"/>
            <a:ext cx="1388239" cy="2635756"/>
            <a:chOff x="-18773775" y="-3314700"/>
            <a:chExt cx="3602038" cy="6838950"/>
          </a:xfrm>
          <a:solidFill>
            <a:schemeClr val="bg1">
              <a:lumMod val="75000"/>
            </a:schemeClr>
          </a:solidFill>
        </p:grpSpPr>
        <p:sp>
          <p:nvSpPr>
            <p:cNvPr id="43"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4519762" y="2865986"/>
            <a:ext cx="1388239" cy="2635756"/>
            <a:chOff x="-18773775" y="-3314700"/>
            <a:chExt cx="3602038" cy="6838950"/>
          </a:xfrm>
          <a:solidFill>
            <a:srgbClr val="007C7A"/>
          </a:solidFill>
        </p:grpSpPr>
        <p:sp>
          <p:nvSpPr>
            <p:cNvPr id="55"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Rectangle 66"/>
          <p:cNvSpPr/>
          <p:nvPr/>
        </p:nvSpPr>
        <p:spPr>
          <a:xfrm>
            <a:off x="4347136" y="5421086"/>
            <a:ext cx="9898223" cy="369332"/>
          </a:xfrm>
          <a:prstGeom prst="rect">
            <a:avLst/>
          </a:prstGeom>
        </p:spPr>
        <p:txBody>
          <a:bodyPr wrap="square">
            <a:spAutoFit/>
          </a:bodyPr>
          <a:lstStyle/>
          <a:p>
            <a:r>
              <a:rPr lang="da-DK" b="1" dirty="0">
                <a:solidFill>
                  <a:srgbClr val="007C7A"/>
                </a:solidFill>
              </a:rPr>
              <a:t>Resultat: En ud af tre forstår IKKE</a:t>
            </a:r>
          </a:p>
        </p:txBody>
      </p:sp>
      <p:grpSp>
        <p:nvGrpSpPr>
          <p:cNvPr id="73" name="Group 72"/>
          <p:cNvGrpSpPr/>
          <p:nvPr/>
        </p:nvGrpSpPr>
        <p:grpSpPr>
          <a:xfrm>
            <a:off x="5400495" y="172520"/>
            <a:ext cx="10049644" cy="5329222"/>
            <a:chOff x="5400495" y="172520"/>
            <a:chExt cx="10049644" cy="5329222"/>
          </a:xfrm>
        </p:grpSpPr>
        <p:grpSp>
          <p:nvGrpSpPr>
            <p:cNvPr id="21" name="Group 20"/>
            <p:cNvGrpSpPr/>
            <p:nvPr/>
          </p:nvGrpSpPr>
          <p:grpSpPr>
            <a:xfrm>
              <a:off x="5400495" y="172520"/>
              <a:ext cx="1074469" cy="2251170"/>
              <a:chOff x="-25393650" y="-3429000"/>
              <a:chExt cx="3270249" cy="6851650"/>
            </a:xfrm>
            <a:solidFill>
              <a:schemeClr val="accent4"/>
            </a:solidFill>
          </p:grpSpPr>
          <p:sp>
            <p:nvSpPr>
              <p:cNvPr id="12" name="Freeform 5"/>
              <p:cNvSpPr>
                <a:spLocks/>
              </p:cNvSpPr>
              <p:nvPr/>
            </p:nvSpPr>
            <p:spPr bwMode="auto">
              <a:xfrm>
                <a:off x="-24895175" y="1643063"/>
                <a:ext cx="377825" cy="982663"/>
              </a:xfrm>
              <a:custGeom>
                <a:avLst/>
                <a:gdLst>
                  <a:gd name="T0" fmla="*/ 56 w 173"/>
                  <a:gd name="T1" fmla="*/ 0 h 453"/>
                  <a:gd name="T2" fmla="*/ 63 w 173"/>
                  <a:gd name="T3" fmla="*/ 86 h 453"/>
                  <a:gd name="T4" fmla="*/ 69 w 173"/>
                  <a:gd name="T5" fmla="*/ 282 h 453"/>
                  <a:gd name="T6" fmla="*/ 0 w 173"/>
                  <a:gd name="T7" fmla="*/ 367 h 453"/>
                  <a:gd name="T8" fmla="*/ 87 w 173"/>
                  <a:gd name="T9" fmla="*/ 453 h 453"/>
                  <a:gd name="T10" fmla="*/ 173 w 173"/>
                  <a:gd name="T11" fmla="*/ 367 h 453"/>
                  <a:gd name="T12" fmla="*/ 109 w 173"/>
                  <a:gd name="T13" fmla="*/ 283 h 453"/>
                  <a:gd name="T14" fmla="*/ 103 w 173"/>
                  <a:gd name="T15" fmla="*/ 99 h 453"/>
                  <a:gd name="T16" fmla="*/ 98 w 173"/>
                  <a:gd name="T17" fmla="*/ 14 h 453"/>
                  <a:gd name="T18" fmla="*/ 56 w 173"/>
                  <a:gd name="T1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453">
                    <a:moveTo>
                      <a:pt x="56" y="0"/>
                    </a:moveTo>
                    <a:cubicBezTo>
                      <a:pt x="59" y="29"/>
                      <a:pt x="61" y="58"/>
                      <a:pt x="63" y="86"/>
                    </a:cubicBezTo>
                    <a:cubicBezTo>
                      <a:pt x="67" y="163"/>
                      <a:pt x="69" y="233"/>
                      <a:pt x="69" y="282"/>
                    </a:cubicBezTo>
                    <a:cubicBezTo>
                      <a:pt x="30" y="290"/>
                      <a:pt x="0" y="325"/>
                      <a:pt x="0" y="367"/>
                    </a:cubicBezTo>
                    <a:cubicBezTo>
                      <a:pt x="0" y="414"/>
                      <a:pt x="39" y="453"/>
                      <a:pt x="87" y="453"/>
                    </a:cubicBezTo>
                    <a:cubicBezTo>
                      <a:pt x="135" y="453"/>
                      <a:pt x="173" y="414"/>
                      <a:pt x="173" y="367"/>
                    </a:cubicBezTo>
                    <a:cubicBezTo>
                      <a:pt x="173" y="326"/>
                      <a:pt x="146" y="293"/>
                      <a:pt x="109" y="283"/>
                    </a:cubicBezTo>
                    <a:cubicBezTo>
                      <a:pt x="109" y="237"/>
                      <a:pt x="107" y="171"/>
                      <a:pt x="103" y="99"/>
                    </a:cubicBezTo>
                    <a:cubicBezTo>
                      <a:pt x="102" y="71"/>
                      <a:pt x="100" y="43"/>
                      <a:pt x="98" y="14"/>
                    </a:cubicBezTo>
                    <a:cubicBezTo>
                      <a:pt x="83" y="9"/>
                      <a:pt x="70" y="5"/>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a:off x="-24449088" y="1736725"/>
                <a:ext cx="696912" cy="1685925"/>
              </a:xfrm>
              <a:custGeom>
                <a:avLst/>
                <a:gdLst>
                  <a:gd name="T0" fmla="*/ 311 w 319"/>
                  <a:gd name="T1" fmla="*/ 43 h 778"/>
                  <a:gd name="T2" fmla="*/ 0 w 319"/>
                  <a:gd name="T3" fmla="*/ 0 h 778"/>
                  <a:gd name="T4" fmla="*/ 0 w 319"/>
                  <a:gd name="T5" fmla="*/ 82 h 778"/>
                  <a:gd name="T6" fmla="*/ 0 w 319"/>
                  <a:gd name="T7" fmla="*/ 614 h 778"/>
                  <a:gd name="T8" fmla="*/ 165 w 319"/>
                  <a:gd name="T9" fmla="*/ 778 h 778"/>
                  <a:gd name="T10" fmla="*/ 319 w 319"/>
                  <a:gd name="T11" fmla="*/ 672 h 778"/>
                  <a:gd name="T12" fmla="*/ 311 w 319"/>
                  <a:gd name="T13" fmla="*/ 614 h 778"/>
                  <a:gd name="T14" fmla="*/ 311 w 319"/>
                  <a:gd name="T15" fmla="*/ 43 h 7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778">
                    <a:moveTo>
                      <a:pt x="311" y="43"/>
                    </a:moveTo>
                    <a:cubicBezTo>
                      <a:pt x="201" y="39"/>
                      <a:pt x="94" y="22"/>
                      <a:pt x="0" y="0"/>
                    </a:cubicBezTo>
                    <a:lnTo>
                      <a:pt x="0" y="82"/>
                    </a:lnTo>
                    <a:lnTo>
                      <a:pt x="0" y="614"/>
                    </a:lnTo>
                    <a:cubicBezTo>
                      <a:pt x="0" y="705"/>
                      <a:pt x="74" y="778"/>
                      <a:pt x="165" y="778"/>
                    </a:cubicBezTo>
                    <a:cubicBezTo>
                      <a:pt x="235" y="778"/>
                      <a:pt x="295" y="734"/>
                      <a:pt x="319" y="672"/>
                    </a:cubicBezTo>
                    <a:cubicBezTo>
                      <a:pt x="314" y="653"/>
                      <a:pt x="311" y="634"/>
                      <a:pt x="311" y="614"/>
                    </a:cubicBezTo>
                    <a:lnTo>
                      <a:pt x="311" y="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a:off x="-23595013" y="1736725"/>
                <a:ext cx="722312" cy="1685925"/>
              </a:xfrm>
              <a:custGeom>
                <a:avLst/>
                <a:gdLst>
                  <a:gd name="T0" fmla="*/ 0 w 330"/>
                  <a:gd name="T1" fmla="*/ 43 h 778"/>
                  <a:gd name="T2" fmla="*/ 0 w 330"/>
                  <a:gd name="T3" fmla="*/ 614 h 778"/>
                  <a:gd name="T4" fmla="*/ 165 w 330"/>
                  <a:gd name="T5" fmla="*/ 778 h 778"/>
                  <a:gd name="T6" fmla="*/ 330 w 330"/>
                  <a:gd name="T7" fmla="*/ 614 h 778"/>
                  <a:gd name="T8" fmla="*/ 330 w 330"/>
                  <a:gd name="T9" fmla="*/ 0 h 778"/>
                  <a:gd name="T10" fmla="*/ 0 w 330"/>
                  <a:gd name="T11" fmla="*/ 43 h 778"/>
                </a:gdLst>
                <a:ahLst/>
                <a:cxnLst>
                  <a:cxn ang="0">
                    <a:pos x="T0" y="T1"/>
                  </a:cxn>
                  <a:cxn ang="0">
                    <a:pos x="T2" y="T3"/>
                  </a:cxn>
                  <a:cxn ang="0">
                    <a:pos x="T4" y="T5"/>
                  </a:cxn>
                  <a:cxn ang="0">
                    <a:pos x="T6" y="T7"/>
                  </a:cxn>
                  <a:cxn ang="0">
                    <a:pos x="T8" y="T9"/>
                  </a:cxn>
                  <a:cxn ang="0">
                    <a:pos x="T10" y="T11"/>
                  </a:cxn>
                </a:cxnLst>
                <a:rect l="0" t="0" r="r" b="b"/>
                <a:pathLst>
                  <a:path w="330" h="778">
                    <a:moveTo>
                      <a:pt x="0" y="43"/>
                    </a:moveTo>
                    <a:lnTo>
                      <a:pt x="0" y="614"/>
                    </a:lnTo>
                    <a:cubicBezTo>
                      <a:pt x="0" y="705"/>
                      <a:pt x="74" y="778"/>
                      <a:pt x="165" y="778"/>
                    </a:cubicBezTo>
                    <a:cubicBezTo>
                      <a:pt x="256" y="778"/>
                      <a:pt x="330" y="705"/>
                      <a:pt x="330" y="614"/>
                    </a:cubicBezTo>
                    <a:lnTo>
                      <a:pt x="330" y="0"/>
                    </a:lnTo>
                    <a:cubicBezTo>
                      <a:pt x="231" y="23"/>
                      <a:pt x="116" y="40"/>
                      <a:pt x="0" y="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p:nvSpPr>
            <p:spPr bwMode="auto">
              <a:xfrm>
                <a:off x="-25188863" y="-1963738"/>
                <a:ext cx="3054350" cy="3727450"/>
              </a:xfrm>
              <a:custGeom>
                <a:avLst/>
                <a:gdLst>
                  <a:gd name="T0" fmla="*/ 132 w 1397"/>
                  <a:gd name="T1" fmla="*/ 1073 h 1720"/>
                  <a:gd name="T2" fmla="*/ 182 w 1397"/>
                  <a:gd name="T3" fmla="*/ 1081 h 1720"/>
                  <a:gd name="T4" fmla="*/ 295 w 1397"/>
                  <a:gd name="T5" fmla="*/ 334 h 1720"/>
                  <a:gd name="T6" fmla="*/ 327 w 1397"/>
                  <a:gd name="T7" fmla="*/ 334 h 1720"/>
                  <a:gd name="T8" fmla="*/ 190 w 1397"/>
                  <a:gd name="T9" fmla="*/ 1614 h 1720"/>
                  <a:gd name="T10" fmla="*/ 698 w 1397"/>
                  <a:gd name="T11" fmla="*/ 1720 h 1720"/>
                  <a:gd name="T12" fmla="*/ 1207 w 1397"/>
                  <a:gd name="T13" fmla="*/ 1614 h 1720"/>
                  <a:gd name="T14" fmla="*/ 1070 w 1397"/>
                  <a:gd name="T15" fmla="*/ 334 h 1720"/>
                  <a:gd name="T16" fmla="*/ 1102 w 1397"/>
                  <a:gd name="T17" fmla="*/ 334 h 1720"/>
                  <a:gd name="T18" fmla="*/ 1215 w 1397"/>
                  <a:gd name="T19" fmla="*/ 1081 h 1720"/>
                  <a:gd name="T20" fmla="*/ 1264 w 1397"/>
                  <a:gd name="T21" fmla="*/ 1073 h 1720"/>
                  <a:gd name="T22" fmla="*/ 1397 w 1397"/>
                  <a:gd name="T23" fmla="*/ 1036 h 1720"/>
                  <a:gd name="T24" fmla="*/ 1213 w 1397"/>
                  <a:gd name="T25" fmla="*/ 190 h 1720"/>
                  <a:gd name="T26" fmla="*/ 1059 w 1397"/>
                  <a:gd name="T27" fmla="*/ 32 h 1720"/>
                  <a:gd name="T28" fmla="*/ 978 w 1397"/>
                  <a:gd name="T29" fmla="*/ 2 h 1720"/>
                  <a:gd name="T30" fmla="*/ 956 w 1397"/>
                  <a:gd name="T31" fmla="*/ 0 h 1720"/>
                  <a:gd name="T32" fmla="*/ 867 w 1397"/>
                  <a:gd name="T33" fmla="*/ 0 h 1720"/>
                  <a:gd name="T34" fmla="*/ 774 w 1397"/>
                  <a:gd name="T35" fmla="*/ 322 h 1720"/>
                  <a:gd name="T36" fmla="*/ 752 w 1397"/>
                  <a:gd name="T37" fmla="*/ 163 h 1720"/>
                  <a:gd name="T38" fmla="*/ 698 w 1397"/>
                  <a:gd name="T39" fmla="*/ 173 h 1720"/>
                  <a:gd name="T40" fmla="*/ 698 w 1397"/>
                  <a:gd name="T41" fmla="*/ 173 h 1720"/>
                  <a:gd name="T42" fmla="*/ 698 w 1397"/>
                  <a:gd name="T43" fmla="*/ 173 h 1720"/>
                  <a:gd name="T44" fmla="*/ 645 w 1397"/>
                  <a:gd name="T45" fmla="*/ 164 h 1720"/>
                  <a:gd name="T46" fmla="*/ 623 w 1397"/>
                  <a:gd name="T47" fmla="*/ 322 h 1720"/>
                  <a:gd name="T48" fmla="*/ 529 w 1397"/>
                  <a:gd name="T49" fmla="*/ 0 h 1720"/>
                  <a:gd name="T50" fmla="*/ 441 w 1397"/>
                  <a:gd name="T51" fmla="*/ 0 h 1720"/>
                  <a:gd name="T52" fmla="*/ 419 w 1397"/>
                  <a:gd name="T53" fmla="*/ 2 h 1720"/>
                  <a:gd name="T54" fmla="*/ 337 w 1397"/>
                  <a:gd name="T55" fmla="*/ 32 h 1720"/>
                  <a:gd name="T56" fmla="*/ 113 w 1397"/>
                  <a:gd name="T57" fmla="*/ 340 h 1720"/>
                  <a:gd name="T58" fmla="*/ 0 w 1397"/>
                  <a:gd name="T59" fmla="*/ 1036 h 1720"/>
                  <a:gd name="T60" fmla="*/ 132 w 1397"/>
                  <a:gd name="T61" fmla="*/ 1073 h 1720"/>
                  <a:gd name="T62" fmla="*/ 833 w 1397"/>
                  <a:gd name="T63" fmla="*/ 1259 h 1720"/>
                  <a:gd name="T64" fmla="*/ 1070 w 1397"/>
                  <a:gd name="T65" fmla="*/ 1227 h 1720"/>
                  <a:gd name="T66" fmla="*/ 1078 w 1397"/>
                  <a:gd name="T67" fmla="*/ 1279 h 1720"/>
                  <a:gd name="T68" fmla="*/ 840 w 1397"/>
                  <a:gd name="T69" fmla="*/ 1312 h 1720"/>
                  <a:gd name="T70" fmla="*/ 833 w 1397"/>
                  <a:gd name="T71" fmla="*/ 1259 h 1720"/>
                  <a:gd name="T72" fmla="*/ 319 w 1397"/>
                  <a:gd name="T73" fmla="*/ 1279 h 1720"/>
                  <a:gd name="T74" fmla="*/ 326 w 1397"/>
                  <a:gd name="T75" fmla="*/ 1227 h 1720"/>
                  <a:gd name="T76" fmla="*/ 564 w 1397"/>
                  <a:gd name="T77" fmla="*/ 1259 h 1720"/>
                  <a:gd name="T78" fmla="*/ 557 w 1397"/>
                  <a:gd name="T79" fmla="*/ 1312 h 1720"/>
                  <a:gd name="T80" fmla="*/ 319 w 1397"/>
                  <a:gd name="T81" fmla="*/ 127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7" h="1720">
                    <a:moveTo>
                      <a:pt x="132" y="1073"/>
                    </a:moveTo>
                    <a:cubicBezTo>
                      <a:pt x="150" y="1076"/>
                      <a:pt x="167" y="1079"/>
                      <a:pt x="182" y="1081"/>
                    </a:cubicBezTo>
                    <a:cubicBezTo>
                      <a:pt x="228" y="701"/>
                      <a:pt x="295" y="334"/>
                      <a:pt x="295" y="334"/>
                    </a:cubicBezTo>
                    <a:lnTo>
                      <a:pt x="327" y="334"/>
                    </a:lnTo>
                    <a:cubicBezTo>
                      <a:pt x="302" y="492"/>
                      <a:pt x="190" y="1215"/>
                      <a:pt x="190" y="1614"/>
                    </a:cubicBezTo>
                    <a:cubicBezTo>
                      <a:pt x="305" y="1667"/>
                      <a:pt x="501" y="1720"/>
                      <a:pt x="698" y="1720"/>
                    </a:cubicBezTo>
                    <a:cubicBezTo>
                      <a:pt x="896" y="1720"/>
                      <a:pt x="1092" y="1667"/>
                      <a:pt x="1207" y="1614"/>
                    </a:cubicBezTo>
                    <a:cubicBezTo>
                      <a:pt x="1207" y="1215"/>
                      <a:pt x="1095" y="492"/>
                      <a:pt x="1070" y="334"/>
                    </a:cubicBezTo>
                    <a:lnTo>
                      <a:pt x="1102" y="334"/>
                    </a:lnTo>
                    <a:cubicBezTo>
                      <a:pt x="1102" y="334"/>
                      <a:pt x="1169" y="701"/>
                      <a:pt x="1215" y="1081"/>
                    </a:cubicBezTo>
                    <a:cubicBezTo>
                      <a:pt x="1230" y="1079"/>
                      <a:pt x="1247" y="1076"/>
                      <a:pt x="1264" y="1073"/>
                    </a:cubicBezTo>
                    <a:cubicBezTo>
                      <a:pt x="1312" y="1064"/>
                      <a:pt x="1365" y="1051"/>
                      <a:pt x="1397" y="1036"/>
                    </a:cubicBezTo>
                    <a:cubicBezTo>
                      <a:pt x="1378" y="587"/>
                      <a:pt x="1302" y="338"/>
                      <a:pt x="1213" y="190"/>
                    </a:cubicBezTo>
                    <a:cubicBezTo>
                      <a:pt x="1163" y="108"/>
                      <a:pt x="1108" y="59"/>
                      <a:pt x="1059" y="32"/>
                    </a:cubicBezTo>
                    <a:cubicBezTo>
                      <a:pt x="1027" y="13"/>
                      <a:pt x="998" y="6"/>
                      <a:pt x="978" y="2"/>
                    </a:cubicBezTo>
                    <a:cubicBezTo>
                      <a:pt x="971" y="1"/>
                      <a:pt x="964" y="0"/>
                      <a:pt x="956" y="0"/>
                    </a:cubicBezTo>
                    <a:lnTo>
                      <a:pt x="867" y="0"/>
                    </a:lnTo>
                    <a:cubicBezTo>
                      <a:pt x="866" y="93"/>
                      <a:pt x="818" y="222"/>
                      <a:pt x="774" y="322"/>
                    </a:cubicBezTo>
                    <a:lnTo>
                      <a:pt x="752" y="163"/>
                    </a:lnTo>
                    <a:cubicBezTo>
                      <a:pt x="735" y="170"/>
                      <a:pt x="717" y="173"/>
                      <a:pt x="698" y="173"/>
                    </a:cubicBezTo>
                    <a:lnTo>
                      <a:pt x="698" y="173"/>
                    </a:lnTo>
                    <a:lnTo>
                      <a:pt x="698" y="173"/>
                    </a:lnTo>
                    <a:cubicBezTo>
                      <a:pt x="680" y="173"/>
                      <a:pt x="662" y="170"/>
                      <a:pt x="645" y="164"/>
                    </a:cubicBezTo>
                    <a:lnTo>
                      <a:pt x="623" y="322"/>
                    </a:lnTo>
                    <a:cubicBezTo>
                      <a:pt x="579" y="222"/>
                      <a:pt x="531" y="93"/>
                      <a:pt x="529" y="0"/>
                    </a:cubicBezTo>
                    <a:lnTo>
                      <a:pt x="441" y="0"/>
                    </a:lnTo>
                    <a:cubicBezTo>
                      <a:pt x="433" y="0"/>
                      <a:pt x="426" y="1"/>
                      <a:pt x="419" y="2"/>
                    </a:cubicBezTo>
                    <a:cubicBezTo>
                      <a:pt x="399" y="6"/>
                      <a:pt x="370" y="13"/>
                      <a:pt x="337" y="32"/>
                    </a:cubicBezTo>
                    <a:cubicBezTo>
                      <a:pt x="264" y="73"/>
                      <a:pt x="178" y="163"/>
                      <a:pt x="113" y="340"/>
                    </a:cubicBezTo>
                    <a:cubicBezTo>
                      <a:pt x="57" y="493"/>
                      <a:pt x="13" y="712"/>
                      <a:pt x="0" y="1036"/>
                    </a:cubicBezTo>
                    <a:cubicBezTo>
                      <a:pt x="32" y="1051"/>
                      <a:pt x="85" y="1064"/>
                      <a:pt x="132" y="1073"/>
                    </a:cubicBezTo>
                    <a:close/>
                    <a:moveTo>
                      <a:pt x="833" y="1259"/>
                    </a:moveTo>
                    <a:lnTo>
                      <a:pt x="1070" y="1227"/>
                    </a:lnTo>
                    <a:lnTo>
                      <a:pt x="1078" y="1279"/>
                    </a:lnTo>
                    <a:lnTo>
                      <a:pt x="840" y="1312"/>
                    </a:lnTo>
                    <a:lnTo>
                      <a:pt x="833" y="1259"/>
                    </a:lnTo>
                    <a:close/>
                    <a:moveTo>
                      <a:pt x="319" y="1279"/>
                    </a:moveTo>
                    <a:lnTo>
                      <a:pt x="326" y="1227"/>
                    </a:lnTo>
                    <a:lnTo>
                      <a:pt x="564" y="1259"/>
                    </a:lnTo>
                    <a:lnTo>
                      <a:pt x="557" y="1312"/>
                    </a:lnTo>
                    <a:lnTo>
                      <a:pt x="319" y="12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22525038" y="341313"/>
                <a:ext cx="401637" cy="538163"/>
              </a:xfrm>
              <a:custGeom>
                <a:avLst/>
                <a:gdLst>
                  <a:gd name="T0" fmla="*/ 51 w 184"/>
                  <a:gd name="T1" fmla="*/ 35 h 248"/>
                  <a:gd name="T2" fmla="*/ 0 w 184"/>
                  <a:gd name="T3" fmla="*/ 44 h 248"/>
                  <a:gd name="T4" fmla="*/ 20 w 184"/>
                  <a:gd name="T5" fmla="*/ 231 h 248"/>
                  <a:gd name="T6" fmla="*/ 77 w 184"/>
                  <a:gd name="T7" fmla="*/ 248 h 248"/>
                  <a:gd name="T8" fmla="*/ 78 w 184"/>
                  <a:gd name="T9" fmla="*/ 248 h 248"/>
                  <a:gd name="T10" fmla="*/ 183 w 184"/>
                  <a:gd name="T11" fmla="*/ 140 h 248"/>
                  <a:gd name="T12" fmla="*/ 180 w 184"/>
                  <a:gd name="T13" fmla="*/ 0 h 248"/>
                  <a:gd name="T14" fmla="*/ 51 w 184"/>
                  <a:gd name="T15" fmla="*/ 35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48">
                    <a:moveTo>
                      <a:pt x="51" y="35"/>
                    </a:moveTo>
                    <a:cubicBezTo>
                      <a:pt x="33" y="39"/>
                      <a:pt x="16" y="41"/>
                      <a:pt x="0" y="44"/>
                    </a:cubicBezTo>
                    <a:cubicBezTo>
                      <a:pt x="8" y="107"/>
                      <a:pt x="14" y="170"/>
                      <a:pt x="20" y="231"/>
                    </a:cubicBezTo>
                    <a:cubicBezTo>
                      <a:pt x="37" y="242"/>
                      <a:pt x="56" y="248"/>
                      <a:pt x="77" y="248"/>
                    </a:cubicBezTo>
                    <a:lnTo>
                      <a:pt x="78" y="248"/>
                    </a:lnTo>
                    <a:cubicBezTo>
                      <a:pt x="136" y="247"/>
                      <a:pt x="184" y="199"/>
                      <a:pt x="183" y="140"/>
                    </a:cubicBezTo>
                    <a:cubicBezTo>
                      <a:pt x="183" y="91"/>
                      <a:pt x="182" y="45"/>
                      <a:pt x="180" y="0"/>
                    </a:cubicBezTo>
                    <a:cubicBezTo>
                      <a:pt x="144" y="16"/>
                      <a:pt x="96" y="27"/>
                      <a:pt x="51"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23828375" y="-1962150"/>
                <a:ext cx="331787" cy="285750"/>
              </a:xfrm>
              <a:custGeom>
                <a:avLst/>
                <a:gdLst>
                  <a:gd name="T0" fmla="*/ 149 w 152"/>
                  <a:gd name="T1" fmla="*/ 106 h 132"/>
                  <a:gd name="T2" fmla="*/ 152 w 152"/>
                  <a:gd name="T3" fmla="*/ 100 h 132"/>
                  <a:gd name="T4" fmla="*/ 127 w 152"/>
                  <a:gd name="T5" fmla="*/ 0 h 132"/>
                  <a:gd name="T6" fmla="*/ 76 w 152"/>
                  <a:gd name="T7" fmla="*/ 0 h 132"/>
                  <a:gd name="T8" fmla="*/ 26 w 152"/>
                  <a:gd name="T9" fmla="*/ 0 h 132"/>
                  <a:gd name="T10" fmla="*/ 0 w 152"/>
                  <a:gd name="T11" fmla="*/ 100 h 132"/>
                  <a:gd name="T12" fmla="*/ 4 w 152"/>
                  <a:gd name="T13" fmla="*/ 106 h 132"/>
                  <a:gd name="T14" fmla="*/ 76 w 152"/>
                  <a:gd name="T15" fmla="*/ 132 h 132"/>
                  <a:gd name="T16" fmla="*/ 149 w 152"/>
                  <a:gd name="T17"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32">
                    <a:moveTo>
                      <a:pt x="149" y="106"/>
                    </a:moveTo>
                    <a:lnTo>
                      <a:pt x="152" y="100"/>
                    </a:lnTo>
                    <a:lnTo>
                      <a:pt x="127" y="0"/>
                    </a:lnTo>
                    <a:lnTo>
                      <a:pt x="76" y="0"/>
                    </a:lnTo>
                    <a:lnTo>
                      <a:pt x="26" y="0"/>
                    </a:lnTo>
                    <a:lnTo>
                      <a:pt x="0" y="100"/>
                    </a:lnTo>
                    <a:lnTo>
                      <a:pt x="4" y="106"/>
                    </a:lnTo>
                    <a:cubicBezTo>
                      <a:pt x="25" y="124"/>
                      <a:pt x="51" y="132"/>
                      <a:pt x="76" y="132"/>
                    </a:cubicBezTo>
                    <a:cubicBezTo>
                      <a:pt x="102" y="132"/>
                      <a:pt x="128" y="124"/>
                      <a:pt x="149"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24139525" y="-3429000"/>
                <a:ext cx="758825" cy="203200"/>
              </a:xfrm>
              <a:custGeom>
                <a:avLst/>
                <a:gdLst>
                  <a:gd name="T0" fmla="*/ 347 w 347"/>
                  <a:gd name="T1" fmla="*/ 29 h 94"/>
                  <a:gd name="T2" fmla="*/ 218 w 347"/>
                  <a:gd name="T3" fmla="*/ 0 h 94"/>
                  <a:gd name="T4" fmla="*/ 0 w 347"/>
                  <a:gd name="T5" fmla="*/ 94 h 94"/>
                  <a:gd name="T6" fmla="*/ 305 w 347"/>
                  <a:gd name="T7" fmla="*/ 94 h 94"/>
                  <a:gd name="T8" fmla="*/ 347 w 347"/>
                  <a:gd name="T9" fmla="*/ 29 h 94"/>
                </a:gdLst>
                <a:ahLst/>
                <a:cxnLst>
                  <a:cxn ang="0">
                    <a:pos x="T0" y="T1"/>
                  </a:cxn>
                  <a:cxn ang="0">
                    <a:pos x="T2" y="T3"/>
                  </a:cxn>
                  <a:cxn ang="0">
                    <a:pos x="T4" y="T5"/>
                  </a:cxn>
                  <a:cxn ang="0">
                    <a:pos x="T6" y="T7"/>
                  </a:cxn>
                  <a:cxn ang="0">
                    <a:pos x="T8" y="T9"/>
                  </a:cxn>
                </a:cxnLst>
                <a:rect l="0" t="0" r="r" b="b"/>
                <a:pathLst>
                  <a:path w="347" h="94">
                    <a:moveTo>
                      <a:pt x="347" y="29"/>
                    </a:moveTo>
                    <a:cubicBezTo>
                      <a:pt x="308" y="10"/>
                      <a:pt x="265" y="0"/>
                      <a:pt x="218" y="0"/>
                    </a:cubicBezTo>
                    <a:cubicBezTo>
                      <a:pt x="132" y="0"/>
                      <a:pt x="55" y="36"/>
                      <a:pt x="0" y="94"/>
                    </a:cubicBezTo>
                    <a:lnTo>
                      <a:pt x="305" y="94"/>
                    </a:lnTo>
                    <a:cubicBezTo>
                      <a:pt x="311" y="68"/>
                      <a:pt x="326" y="45"/>
                      <a:pt x="347"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4318913" y="-3090863"/>
                <a:ext cx="1312862" cy="962025"/>
              </a:xfrm>
              <a:custGeom>
                <a:avLst/>
                <a:gdLst>
                  <a:gd name="T0" fmla="*/ 451 w 600"/>
                  <a:gd name="T1" fmla="*/ 403 h 444"/>
                  <a:gd name="T2" fmla="*/ 600 w 600"/>
                  <a:gd name="T3" fmla="*/ 144 h 444"/>
                  <a:gd name="T4" fmla="*/ 578 w 600"/>
                  <a:gd name="T5" fmla="*/ 30 h 444"/>
                  <a:gd name="T6" fmla="*/ 494 w 600"/>
                  <a:gd name="T7" fmla="*/ 69 h 444"/>
                  <a:gd name="T8" fmla="*/ 393 w 600"/>
                  <a:gd name="T9" fmla="*/ 0 h 444"/>
                  <a:gd name="T10" fmla="*/ 37 w 600"/>
                  <a:gd name="T11" fmla="*/ 0 h 444"/>
                  <a:gd name="T12" fmla="*/ 0 w 600"/>
                  <a:gd name="T13" fmla="*/ 144 h 444"/>
                  <a:gd name="T14" fmla="*/ 149 w 600"/>
                  <a:gd name="T15" fmla="*/ 403 h 444"/>
                  <a:gd name="T16" fmla="*/ 300 w 600"/>
                  <a:gd name="T17" fmla="*/ 444 h 444"/>
                  <a:gd name="T18" fmla="*/ 451 w 600"/>
                  <a:gd name="T19" fmla="*/ 40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444">
                    <a:moveTo>
                      <a:pt x="451" y="403"/>
                    </a:moveTo>
                    <a:cubicBezTo>
                      <a:pt x="541" y="351"/>
                      <a:pt x="600" y="255"/>
                      <a:pt x="600" y="144"/>
                    </a:cubicBezTo>
                    <a:cubicBezTo>
                      <a:pt x="600" y="104"/>
                      <a:pt x="592" y="65"/>
                      <a:pt x="578" y="30"/>
                    </a:cubicBezTo>
                    <a:cubicBezTo>
                      <a:pt x="558" y="54"/>
                      <a:pt x="528" y="69"/>
                      <a:pt x="494" y="69"/>
                    </a:cubicBezTo>
                    <a:cubicBezTo>
                      <a:pt x="448" y="69"/>
                      <a:pt x="409" y="41"/>
                      <a:pt x="393" y="0"/>
                    </a:cubicBezTo>
                    <a:lnTo>
                      <a:pt x="37" y="0"/>
                    </a:lnTo>
                    <a:cubicBezTo>
                      <a:pt x="14" y="43"/>
                      <a:pt x="0" y="92"/>
                      <a:pt x="0" y="144"/>
                    </a:cubicBezTo>
                    <a:cubicBezTo>
                      <a:pt x="0" y="255"/>
                      <a:pt x="60" y="351"/>
                      <a:pt x="149" y="403"/>
                    </a:cubicBezTo>
                    <a:cubicBezTo>
                      <a:pt x="194" y="429"/>
                      <a:pt x="245" y="444"/>
                      <a:pt x="300" y="444"/>
                    </a:cubicBezTo>
                    <a:cubicBezTo>
                      <a:pt x="356" y="444"/>
                      <a:pt x="407" y="429"/>
                      <a:pt x="451" y="4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25393650" y="341313"/>
                <a:ext cx="596900" cy="1982788"/>
              </a:xfrm>
              <a:custGeom>
                <a:avLst/>
                <a:gdLst>
                  <a:gd name="T0" fmla="*/ 165 w 273"/>
                  <a:gd name="T1" fmla="*/ 520 h 915"/>
                  <a:gd name="T2" fmla="*/ 154 w 273"/>
                  <a:gd name="T3" fmla="*/ 502 h 915"/>
                  <a:gd name="T4" fmla="*/ 119 w 273"/>
                  <a:gd name="T5" fmla="*/ 475 h 915"/>
                  <a:gd name="T6" fmla="*/ 113 w 273"/>
                  <a:gd name="T7" fmla="*/ 372 h 915"/>
                  <a:gd name="T8" fmla="*/ 128 w 273"/>
                  <a:gd name="T9" fmla="*/ 251 h 915"/>
                  <a:gd name="T10" fmla="*/ 139 w 273"/>
                  <a:gd name="T11" fmla="*/ 231 h 915"/>
                  <a:gd name="T12" fmla="*/ 171 w 273"/>
                  <a:gd name="T13" fmla="*/ 244 h 915"/>
                  <a:gd name="T14" fmla="*/ 195 w 273"/>
                  <a:gd name="T15" fmla="*/ 248 h 915"/>
                  <a:gd name="T16" fmla="*/ 196 w 273"/>
                  <a:gd name="T17" fmla="*/ 248 h 915"/>
                  <a:gd name="T18" fmla="*/ 210 w 273"/>
                  <a:gd name="T19" fmla="*/ 247 h 915"/>
                  <a:gd name="T20" fmla="*/ 244 w 273"/>
                  <a:gd name="T21" fmla="*/ 334 h 915"/>
                  <a:gd name="T22" fmla="*/ 252 w 273"/>
                  <a:gd name="T23" fmla="*/ 240 h 915"/>
                  <a:gd name="T24" fmla="*/ 249 w 273"/>
                  <a:gd name="T25" fmla="*/ 234 h 915"/>
                  <a:gd name="T26" fmla="*/ 252 w 273"/>
                  <a:gd name="T27" fmla="*/ 231 h 915"/>
                  <a:gd name="T28" fmla="*/ 273 w 273"/>
                  <a:gd name="T29" fmla="*/ 44 h 915"/>
                  <a:gd name="T30" fmla="*/ 221 w 273"/>
                  <a:gd name="T31" fmla="*/ 35 h 915"/>
                  <a:gd name="T32" fmla="*/ 92 w 273"/>
                  <a:gd name="T33" fmla="*/ 0 h 915"/>
                  <a:gd name="T34" fmla="*/ 89 w 273"/>
                  <a:gd name="T35" fmla="*/ 140 h 915"/>
                  <a:gd name="T36" fmla="*/ 109 w 273"/>
                  <a:gd name="T37" fmla="*/ 203 h 915"/>
                  <a:gd name="T38" fmla="*/ 91 w 273"/>
                  <a:gd name="T39" fmla="*/ 238 h 915"/>
                  <a:gd name="T40" fmla="*/ 73 w 273"/>
                  <a:gd name="T41" fmla="*/ 372 h 915"/>
                  <a:gd name="T42" fmla="*/ 79 w 273"/>
                  <a:gd name="T43" fmla="*/ 477 h 915"/>
                  <a:gd name="T44" fmla="*/ 39 w 273"/>
                  <a:gd name="T45" fmla="*/ 520 h 915"/>
                  <a:gd name="T46" fmla="*/ 0 w 273"/>
                  <a:gd name="T47" fmla="*/ 846 h 915"/>
                  <a:gd name="T48" fmla="*/ 0 w 273"/>
                  <a:gd name="T49" fmla="*/ 915 h 915"/>
                  <a:gd name="T50" fmla="*/ 40 w 273"/>
                  <a:gd name="T51" fmla="*/ 915 h 915"/>
                  <a:gd name="T52" fmla="*/ 40 w 273"/>
                  <a:gd name="T53" fmla="*/ 846 h 915"/>
                  <a:gd name="T54" fmla="*/ 53 w 273"/>
                  <a:gd name="T55" fmla="*/ 623 h 915"/>
                  <a:gd name="T56" fmla="*/ 75 w 273"/>
                  <a:gd name="T57" fmla="*/ 538 h 915"/>
                  <a:gd name="T58" fmla="*/ 102 w 273"/>
                  <a:gd name="T59" fmla="*/ 512 h 915"/>
                  <a:gd name="T60" fmla="*/ 129 w 273"/>
                  <a:gd name="T61" fmla="*/ 538 h 915"/>
                  <a:gd name="T62" fmla="*/ 152 w 273"/>
                  <a:gd name="T63" fmla="*/ 630 h 915"/>
                  <a:gd name="T64" fmla="*/ 153 w 273"/>
                  <a:gd name="T65" fmla="*/ 634 h 915"/>
                  <a:gd name="T66" fmla="*/ 164 w 273"/>
                  <a:gd name="T67" fmla="*/ 846 h 915"/>
                  <a:gd name="T68" fmla="*/ 164 w 273"/>
                  <a:gd name="T69" fmla="*/ 915 h 915"/>
                  <a:gd name="T70" fmla="*/ 204 w 273"/>
                  <a:gd name="T71" fmla="*/ 915 h 915"/>
                  <a:gd name="T72" fmla="*/ 204 w 273"/>
                  <a:gd name="T73" fmla="*/ 846 h 915"/>
                  <a:gd name="T74" fmla="*/ 195 w 273"/>
                  <a:gd name="T75" fmla="*/ 652 h 915"/>
                  <a:gd name="T76" fmla="*/ 191 w 273"/>
                  <a:gd name="T77" fmla="*/ 617 h 915"/>
                  <a:gd name="T78" fmla="*/ 165 w 273"/>
                  <a:gd name="T79" fmla="*/ 52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3" h="915">
                    <a:moveTo>
                      <a:pt x="165" y="520"/>
                    </a:moveTo>
                    <a:cubicBezTo>
                      <a:pt x="161" y="514"/>
                      <a:pt x="158" y="508"/>
                      <a:pt x="154" y="502"/>
                    </a:cubicBezTo>
                    <a:cubicBezTo>
                      <a:pt x="145" y="489"/>
                      <a:pt x="133" y="480"/>
                      <a:pt x="119" y="475"/>
                    </a:cubicBezTo>
                    <a:cubicBezTo>
                      <a:pt x="115" y="440"/>
                      <a:pt x="113" y="405"/>
                      <a:pt x="113" y="372"/>
                    </a:cubicBezTo>
                    <a:cubicBezTo>
                      <a:pt x="112" y="323"/>
                      <a:pt x="118" y="280"/>
                      <a:pt x="128" y="251"/>
                    </a:cubicBezTo>
                    <a:cubicBezTo>
                      <a:pt x="132" y="243"/>
                      <a:pt x="135" y="236"/>
                      <a:pt x="139" y="231"/>
                    </a:cubicBezTo>
                    <a:cubicBezTo>
                      <a:pt x="148" y="237"/>
                      <a:pt x="159" y="242"/>
                      <a:pt x="171" y="244"/>
                    </a:cubicBezTo>
                    <a:cubicBezTo>
                      <a:pt x="179" y="246"/>
                      <a:pt x="187" y="248"/>
                      <a:pt x="195" y="248"/>
                    </a:cubicBezTo>
                    <a:lnTo>
                      <a:pt x="196" y="248"/>
                    </a:lnTo>
                    <a:cubicBezTo>
                      <a:pt x="201" y="248"/>
                      <a:pt x="205" y="247"/>
                      <a:pt x="210" y="247"/>
                    </a:cubicBezTo>
                    <a:cubicBezTo>
                      <a:pt x="222" y="268"/>
                      <a:pt x="234" y="298"/>
                      <a:pt x="244" y="334"/>
                    </a:cubicBezTo>
                    <a:cubicBezTo>
                      <a:pt x="246" y="303"/>
                      <a:pt x="249" y="271"/>
                      <a:pt x="252" y="240"/>
                    </a:cubicBezTo>
                    <a:cubicBezTo>
                      <a:pt x="251" y="238"/>
                      <a:pt x="250" y="236"/>
                      <a:pt x="249" y="234"/>
                    </a:cubicBezTo>
                    <a:cubicBezTo>
                      <a:pt x="250" y="233"/>
                      <a:pt x="251" y="232"/>
                      <a:pt x="252" y="231"/>
                    </a:cubicBezTo>
                    <a:cubicBezTo>
                      <a:pt x="258" y="170"/>
                      <a:pt x="265" y="107"/>
                      <a:pt x="273" y="44"/>
                    </a:cubicBezTo>
                    <a:cubicBezTo>
                      <a:pt x="257" y="41"/>
                      <a:pt x="240" y="39"/>
                      <a:pt x="221" y="35"/>
                    </a:cubicBezTo>
                    <a:cubicBezTo>
                      <a:pt x="177" y="27"/>
                      <a:pt x="129" y="16"/>
                      <a:pt x="92" y="0"/>
                    </a:cubicBezTo>
                    <a:cubicBezTo>
                      <a:pt x="91" y="45"/>
                      <a:pt x="90" y="91"/>
                      <a:pt x="89" y="140"/>
                    </a:cubicBezTo>
                    <a:cubicBezTo>
                      <a:pt x="89" y="163"/>
                      <a:pt x="97" y="185"/>
                      <a:pt x="109" y="203"/>
                    </a:cubicBezTo>
                    <a:cubicBezTo>
                      <a:pt x="102" y="213"/>
                      <a:pt x="95" y="225"/>
                      <a:pt x="91" y="238"/>
                    </a:cubicBezTo>
                    <a:cubicBezTo>
                      <a:pt x="78" y="274"/>
                      <a:pt x="73" y="321"/>
                      <a:pt x="73" y="372"/>
                    </a:cubicBezTo>
                    <a:cubicBezTo>
                      <a:pt x="73" y="406"/>
                      <a:pt x="75" y="441"/>
                      <a:pt x="79" y="477"/>
                    </a:cubicBezTo>
                    <a:cubicBezTo>
                      <a:pt x="61" y="485"/>
                      <a:pt x="48" y="502"/>
                      <a:pt x="39" y="520"/>
                    </a:cubicBezTo>
                    <a:cubicBezTo>
                      <a:pt x="3" y="598"/>
                      <a:pt x="0" y="747"/>
                      <a:pt x="0" y="846"/>
                    </a:cubicBezTo>
                    <a:cubicBezTo>
                      <a:pt x="0" y="875"/>
                      <a:pt x="0" y="899"/>
                      <a:pt x="0" y="915"/>
                    </a:cubicBezTo>
                    <a:lnTo>
                      <a:pt x="40" y="915"/>
                    </a:lnTo>
                    <a:cubicBezTo>
                      <a:pt x="40" y="899"/>
                      <a:pt x="40" y="875"/>
                      <a:pt x="40" y="846"/>
                    </a:cubicBezTo>
                    <a:cubicBezTo>
                      <a:pt x="40" y="781"/>
                      <a:pt x="42" y="693"/>
                      <a:pt x="53" y="623"/>
                    </a:cubicBezTo>
                    <a:cubicBezTo>
                      <a:pt x="58" y="588"/>
                      <a:pt x="66" y="558"/>
                      <a:pt x="75" y="538"/>
                    </a:cubicBezTo>
                    <a:cubicBezTo>
                      <a:pt x="86" y="517"/>
                      <a:pt x="95" y="512"/>
                      <a:pt x="102" y="512"/>
                    </a:cubicBezTo>
                    <a:cubicBezTo>
                      <a:pt x="109" y="512"/>
                      <a:pt x="118" y="517"/>
                      <a:pt x="129" y="538"/>
                    </a:cubicBezTo>
                    <a:cubicBezTo>
                      <a:pt x="139" y="559"/>
                      <a:pt x="147" y="592"/>
                      <a:pt x="152" y="630"/>
                    </a:cubicBezTo>
                    <a:cubicBezTo>
                      <a:pt x="153" y="632"/>
                      <a:pt x="153" y="633"/>
                      <a:pt x="153" y="634"/>
                    </a:cubicBezTo>
                    <a:cubicBezTo>
                      <a:pt x="162" y="702"/>
                      <a:pt x="164" y="785"/>
                      <a:pt x="164" y="846"/>
                    </a:cubicBezTo>
                    <a:cubicBezTo>
                      <a:pt x="164" y="875"/>
                      <a:pt x="164" y="899"/>
                      <a:pt x="164" y="915"/>
                    </a:cubicBezTo>
                    <a:lnTo>
                      <a:pt x="204" y="915"/>
                    </a:lnTo>
                    <a:cubicBezTo>
                      <a:pt x="204" y="899"/>
                      <a:pt x="204" y="875"/>
                      <a:pt x="204" y="846"/>
                    </a:cubicBezTo>
                    <a:cubicBezTo>
                      <a:pt x="204" y="790"/>
                      <a:pt x="203" y="718"/>
                      <a:pt x="195" y="652"/>
                    </a:cubicBezTo>
                    <a:cubicBezTo>
                      <a:pt x="194" y="640"/>
                      <a:pt x="193" y="628"/>
                      <a:pt x="191" y="617"/>
                    </a:cubicBezTo>
                    <a:cubicBezTo>
                      <a:pt x="185" y="580"/>
                      <a:pt x="177" y="546"/>
                      <a:pt x="165" y="5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8" name="Rectangle 67"/>
            <p:cNvSpPr/>
            <p:nvPr/>
          </p:nvSpPr>
          <p:spPr>
            <a:xfrm>
              <a:off x="5551916" y="2392644"/>
              <a:ext cx="9898223" cy="369332"/>
            </a:xfrm>
            <a:prstGeom prst="rect">
              <a:avLst/>
            </a:prstGeom>
          </p:spPr>
          <p:txBody>
            <a:bodyPr wrap="square">
              <a:spAutoFit/>
            </a:bodyPr>
            <a:lstStyle/>
            <a:p>
              <a:r>
                <a:rPr lang="da-DK" b="1" dirty="0">
                  <a:solidFill>
                    <a:schemeClr val="accent4"/>
                  </a:solidFill>
                </a:rPr>
                <a:t>Lægerne</a:t>
              </a:r>
            </a:p>
          </p:txBody>
        </p:sp>
        <p:cxnSp>
          <p:nvCxnSpPr>
            <p:cNvPr id="10" name="Straight Arrow Connector 9"/>
            <p:cNvCxnSpPr>
              <a:cxnSpLocks/>
            </p:cNvCxnSpPr>
            <p:nvPr/>
          </p:nvCxnSpPr>
          <p:spPr>
            <a:xfrm flipH="1" flipV="1">
              <a:off x="6137149" y="2896577"/>
              <a:ext cx="1209797" cy="260516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869915" y="904329"/>
            <a:ext cx="10019995" cy="4597414"/>
            <a:chOff x="6869915" y="904329"/>
            <a:chExt cx="10019995" cy="4597414"/>
          </a:xfrm>
        </p:grpSpPr>
        <p:grpSp>
          <p:nvGrpSpPr>
            <p:cNvPr id="41" name="Group 40"/>
            <p:cNvGrpSpPr/>
            <p:nvPr/>
          </p:nvGrpSpPr>
          <p:grpSpPr>
            <a:xfrm>
              <a:off x="6869915" y="904329"/>
              <a:ext cx="1016574" cy="2237609"/>
              <a:chOff x="-11906251" y="-3429000"/>
              <a:chExt cx="3094038" cy="6810375"/>
            </a:xfrm>
            <a:solidFill>
              <a:schemeClr val="accent4"/>
            </a:solidFill>
          </p:grpSpPr>
          <p:sp>
            <p:nvSpPr>
              <p:cNvPr id="38" name="Freeform 31"/>
              <p:cNvSpPr>
                <a:spLocks/>
              </p:cNvSpPr>
              <p:nvPr/>
            </p:nvSpPr>
            <p:spPr bwMode="auto">
              <a:xfrm>
                <a:off x="-11029950" y="-2708275"/>
                <a:ext cx="1311275" cy="1108075"/>
              </a:xfrm>
              <a:custGeom>
                <a:avLst/>
                <a:gdLst>
                  <a:gd name="T0" fmla="*/ 95 w 573"/>
                  <a:gd name="T1" fmla="*/ 17 h 488"/>
                  <a:gd name="T2" fmla="*/ 33 w 573"/>
                  <a:gd name="T3" fmla="*/ 134 h 488"/>
                  <a:gd name="T4" fmla="*/ 233 w 573"/>
                  <a:gd name="T5" fmla="*/ 455 h 488"/>
                  <a:gd name="T6" fmla="*/ 553 w 573"/>
                  <a:gd name="T7" fmla="*/ 255 h 488"/>
                  <a:gd name="T8" fmla="*/ 491 w 573"/>
                  <a:gd name="T9" fmla="*/ 17 h 488"/>
                  <a:gd name="T10" fmla="*/ 293 w 573"/>
                  <a:gd name="T11" fmla="*/ 0 h 488"/>
                  <a:gd name="T12" fmla="*/ 95 w 573"/>
                  <a:gd name="T13" fmla="*/ 17 h 488"/>
                </a:gdLst>
                <a:ahLst/>
                <a:cxnLst>
                  <a:cxn ang="0">
                    <a:pos x="T0" y="T1"/>
                  </a:cxn>
                  <a:cxn ang="0">
                    <a:pos x="T2" y="T3"/>
                  </a:cxn>
                  <a:cxn ang="0">
                    <a:pos x="T4" y="T5"/>
                  </a:cxn>
                  <a:cxn ang="0">
                    <a:pos x="T6" y="T7"/>
                  </a:cxn>
                  <a:cxn ang="0">
                    <a:pos x="T8" y="T9"/>
                  </a:cxn>
                  <a:cxn ang="0">
                    <a:pos x="T10" y="T11"/>
                  </a:cxn>
                  <a:cxn ang="0">
                    <a:pos x="T12" y="T13"/>
                  </a:cxn>
                </a:cxnLst>
                <a:rect l="0" t="0" r="r" b="b"/>
                <a:pathLst>
                  <a:path w="573" h="488">
                    <a:moveTo>
                      <a:pt x="95" y="17"/>
                    </a:moveTo>
                    <a:cubicBezTo>
                      <a:pt x="66" y="49"/>
                      <a:pt x="44" y="89"/>
                      <a:pt x="33" y="134"/>
                    </a:cubicBezTo>
                    <a:cubicBezTo>
                      <a:pt x="0" y="278"/>
                      <a:pt x="89" y="421"/>
                      <a:pt x="233" y="455"/>
                    </a:cubicBezTo>
                    <a:cubicBezTo>
                      <a:pt x="376" y="488"/>
                      <a:pt x="519" y="399"/>
                      <a:pt x="553" y="255"/>
                    </a:cubicBezTo>
                    <a:cubicBezTo>
                      <a:pt x="573" y="167"/>
                      <a:pt x="547" y="79"/>
                      <a:pt x="491" y="17"/>
                    </a:cubicBezTo>
                    <a:cubicBezTo>
                      <a:pt x="454" y="10"/>
                      <a:pt x="385" y="0"/>
                      <a:pt x="293" y="0"/>
                    </a:cubicBezTo>
                    <a:cubicBezTo>
                      <a:pt x="201" y="0"/>
                      <a:pt x="133" y="10"/>
                      <a:pt x="95"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p:nvSpPr>
            <p:spPr bwMode="auto">
              <a:xfrm>
                <a:off x="-11906251" y="-1571625"/>
                <a:ext cx="3094038" cy="4953000"/>
              </a:xfrm>
              <a:custGeom>
                <a:avLst/>
                <a:gdLst>
                  <a:gd name="T0" fmla="*/ 82 w 1352"/>
                  <a:gd name="T1" fmla="*/ 1191 h 2183"/>
                  <a:gd name="T2" fmla="*/ 92 w 1352"/>
                  <a:gd name="T3" fmla="*/ 1192 h 2183"/>
                  <a:gd name="T4" fmla="*/ 178 w 1352"/>
                  <a:gd name="T5" fmla="*/ 1114 h 2183"/>
                  <a:gd name="T6" fmla="*/ 349 w 1352"/>
                  <a:gd name="T7" fmla="*/ 333 h 2183"/>
                  <a:gd name="T8" fmla="*/ 229 w 1352"/>
                  <a:gd name="T9" fmla="*/ 1399 h 2183"/>
                  <a:gd name="T10" fmla="*/ 387 w 1352"/>
                  <a:gd name="T11" fmla="*/ 1399 h 2183"/>
                  <a:gd name="T12" fmla="*/ 387 w 1352"/>
                  <a:gd name="T13" fmla="*/ 2050 h 2183"/>
                  <a:gd name="T14" fmla="*/ 521 w 1352"/>
                  <a:gd name="T15" fmla="*/ 2183 h 2183"/>
                  <a:gd name="T16" fmla="*/ 654 w 1352"/>
                  <a:gd name="T17" fmla="*/ 2050 h 2183"/>
                  <a:gd name="T18" fmla="*/ 654 w 1352"/>
                  <a:gd name="T19" fmla="*/ 1399 h 2183"/>
                  <a:gd name="T20" fmla="*/ 698 w 1352"/>
                  <a:gd name="T21" fmla="*/ 1399 h 2183"/>
                  <a:gd name="T22" fmla="*/ 698 w 1352"/>
                  <a:gd name="T23" fmla="*/ 2050 h 2183"/>
                  <a:gd name="T24" fmla="*/ 832 w 1352"/>
                  <a:gd name="T25" fmla="*/ 2183 h 2183"/>
                  <a:gd name="T26" fmla="*/ 965 w 1352"/>
                  <a:gd name="T27" fmla="*/ 2050 h 2183"/>
                  <a:gd name="T28" fmla="*/ 965 w 1352"/>
                  <a:gd name="T29" fmla="*/ 1399 h 2183"/>
                  <a:gd name="T30" fmla="*/ 1123 w 1352"/>
                  <a:gd name="T31" fmla="*/ 1399 h 2183"/>
                  <a:gd name="T32" fmla="*/ 1004 w 1352"/>
                  <a:gd name="T33" fmla="*/ 334 h 2183"/>
                  <a:gd name="T34" fmla="*/ 1019 w 1352"/>
                  <a:gd name="T35" fmla="*/ 368 h 2183"/>
                  <a:gd name="T36" fmla="*/ 1174 w 1352"/>
                  <a:gd name="T37" fmla="*/ 1114 h 2183"/>
                  <a:gd name="T38" fmla="*/ 1261 w 1352"/>
                  <a:gd name="T39" fmla="*/ 1192 h 2183"/>
                  <a:gd name="T40" fmla="*/ 1270 w 1352"/>
                  <a:gd name="T41" fmla="*/ 1191 h 2183"/>
                  <a:gd name="T42" fmla="*/ 1347 w 1352"/>
                  <a:gd name="T43" fmla="*/ 1096 h 2183"/>
                  <a:gd name="T44" fmla="*/ 1137 w 1352"/>
                  <a:gd name="T45" fmla="*/ 214 h 2183"/>
                  <a:gd name="T46" fmla="*/ 1021 w 1352"/>
                  <a:gd name="T47" fmla="*/ 74 h 2183"/>
                  <a:gd name="T48" fmla="*/ 958 w 1352"/>
                  <a:gd name="T49" fmla="*/ 44 h 2183"/>
                  <a:gd name="T50" fmla="*/ 676 w 1352"/>
                  <a:gd name="T51" fmla="*/ 0 h 2183"/>
                  <a:gd name="T52" fmla="*/ 394 w 1352"/>
                  <a:gd name="T53" fmla="*/ 44 h 2183"/>
                  <a:gd name="T54" fmla="*/ 331 w 1352"/>
                  <a:gd name="T55" fmla="*/ 74 h 2183"/>
                  <a:gd name="T56" fmla="*/ 157 w 1352"/>
                  <a:gd name="T57" fmla="*/ 343 h 2183"/>
                  <a:gd name="T58" fmla="*/ 6 w 1352"/>
                  <a:gd name="T59" fmla="*/ 1096 h 2183"/>
                  <a:gd name="T60" fmla="*/ 82 w 1352"/>
                  <a:gd name="T61" fmla="*/ 1191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2" h="2183">
                    <a:moveTo>
                      <a:pt x="82" y="1191"/>
                    </a:moveTo>
                    <a:cubicBezTo>
                      <a:pt x="86" y="1192"/>
                      <a:pt x="89" y="1192"/>
                      <a:pt x="92" y="1192"/>
                    </a:cubicBezTo>
                    <a:cubicBezTo>
                      <a:pt x="136" y="1192"/>
                      <a:pt x="173" y="1159"/>
                      <a:pt x="178" y="1114"/>
                    </a:cubicBezTo>
                    <a:cubicBezTo>
                      <a:pt x="223" y="687"/>
                      <a:pt x="292" y="454"/>
                      <a:pt x="349" y="333"/>
                    </a:cubicBezTo>
                    <a:lnTo>
                      <a:pt x="229" y="1399"/>
                    </a:lnTo>
                    <a:lnTo>
                      <a:pt x="387" y="1399"/>
                    </a:lnTo>
                    <a:lnTo>
                      <a:pt x="387" y="2050"/>
                    </a:lnTo>
                    <a:cubicBezTo>
                      <a:pt x="387" y="2123"/>
                      <a:pt x="447" y="2183"/>
                      <a:pt x="521" y="2183"/>
                    </a:cubicBezTo>
                    <a:cubicBezTo>
                      <a:pt x="594" y="2183"/>
                      <a:pt x="654" y="2123"/>
                      <a:pt x="654" y="2050"/>
                    </a:cubicBezTo>
                    <a:lnTo>
                      <a:pt x="654" y="1399"/>
                    </a:lnTo>
                    <a:lnTo>
                      <a:pt x="698" y="1399"/>
                    </a:lnTo>
                    <a:lnTo>
                      <a:pt x="698" y="2050"/>
                    </a:lnTo>
                    <a:cubicBezTo>
                      <a:pt x="698" y="2123"/>
                      <a:pt x="758" y="2183"/>
                      <a:pt x="832" y="2183"/>
                    </a:cubicBezTo>
                    <a:cubicBezTo>
                      <a:pt x="905" y="2183"/>
                      <a:pt x="965" y="2123"/>
                      <a:pt x="965" y="2050"/>
                    </a:cubicBezTo>
                    <a:lnTo>
                      <a:pt x="965" y="1399"/>
                    </a:lnTo>
                    <a:lnTo>
                      <a:pt x="1123" y="1399"/>
                    </a:lnTo>
                    <a:lnTo>
                      <a:pt x="1004" y="334"/>
                    </a:lnTo>
                    <a:cubicBezTo>
                      <a:pt x="1009" y="344"/>
                      <a:pt x="1014" y="356"/>
                      <a:pt x="1019" y="368"/>
                    </a:cubicBezTo>
                    <a:cubicBezTo>
                      <a:pt x="1072" y="497"/>
                      <a:pt x="1133" y="725"/>
                      <a:pt x="1174" y="1114"/>
                    </a:cubicBezTo>
                    <a:cubicBezTo>
                      <a:pt x="1179" y="1159"/>
                      <a:pt x="1217" y="1192"/>
                      <a:pt x="1261" y="1192"/>
                    </a:cubicBezTo>
                    <a:cubicBezTo>
                      <a:pt x="1264" y="1192"/>
                      <a:pt x="1267" y="1192"/>
                      <a:pt x="1270" y="1191"/>
                    </a:cubicBezTo>
                    <a:cubicBezTo>
                      <a:pt x="1317" y="1186"/>
                      <a:pt x="1352" y="1144"/>
                      <a:pt x="1347" y="1096"/>
                    </a:cubicBezTo>
                    <a:cubicBezTo>
                      <a:pt x="1294" y="609"/>
                      <a:pt x="1214" y="355"/>
                      <a:pt x="1137" y="214"/>
                    </a:cubicBezTo>
                    <a:cubicBezTo>
                      <a:pt x="1098" y="143"/>
                      <a:pt x="1059" y="100"/>
                      <a:pt x="1021" y="74"/>
                    </a:cubicBezTo>
                    <a:cubicBezTo>
                      <a:pt x="999" y="58"/>
                      <a:pt x="977" y="49"/>
                      <a:pt x="958" y="44"/>
                    </a:cubicBezTo>
                    <a:cubicBezTo>
                      <a:pt x="926" y="31"/>
                      <a:pt x="832" y="0"/>
                      <a:pt x="676" y="0"/>
                    </a:cubicBezTo>
                    <a:cubicBezTo>
                      <a:pt x="520" y="0"/>
                      <a:pt x="427" y="31"/>
                      <a:pt x="394" y="44"/>
                    </a:cubicBezTo>
                    <a:cubicBezTo>
                      <a:pt x="376" y="49"/>
                      <a:pt x="354" y="58"/>
                      <a:pt x="331" y="74"/>
                    </a:cubicBezTo>
                    <a:cubicBezTo>
                      <a:pt x="275" y="113"/>
                      <a:pt x="215" y="189"/>
                      <a:pt x="157" y="343"/>
                    </a:cubicBezTo>
                    <a:cubicBezTo>
                      <a:pt x="100" y="497"/>
                      <a:pt x="45" y="731"/>
                      <a:pt x="6" y="1096"/>
                    </a:cubicBezTo>
                    <a:cubicBezTo>
                      <a:pt x="0" y="1144"/>
                      <a:pt x="35" y="1186"/>
                      <a:pt x="82" y="11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p:nvSpPr>
            <p:spPr bwMode="auto">
              <a:xfrm>
                <a:off x="-11082338" y="-3429000"/>
                <a:ext cx="1449388" cy="717550"/>
              </a:xfrm>
              <a:custGeom>
                <a:avLst/>
                <a:gdLst>
                  <a:gd name="T0" fmla="*/ 152 w 633"/>
                  <a:gd name="T1" fmla="*/ 303 h 316"/>
                  <a:gd name="T2" fmla="*/ 316 w 633"/>
                  <a:gd name="T3" fmla="*/ 292 h 316"/>
                  <a:gd name="T4" fmla="*/ 480 w 633"/>
                  <a:gd name="T5" fmla="*/ 303 h 316"/>
                  <a:gd name="T6" fmla="*/ 553 w 633"/>
                  <a:gd name="T7" fmla="*/ 316 h 316"/>
                  <a:gd name="T8" fmla="*/ 633 w 633"/>
                  <a:gd name="T9" fmla="*/ 113 h 316"/>
                  <a:gd name="T10" fmla="*/ 316 w 633"/>
                  <a:gd name="T11" fmla="*/ 0 h 316"/>
                  <a:gd name="T12" fmla="*/ 0 w 633"/>
                  <a:gd name="T13" fmla="*/ 113 h 316"/>
                  <a:gd name="T14" fmla="*/ 79 w 633"/>
                  <a:gd name="T15" fmla="*/ 316 h 316"/>
                  <a:gd name="T16" fmla="*/ 152 w 633"/>
                  <a:gd name="T17" fmla="*/ 30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3" h="316">
                    <a:moveTo>
                      <a:pt x="152" y="303"/>
                    </a:moveTo>
                    <a:cubicBezTo>
                      <a:pt x="192" y="297"/>
                      <a:pt x="248" y="292"/>
                      <a:pt x="316" y="292"/>
                    </a:cubicBezTo>
                    <a:cubicBezTo>
                      <a:pt x="384" y="292"/>
                      <a:pt x="440" y="297"/>
                      <a:pt x="480" y="303"/>
                    </a:cubicBezTo>
                    <a:cubicBezTo>
                      <a:pt x="527" y="309"/>
                      <a:pt x="553" y="316"/>
                      <a:pt x="553" y="316"/>
                    </a:cubicBezTo>
                    <a:lnTo>
                      <a:pt x="633" y="113"/>
                    </a:lnTo>
                    <a:cubicBezTo>
                      <a:pt x="633" y="113"/>
                      <a:pt x="486" y="0"/>
                      <a:pt x="316" y="0"/>
                    </a:cubicBezTo>
                    <a:cubicBezTo>
                      <a:pt x="147" y="0"/>
                      <a:pt x="0" y="113"/>
                      <a:pt x="0" y="113"/>
                    </a:cubicBezTo>
                    <a:lnTo>
                      <a:pt x="79" y="316"/>
                    </a:lnTo>
                    <a:cubicBezTo>
                      <a:pt x="79" y="316"/>
                      <a:pt x="105" y="309"/>
                      <a:pt x="152" y="3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Rectangle 68"/>
            <p:cNvSpPr/>
            <p:nvPr/>
          </p:nvSpPr>
          <p:spPr>
            <a:xfrm>
              <a:off x="6991687" y="3058859"/>
              <a:ext cx="9898223" cy="369332"/>
            </a:xfrm>
            <a:prstGeom prst="rect">
              <a:avLst/>
            </a:prstGeom>
          </p:spPr>
          <p:txBody>
            <a:bodyPr wrap="square">
              <a:spAutoFit/>
            </a:bodyPr>
            <a:lstStyle/>
            <a:p>
              <a:r>
                <a:rPr lang="da-DK" b="1" dirty="0" err="1">
                  <a:solidFill>
                    <a:schemeClr val="accent4"/>
                  </a:solidFill>
                </a:rPr>
                <a:t>Sygeplejesker</a:t>
              </a:r>
              <a:endParaRPr lang="da-DK" b="1" dirty="0">
                <a:solidFill>
                  <a:schemeClr val="accent4"/>
                </a:solidFill>
              </a:endParaRPr>
            </a:p>
          </p:txBody>
        </p:sp>
        <p:cxnSp>
          <p:nvCxnSpPr>
            <p:cNvPr id="71" name="Straight Arrow Connector 70"/>
            <p:cNvCxnSpPr>
              <a:cxnSpLocks/>
            </p:cNvCxnSpPr>
            <p:nvPr/>
          </p:nvCxnSpPr>
          <p:spPr>
            <a:xfrm flipV="1">
              <a:off x="7361737" y="3554199"/>
              <a:ext cx="43152" cy="194754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7320892" y="1278235"/>
            <a:ext cx="10858771" cy="4223508"/>
            <a:chOff x="7320892" y="1278235"/>
            <a:chExt cx="10858771" cy="4223508"/>
          </a:xfrm>
        </p:grpSpPr>
        <p:sp>
          <p:nvSpPr>
            <p:cNvPr id="8" name="Freeform 5"/>
            <p:cNvSpPr>
              <a:spLocks noEditPoints="1"/>
            </p:cNvSpPr>
            <p:nvPr/>
          </p:nvSpPr>
          <p:spPr bwMode="auto">
            <a:xfrm>
              <a:off x="8281440" y="1278235"/>
              <a:ext cx="1185136" cy="1189422"/>
            </a:xfrm>
            <a:custGeom>
              <a:avLst/>
              <a:gdLst>
                <a:gd name="T0" fmla="*/ 631 w 779"/>
                <a:gd name="T1" fmla="*/ 13 h 788"/>
                <a:gd name="T2" fmla="*/ 651 w 779"/>
                <a:gd name="T3" fmla="*/ 77 h 788"/>
                <a:gd name="T4" fmla="*/ 490 w 779"/>
                <a:gd name="T5" fmla="*/ 58 h 788"/>
                <a:gd name="T6" fmla="*/ 457 w 779"/>
                <a:gd name="T7" fmla="*/ 186 h 788"/>
                <a:gd name="T8" fmla="*/ 426 w 779"/>
                <a:gd name="T9" fmla="*/ 217 h 788"/>
                <a:gd name="T10" fmla="*/ 389 w 779"/>
                <a:gd name="T11" fmla="*/ 254 h 788"/>
                <a:gd name="T12" fmla="*/ 358 w 779"/>
                <a:gd name="T13" fmla="*/ 285 h 788"/>
                <a:gd name="T14" fmla="*/ 321 w 779"/>
                <a:gd name="T15" fmla="*/ 322 h 788"/>
                <a:gd name="T16" fmla="*/ 290 w 779"/>
                <a:gd name="T17" fmla="*/ 353 h 788"/>
                <a:gd name="T18" fmla="*/ 222 w 779"/>
                <a:gd name="T19" fmla="*/ 421 h 788"/>
                <a:gd name="T20" fmla="*/ 185 w 779"/>
                <a:gd name="T21" fmla="*/ 458 h 788"/>
                <a:gd name="T22" fmla="*/ 136 w 779"/>
                <a:gd name="T23" fmla="*/ 507 h 788"/>
                <a:gd name="T24" fmla="*/ 138 w 779"/>
                <a:gd name="T25" fmla="*/ 631 h 788"/>
                <a:gd name="T26" fmla="*/ 147 w 779"/>
                <a:gd name="T27" fmla="*/ 641 h 788"/>
                <a:gd name="T28" fmla="*/ 271 w 779"/>
                <a:gd name="T29" fmla="*/ 643 h 788"/>
                <a:gd name="T30" fmla="*/ 698 w 779"/>
                <a:gd name="T31" fmla="*/ 298 h 788"/>
                <a:gd name="T32" fmla="*/ 721 w 779"/>
                <a:gd name="T33" fmla="*/ 244 h 788"/>
                <a:gd name="T34" fmla="*/ 721 w 779"/>
                <a:gd name="T35" fmla="*/ 147 h 788"/>
                <a:gd name="T36" fmla="*/ 766 w 779"/>
                <a:gd name="T37" fmla="*/ 102 h 788"/>
                <a:gd name="T38" fmla="*/ 175 w 779"/>
                <a:gd name="T39" fmla="*/ 639 h 788"/>
                <a:gd name="T40" fmla="*/ 265 w 779"/>
                <a:gd name="T41" fmla="*/ 630 h 788"/>
                <a:gd name="T42" fmla="*/ 149 w 779"/>
                <a:gd name="T43" fmla="*/ 513 h 788"/>
                <a:gd name="T44" fmla="*/ 253 w 779"/>
                <a:gd name="T45" fmla="*/ 532 h 788"/>
                <a:gd name="T46" fmla="*/ 199 w 779"/>
                <a:gd name="T47" fmla="*/ 463 h 788"/>
                <a:gd name="T48" fmla="*/ 256 w 779"/>
                <a:gd name="T49" fmla="*/ 463 h 788"/>
                <a:gd name="T50" fmla="*/ 236 w 779"/>
                <a:gd name="T51" fmla="*/ 426 h 788"/>
                <a:gd name="T52" fmla="*/ 321 w 779"/>
                <a:gd name="T53" fmla="*/ 464 h 788"/>
                <a:gd name="T54" fmla="*/ 267 w 779"/>
                <a:gd name="T55" fmla="*/ 395 h 788"/>
                <a:gd name="T56" fmla="*/ 324 w 779"/>
                <a:gd name="T57" fmla="*/ 395 h 788"/>
                <a:gd name="T58" fmla="*/ 304 w 779"/>
                <a:gd name="T59" fmla="*/ 358 h 788"/>
                <a:gd name="T60" fmla="*/ 389 w 779"/>
                <a:gd name="T61" fmla="*/ 396 h 788"/>
                <a:gd name="T62" fmla="*/ 335 w 779"/>
                <a:gd name="T63" fmla="*/ 327 h 788"/>
                <a:gd name="T64" fmla="*/ 392 w 779"/>
                <a:gd name="T65" fmla="*/ 327 h 788"/>
                <a:gd name="T66" fmla="*/ 372 w 779"/>
                <a:gd name="T67" fmla="*/ 290 h 788"/>
                <a:gd name="T68" fmla="*/ 457 w 779"/>
                <a:gd name="T69" fmla="*/ 328 h 788"/>
                <a:gd name="T70" fmla="*/ 403 w 779"/>
                <a:gd name="T71" fmla="*/ 259 h 788"/>
                <a:gd name="T72" fmla="*/ 460 w 779"/>
                <a:gd name="T73" fmla="*/ 259 h 788"/>
                <a:gd name="T74" fmla="*/ 440 w 779"/>
                <a:gd name="T75" fmla="*/ 222 h 788"/>
                <a:gd name="T76" fmla="*/ 525 w 779"/>
                <a:gd name="T77" fmla="*/ 260 h 788"/>
                <a:gd name="T78" fmla="*/ 471 w 779"/>
                <a:gd name="T79" fmla="*/ 191 h 788"/>
                <a:gd name="T80" fmla="*/ 265 w 779"/>
                <a:gd name="T81" fmla="*/ 630 h 788"/>
                <a:gd name="T82" fmla="*/ 685 w 779"/>
                <a:gd name="T83" fmla="*/ 279 h 788"/>
                <a:gd name="T84" fmla="*/ 524 w 779"/>
                <a:gd name="T85" fmla="*/ 119 h 788"/>
                <a:gd name="T86" fmla="*/ 499 w 779"/>
                <a:gd name="T87" fmla="*/ 67 h 788"/>
                <a:gd name="T88" fmla="*/ 711 w 779"/>
                <a:gd name="T89" fmla="*/ 253 h 788"/>
                <a:gd name="T90" fmla="*/ 612 w 779"/>
                <a:gd name="T91" fmla="*/ 135 h 788"/>
                <a:gd name="T92" fmla="*/ 643 w 779"/>
                <a:gd name="T93" fmla="*/ 166 h 788"/>
                <a:gd name="T94" fmla="*/ 641 w 779"/>
                <a:gd name="T95" fmla="*/ 48 h 788"/>
                <a:gd name="T96" fmla="*/ 654 w 779"/>
                <a:gd name="T97" fmla="*/ 16 h 788"/>
                <a:gd name="T98" fmla="*/ 757 w 779"/>
                <a:gd name="T99" fmla="*/ 13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9" h="788">
                  <a:moveTo>
                    <a:pt x="766" y="102"/>
                  </a:moveTo>
                  <a:lnTo>
                    <a:pt x="676" y="12"/>
                  </a:lnTo>
                  <a:cubicBezTo>
                    <a:pt x="664" y="0"/>
                    <a:pt x="644" y="0"/>
                    <a:pt x="631" y="13"/>
                  </a:cubicBezTo>
                  <a:cubicBezTo>
                    <a:pt x="625" y="18"/>
                    <a:pt x="622" y="26"/>
                    <a:pt x="622" y="35"/>
                  </a:cubicBezTo>
                  <a:cubicBezTo>
                    <a:pt x="622" y="43"/>
                    <a:pt x="625" y="51"/>
                    <a:pt x="631" y="57"/>
                  </a:cubicBezTo>
                  <a:lnTo>
                    <a:pt x="651" y="77"/>
                  </a:lnTo>
                  <a:lnTo>
                    <a:pt x="603" y="126"/>
                  </a:lnTo>
                  <a:lnTo>
                    <a:pt x="535" y="58"/>
                  </a:lnTo>
                  <a:cubicBezTo>
                    <a:pt x="523" y="46"/>
                    <a:pt x="502" y="46"/>
                    <a:pt x="490" y="58"/>
                  </a:cubicBezTo>
                  <a:cubicBezTo>
                    <a:pt x="477" y="71"/>
                    <a:pt x="477" y="91"/>
                    <a:pt x="490" y="103"/>
                  </a:cubicBezTo>
                  <a:lnTo>
                    <a:pt x="515" y="128"/>
                  </a:lnTo>
                  <a:lnTo>
                    <a:pt x="457" y="186"/>
                  </a:lnTo>
                  <a:cubicBezTo>
                    <a:pt x="457" y="186"/>
                    <a:pt x="457" y="186"/>
                    <a:pt x="457" y="186"/>
                  </a:cubicBezTo>
                  <a:cubicBezTo>
                    <a:pt x="457" y="186"/>
                    <a:pt x="457" y="186"/>
                    <a:pt x="457" y="186"/>
                  </a:cubicBezTo>
                  <a:lnTo>
                    <a:pt x="426" y="217"/>
                  </a:lnTo>
                  <a:cubicBezTo>
                    <a:pt x="426" y="217"/>
                    <a:pt x="426" y="217"/>
                    <a:pt x="426" y="217"/>
                  </a:cubicBezTo>
                  <a:cubicBezTo>
                    <a:pt x="426" y="217"/>
                    <a:pt x="426" y="217"/>
                    <a:pt x="426" y="217"/>
                  </a:cubicBezTo>
                  <a:lnTo>
                    <a:pt x="389" y="254"/>
                  </a:lnTo>
                  <a:cubicBezTo>
                    <a:pt x="389" y="254"/>
                    <a:pt x="389" y="254"/>
                    <a:pt x="389" y="254"/>
                  </a:cubicBezTo>
                  <a:cubicBezTo>
                    <a:pt x="389" y="254"/>
                    <a:pt x="389" y="254"/>
                    <a:pt x="389" y="254"/>
                  </a:cubicBezTo>
                  <a:lnTo>
                    <a:pt x="358" y="285"/>
                  </a:lnTo>
                  <a:cubicBezTo>
                    <a:pt x="358" y="285"/>
                    <a:pt x="358" y="285"/>
                    <a:pt x="358" y="285"/>
                  </a:cubicBezTo>
                  <a:cubicBezTo>
                    <a:pt x="358" y="285"/>
                    <a:pt x="358" y="285"/>
                    <a:pt x="358" y="285"/>
                  </a:cubicBezTo>
                  <a:lnTo>
                    <a:pt x="321" y="322"/>
                  </a:lnTo>
                  <a:cubicBezTo>
                    <a:pt x="321" y="322"/>
                    <a:pt x="321" y="322"/>
                    <a:pt x="321" y="322"/>
                  </a:cubicBezTo>
                  <a:cubicBezTo>
                    <a:pt x="321" y="322"/>
                    <a:pt x="321" y="322"/>
                    <a:pt x="321" y="322"/>
                  </a:cubicBezTo>
                  <a:lnTo>
                    <a:pt x="290" y="353"/>
                  </a:lnTo>
                  <a:cubicBezTo>
                    <a:pt x="290" y="353"/>
                    <a:pt x="290" y="353"/>
                    <a:pt x="290" y="353"/>
                  </a:cubicBezTo>
                  <a:cubicBezTo>
                    <a:pt x="290" y="353"/>
                    <a:pt x="290" y="353"/>
                    <a:pt x="290" y="353"/>
                  </a:cubicBezTo>
                  <a:lnTo>
                    <a:pt x="222" y="421"/>
                  </a:lnTo>
                  <a:cubicBezTo>
                    <a:pt x="222" y="421"/>
                    <a:pt x="222" y="421"/>
                    <a:pt x="222" y="421"/>
                  </a:cubicBezTo>
                  <a:cubicBezTo>
                    <a:pt x="222" y="421"/>
                    <a:pt x="222" y="422"/>
                    <a:pt x="222" y="422"/>
                  </a:cubicBezTo>
                  <a:lnTo>
                    <a:pt x="185" y="458"/>
                  </a:lnTo>
                  <a:cubicBezTo>
                    <a:pt x="185" y="458"/>
                    <a:pt x="185" y="458"/>
                    <a:pt x="185" y="458"/>
                  </a:cubicBezTo>
                  <a:cubicBezTo>
                    <a:pt x="185" y="458"/>
                    <a:pt x="185" y="458"/>
                    <a:pt x="185" y="458"/>
                  </a:cubicBezTo>
                  <a:lnTo>
                    <a:pt x="136" y="507"/>
                  </a:lnTo>
                  <a:lnTo>
                    <a:pt x="133" y="591"/>
                  </a:lnTo>
                  <a:lnTo>
                    <a:pt x="115" y="608"/>
                  </a:lnTo>
                  <a:lnTo>
                    <a:pt x="138" y="631"/>
                  </a:lnTo>
                  <a:lnTo>
                    <a:pt x="0" y="769"/>
                  </a:lnTo>
                  <a:lnTo>
                    <a:pt x="0" y="788"/>
                  </a:lnTo>
                  <a:lnTo>
                    <a:pt x="147" y="641"/>
                  </a:lnTo>
                  <a:lnTo>
                    <a:pt x="170" y="663"/>
                  </a:lnTo>
                  <a:lnTo>
                    <a:pt x="188" y="646"/>
                  </a:lnTo>
                  <a:lnTo>
                    <a:pt x="271" y="643"/>
                  </a:lnTo>
                  <a:lnTo>
                    <a:pt x="650" y="264"/>
                  </a:lnTo>
                  <a:lnTo>
                    <a:pt x="676" y="289"/>
                  </a:lnTo>
                  <a:cubicBezTo>
                    <a:pt x="681" y="295"/>
                    <a:pt x="689" y="298"/>
                    <a:pt x="698" y="298"/>
                  </a:cubicBezTo>
                  <a:cubicBezTo>
                    <a:pt x="706" y="298"/>
                    <a:pt x="714" y="295"/>
                    <a:pt x="721" y="288"/>
                  </a:cubicBezTo>
                  <a:cubicBezTo>
                    <a:pt x="727" y="282"/>
                    <a:pt x="730" y="275"/>
                    <a:pt x="730" y="266"/>
                  </a:cubicBezTo>
                  <a:cubicBezTo>
                    <a:pt x="730" y="258"/>
                    <a:pt x="727" y="250"/>
                    <a:pt x="721" y="244"/>
                  </a:cubicBezTo>
                  <a:lnTo>
                    <a:pt x="653" y="176"/>
                  </a:lnTo>
                  <a:lnTo>
                    <a:pt x="701" y="127"/>
                  </a:lnTo>
                  <a:lnTo>
                    <a:pt x="721" y="147"/>
                  </a:lnTo>
                  <a:cubicBezTo>
                    <a:pt x="727" y="153"/>
                    <a:pt x="735" y="157"/>
                    <a:pt x="744" y="157"/>
                  </a:cubicBezTo>
                  <a:cubicBezTo>
                    <a:pt x="752" y="157"/>
                    <a:pt x="760" y="153"/>
                    <a:pt x="766" y="147"/>
                  </a:cubicBezTo>
                  <a:cubicBezTo>
                    <a:pt x="779" y="135"/>
                    <a:pt x="779" y="114"/>
                    <a:pt x="766" y="102"/>
                  </a:cubicBezTo>
                  <a:close/>
                  <a:moveTo>
                    <a:pt x="134" y="608"/>
                  </a:moveTo>
                  <a:lnTo>
                    <a:pt x="139" y="603"/>
                  </a:lnTo>
                  <a:lnTo>
                    <a:pt x="175" y="639"/>
                  </a:lnTo>
                  <a:lnTo>
                    <a:pt x="170" y="644"/>
                  </a:lnTo>
                  <a:lnTo>
                    <a:pt x="134" y="608"/>
                  </a:lnTo>
                  <a:close/>
                  <a:moveTo>
                    <a:pt x="265" y="630"/>
                  </a:moveTo>
                  <a:lnTo>
                    <a:pt x="188" y="632"/>
                  </a:lnTo>
                  <a:lnTo>
                    <a:pt x="146" y="591"/>
                  </a:lnTo>
                  <a:lnTo>
                    <a:pt x="149" y="513"/>
                  </a:lnTo>
                  <a:lnTo>
                    <a:pt x="190" y="472"/>
                  </a:lnTo>
                  <a:lnTo>
                    <a:pt x="248" y="530"/>
                  </a:lnTo>
                  <a:cubicBezTo>
                    <a:pt x="249" y="532"/>
                    <a:pt x="251" y="532"/>
                    <a:pt x="253" y="532"/>
                  </a:cubicBezTo>
                  <a:cubicBezTo>
                    <a:pt x="254" y="532"/>
                    <a:pt x="256" y="532"/>
                    <a:pt x="257" y="530"/>
                  </a:cubicBezTo>
                  <a:cubicBezTo>
                    <a:pt x="260" y="528"/>
                    <a:pt x="260" y="524"/>
                    <a:pt x="257" y="521"/>
                  </a:cubicBezTo>
                  <a:lnTo>
                    <a:pt x="199" y="463"/>
                  </a:lnTo>
                  <a:lnTo>
                    <a:pt x="226" y="436"/>
                  </a:lnTo>
                  <a:lnTo>
                    <a:pt x="251" y="461"/>
                  </a:lnTo>
                  <a:cubicBezTo>
                    <a:pt x="253" y="462"/>
                    <a:pt x="255" y="463"/>
                    <a:pt x="256" y="463"/>
                  </a:cubicBezTo>
                  <a:cubicBezTo>
                    <a:pt x="258" y="463"/>
                    <a:pt x="260" y="462"/>
                    <a:pt x="261" y="461"/>
                  </a:cubicBezTo>
                  <a:cubicBezTo>
                    <a:pt x="264" y="458"/>
                    <a:pt x="264" y="454"/>
                    <a:pt x="261" y="451"/>
                  </a:cubicBezTo>
                  <a:lnTo>
                    <a:pt x="236" y="426"/>
                  </a:lnTo>
                  <a:lnTo>
                    <a:pt x="258" y="404"/>
                  </a:lnTo>
                  <a:lnTo>
                    <a:pt x="316" y="462"/>
                  </a:lnTo>
                  <a:cubicBezTo>
                    <a:pt x="317" y="464"/>
                    <a:pt x="319" y="464"/>
                    <a:pt x="321" y="464"/>
                  </a:cubicBezTo>
                  <a:cubicBezTo>
                    <a:pt x="323" y="464"/>
                    <a:pt x="324" y="464"/>
                    <a:pt x="326" y="462"/>
                  </a:cubicBezTo>
                  <a:cubicBezTo>
                    <a:pt x="328" y="460"/>
                    <a:pt x="328" y="456"/>
                    <a:pt x="326" y="453"/>
                  </a:cubicBezTo>
                  <a:lnTo>
                    <a:pt x="267" y="395"/>
                  </a:lnTo>
                  <a:lnTo>
                    <a:pt x="294" y="368"/>
                  </a:lnTo>
                  <a:lnTo>
                    <a:pt x="320" y="393"/>
                  </a:lnTo>
                  <a:cubicBezTo>
                    <a:pt x="321" y="394"/>
                    <a:pt x="323" y="395"/>
                    <a:pt x="324" y="395"/>
                  </a:cubicBezTo>
                  <a:cubicBezTo>
                    <a:pt x="326" y="395"/>
                    <a:pt x="328" y="394"/>
                    <a:pt x="329" y="393"/>
                  </a:cubicBezTo>
                  <a:cubicBezTo>
                    <a:pt x="332" y="390"/>
                    <a:pt x="332" y="386"/>
                    <a:pt x="329" y="383"/>
                  </a:cubicBezTo>
                  <a:lnTo>
                    <a:pt x="304" y="358"/>
                  </a:lnTo>
                  <a:lnTo>
                    <a:pt x="326" y="336"/>
                  </a:lnTo>
                  <a:lnTo>
                    <a:pt x="384" y="394"/>
                  </a:lnTo>
                  <a:cubicBezTo>
                    <a:pt x="385" y="396"/>
                    <a:pt x="387" y="396"/>
                    <a:pt x="389" y="396"/>
                  </a:cubicBezTo>
                  <a:cubicBezTo>
                    <a:pt x="391" y="396"/>
                    <a:pt x="392" y="396"/>
                    <a:pt x="394" y="394"/>
                  </a:cubicBezTo>
                  <a:cubicBezTo>
                    <a:pt x="396" y="392"/>
                    <a:pt x="396" y="388"/>
                    <a:pt x="394" y="385"/>
                  </a:cubicBezTo>
                  <a:lnTo>
                    <a:pt x="335" y="327"/>
                  </a:lnTo>
                  <a:lnTo>
                    <a:pt x="362" y="300"/>
                  </a:lnTo>
                  <a:lnTo>
                    <a:pt x="388" y="325"/>
                  </a:lnTo>
                  <a:cubicBezTo>
                    <a:pt x="389" y="326"/>
                    <a:pt x="391" y="327"/>
                    <a:pt x="392" y="327"/>
                  </a:cubicBezTo>
                  <a:cubicBezTo>
                    <a:pt x="394" y="327"/>
                    <a:pt x="396" y="326"/>
                    <a:pt x="397" y="325"/>
                  </a:cubicBezTo>
                  <a:cubicBezTo>
                    <a:pt x="400" y="322"/>
                    <a:pt x="400" y="318"/>
                    <a:pt x="397" y="315"/>
                  </a:cubicBezTo>
                  <a:lnTo>
                    <a:pt x="372" y="290"/>
                  </a:lnTo>
                  <a:lnTo>
                    <a:pt x="394" y="268"/>
                  </a:lnTo>
                  <a:lnTo>
                    <a:pt x="452" y="326"/>
                  </a:lnTo>
                  <a:cubicBezTo>
                    <a:pt x="454" y="328"/>
                    <a:pt x="455" y="328"/>
                    <a:pt x="457" y="328"/>
                  </a:cubicBezTo>
                  <a:cubicBezTo>
                    <a:pt x="459" y="328"/>
                    <a:pt x="460" y="328"/>
                    <a:pt x="462" y="326"/>
                  </a:cubicBezTo>
                  <a:cubicBezTo>
                    <a:pt x="464" y="324"/>
                    <a:pt x="464" y="319"/>
                    <a:pt x="462" y="317"/>
                  </a:cubicBezTo>
                  <a:lnTo>
                    <a:pt x="403" y="259"/>
                  </a:lnTo>
                  <a:lnTo>
                    <a:pt x="431" y="231"/>
                  </a:lnTo>
                  <a:lnTo>
                    <a:pt x="456" y="257"/>
                  </a:lnTo>
                  <a:cubicBezTo>
                    <a:pt x="457" y="258"/>
                    <a:pt x="459" y="259"/>
                    <a:pt x="460" y="259"/>
                  </a:cubicBezTo>
                  <a:cubicBezTo>
                    <a:pt x="462" y="259"/>
                    <a:pt x="464" y="258"/>
                    <a:pt x="465" y="257"/>
                  </a:cubicBezTo>
                  <a:cubicBezTo>
                    <a:pt x="468" y="254"/>
                    <a:pt x="468" y="250"/>
                    <a:pt x="465" y="247"/>
                  </a:cubicBezTo>
                  <a:lnTo>
                    <a:pt x="440" y="222"/>
                  </a:lnTo>
                  <a:lnTo>
                    <a:pt x="462" y="200"/>
                  </a:lnTo>
                  <a:lnTo>
                    <a:pt x="520" y="258"/>
                  </a:lnTo>
                  <a:cubicBezTo>
                    <a:pt x="522" y="260"/>
                    <a:pt x="523" y="260"/>
                    <a:pt x="525" y="260"/>
                  </a:cubicBezTo>
                  <a:cubicBezTo>
                    <a:pt x="527" y="260"/>
                    <a:pt x="528" y="260"/>
                    <a:pt x="530" y="258"/>
                  </a:cubicBezTo>
                  <a:cubicBezTo>
                    <a:pt x="532" y="256"/>
                    <a:pt x="532" y="251"/>
                    <a:pt x="530" y="249"/>
                  </a:cubicBezTo>
                  <a:lnTo>
                    <a:pt x="471" y="191"/>
                  </a:lnTo>
                  <a:lnTo>
                    <a:pt x="524" y="138"/>
                  </a:lnTo>
                  <a:lnTo>
                    <a:pt x="641" y="254"/>
                  </a:lnTo>
                  <a:lnTo>
                    <a:pt x="265" y="630"/>
                  </a:lnTo>
                  <a:close/>
                  <a:moveTo>
                    <a:pt x="717" y="266"/>
                  </a:moveTo>
                  <a:cubicBezTo>
                    <a:pt x="717" y="271"/>
                    <a:pt x="715" y="276"/>
                    <a:pt x="711" y="279"/>
                  </a:cubicBezTo>
                  <a:cubicBezTo>
                    <a:pt x="704" y="286"/>
                    <a:pt x="692" y="286"/>
                    <a:pt x="685" y="279"/>
                  </a:cubicBezTo>
                  <a:lnTo>
                    <a:pt x="660" y="254"/>
                  </a:lnTo>
                  <a:lnTo>
                    <a:pt x="660" y="254"/>
                  </a:lnTo>
                  <a:lnTo>
                    <a:pt x="524" y="119"/>
                  </a:lnTo>
                  <a:lnTo>
                    <a:pt x="524" y="119"/>
                  </a:lnTo>
                  <a:lnTo>
                    <a:pt x="499" y="94"/>
                  </a:lnTo>
                  <a:cubicBezTo>
                    <a:pt x="492" y="86"/>
                    <a:pt x="492" y="75"/>
                    <a:pt x="499" y="67"/>
                  </a:cubicBezTo>
                  <a:cubicBezTo>
                    <a:pt x="503" y="64"/>
                    <a:pt x="508" y="62"/>
                    <a:pt x="512" y="62"/>
                  </a:cubicBezTo>
                  <a:cubicBezTo>
                    <a:pt x="517" y="62"/>
                    <a:pt x="522" y="64"/>
                    <a:pt x="525" y="67"/>
                  </a:cubicBezTo>
                  <a:lnTo>
                    <a:pt x="711" y="253"/>
                  </a:lnTo>
                  <a:cubicBezTo>
                    <a:pt x="715" y="257"/>
                    <a:pt x="717" y="261"/>
                    <a:pt x="717" y="266"/>
                  </a:cubicBezTo>
                  <a:close/>
                  <a:moveTo>
                    <a:pt x="643" y="166"/>
                  </a:moveTo>
                  <a:lnTo>
                    <a:pt x="612" y="135"/>
                  </a:lnTo>
                  <a:lnTo>
                    <a:pt x="660" y="87"/>
                  </a:lnTo>
                  <a:lnTo>
                    <a:pt x="692" y="118"/>
                  </a:lnTo>
                  <a:lnTo>
                    <a:pt x="643" y="166"/>
                  </a:lnTo>
                  <a:close/>
                  <a:moveTo>
                    <a:pt x="757" y="138"/>
                  </a:moveTo>
                  <a:cubicBezTo>
                    <a:pt x="750" y="145"/>
                    <a:pt x="738" y="145"/>
                    <a:pt x="731" y="138"/>
                  </a:cubicBezTo>
                  <a:lnTo>
                    <a:pt x="641" y="48"/>
                  </a:lnTo>
                  <a:cubicBezTo>
                    <a:pt x="637" y="44"/>
                    <a:pt x="635" y="40"/>
                    <a:pt x="635" y="35"/>
                  </a:cubicBezTo>
                  <a:cubicBezTo>
                    <a:pt x="635" y="30"/>
                    <a:pt x="637" y="25"/>
                    <a:pt x="641" y="22"/>
                  </a:cubicBezTo>
                  <a:cubicBezTo>
                    <a:pt x="644" y="18"/>
                    <a:pt x="649" y="16"/>
                    <a:pt x="654" y="16"/>
                  </a:cubicBezTo>
                  <a:cubicBezTo>
                    <a:pt x="659" y="16"/>
                    <a:pt x="663" y="18"/>
                    <a:pt x="667" y="22"/>
                  </a:cubicBezTo>
                  <a:lnTo>
                    <a:pt x="757" y="112"/>
                  </a:lnTo>
                  <a:cubicBezTo>
                    <a:pt x="764" y="119"/>
                    <a:pt x="764" y="130"/>
                    <a:pt x="757" y="138"/>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9"/>
            <p:cNvSpPr/>
            <p:nvPr/>
          </p:nvSpPr>
          <p:spPr>
            <a:xfrm>
              <a:off x="8281440" y="2374054"/>
              <a:ext cx="9898223" cy="369332"/>
            </a:xfrm>
            <a:prstGeom prst="rect">
              <a:avLst/>
            </a:prstGeom>
          </p:spPr>
          <p:txBody>
            <a:bodyPr wrap="square">
              <a:spAutoFit/>
            </a:bodyPr>
            <a:lstStyle/>
            <a:p>
              <a:r>
                <a:rPr lang="da-DK" b="1" dirty="0">
                  <a:solidFill>
                    <a:schemeClr val="accent4"/>
                  </a:solidFill>
                </a:rPr>
                <a:t>Deres sygdom</a:t>
              </a:r>
            </a:p>
          </p:txBody>
        </p:sp>
        <p:cxnSp>
          <p:nvCxnSpPr>
            <p:cNvPr id="72" name="Straight Arrow Connector 71"/>
            <p:cNvCxnSpPr>
              <a:cxnSpLocks/>
            </p:cNvCxnSpPr>
            <p:nvPr/>
          </p:nvCxnSpPr>
          <p:spPr>
            <a:xfrm flipV="1">
              <a:off x="7320892" y="2992766"/>
              <a:ext cx="1531092" cy="250897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0831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74"/>
                                        </p:tgtEl>
                                        <p:attrNameLst>
                                          <p:attrName>style.visibility</p:attrName>
                                        </p:attrNameLst>
                                      </p:cBhvr>
                                      <p:to>
                                        <p:strVal val="visible"/>
                                      </p:to>
                                    </p:set>
                                    <p:animEffect transition="in" filter="wipe(down)">
                                      <p:cBhvr>
                                        <p:cTn id="11" dur="500"/>
                                        <p:tgtEl>
                                          <p:spTgt spid="74"/>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75"/>
                                        </p:tgtEl>
                                        <p:attrNameLst>
                                          <p:attrName>style.visibility</p:attrName>
                                        </p:attrNameLst>
                                      </p:cBhvr>
                                      <p:to>
                                        <p:strVal val="visible"/>
                                      </p:to>
                                    </p:set>
                                    <p:animEffect transition="in" filter="wipe(down)">
                                      <p:cBhvr>
                                        <p:cTn id="1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Billede 3"/>
          <p:cNvPicPr>
            <a:picLocks noChangeAspect="1"/>
          </p:cNvPicPr>
          <p:nvPr/>
        </p:nvPicPr>
        <p:blipFill rotWithShape="1">
          <a:blip r:embed="rId3">
            <a:extLst>
              <a:ext uri="{28A0092B-C50C-407E-A947-70E740481C1C}">
                <a14:useLocalDpi xmlns:a14="http://schemas.microsoft.com/office/drawing/2010/main" val="0"/>
              </a:ext>
            </a:extLst>
          </a:blip>
          <a:srcRect l="16721" r="41324" b="23637"/>
          <a:stretch/>
        </p:blipFill>
        <p:spPr>
          <a:xfrm>
            <a:off x="2267061" y="346900"/>
            <a:ext cx="5156254" cy="5659787"/>
          </a:xfrm>
          <a:prstGeom prst="rect">
            <a:avLst/>
          </a:prstGeom>
          <a:effectLst>
            <a:outerShdw blurRad="50800" dist="38100" dir="2700000" algn="tl" rotWithShape="0">
              <a:prstClr val="black">
                <a:alpha val="40000"/>
              </a:prstClr>
            </a:outerShdw>
          </a:effectLst>
        </p:spPr>
      </p:pic>
      <p:grpSp>
        <p:nvGrpSpPr>
          <p:cNvPr id="88" name="Group 87"/>
          <p:cNvGrpSpPr/>
          <p:nvPr/>
        </p:nvGrpSpPr>
        <p:grpSpPr>
          <a:xfrm flipH="1">
            <a:off x="7720175" y="1440177"/>
            <a:ext cx="1989089" cy="4061565"/>
            <a:chOff x="-18773775" y="-3314700"/>
            <a:chExt cx="3602038" cy="6838950"/>
          </a:xfrm>
          <a:solidFill>
            <a:srgbClr val="007C7A"/>
          </a:solidFill>
        </p:grpSpPr>
        <p:sp>
          <p:nvSpPr>
            <p:cNvPr id="89" name="Freeform 17"/>
            <p:cNvSpPr>
              <a:spLocks/>
            </p:cNvSpPr>
            <p:nvPr/>
          </p:nvSpPr>
          <p:spPr bwMode="auto">
            <a:xfrm>
              <a:off x="-17702213" y="-3235325"/>
              <a:ext cx="1512888" cy="1454150"/>
            </a:xfrm>
            <a:custGeom>
              <a:avLst/>
              <a:gdLst>
                <a:gd name="T0" fmla="*/ 542 w 682"/>
                <a:gd name="T1" fmla="*/ 564 h 661"/>
                <a:gd name="T2" fmla="*/ 617 w 682"/>
                <a:gd name="T3" fmla="*/ 459 h 661"/>
                <a:gd name="T4" fmla="*/ 459 w 682"/>
                <a:gd name="T5" fmla="*/ 65 h 661"/>
                <a:gd name="T6" fmla="*/ 65 w 682"/>
                <a:gd name="T7" fmla="*/ 223 h 661"/>
                <a:gd name="T8" fmla="*/ 223 w 682"/>
                <a:gd name="T9" fmla="*/ 617 h 661"/>
                <a:gd name="T10" fmla="*/ 525 w 682"/>
                <a:gd name="T11" fmla="*/ 578 h 661"/>
                <a:gd name="T12" fmla="*/ 542 w 682"/>
                <a:gd name="T13" fmla="*/ 564 h 661"/>
              </a:gdLst>
              <a:ahLst/>
              <a:cxnLst>
                <a:cxn ang="0">
                  <a:pos x="T0" y="T1"/>
                </a:cxn>
                <a:cxn ang="0">
                  <a:pos x="T2" y="T3"/>
                </a:cxn>
                <a:cxn ang="0">
                  <a:pos x="T4" y="T5"/>
                </a:cxn>
                <a:cxn ang="0">
                  <a:pos x="T6" y="T7"/>
                </a:cxn>
                <a:cxn ang="0">
                  <a:pos x="T8" y="T9"/>
                </a:cxn>
                <a:cxn ang="0">
                  <a:pos x="T10" y="T11"/>
                </a:cxn>
                <a:cxn ang="0">
                  <a:pos x="T12" y="T13"/>
                </a:cxn>
              </a:cxnLst>
              <a:rect l="0" t="0" r="r" b="b"/>
              <a:pathLst>
                <a:path w="682" h="661">
                  <a:moveTo>
                    <a:pt x="542" y="564"/>
                  </a:moveTo>
                  <a:cubicBezTo>
                    <a:pt x="573" y="536"/>
                    <a:pt x="599" y="500"/>
                    <a:pt x="617" y="459"/>
                  </a:cubicBezTo>
                  <a:cubicBezTo>
                    <a:pt x="682" y="307"/>
                    <a:pt x="611" y="131"/>
                    <a:pt x="459" y="65"/>
                  </a:cubicBezTo>
                  <a:cubicBezTo>
                    <a:pt x="307" y="0"/>
                    <a:pt x="130" y="71"/>
                    <a:pt x="65" y="223"/>
                  </a:cubicBezTo>
                  <a:cubicBezTo>
                    <a:pt x="0" y="376"/>
                    <a:pt x="71" y="552"/>
                    <a:pt x="223" y="617"/>
                  </a:cubicBezTo>
                  <a:cubicBezTo>
                    <a:pt x="327" y="661"/>
                    <a:pt x="442" y="643"/>
                    <a:pt x="525" y="578"/>
                  </a:cubicBezTo>
                  <a:cubicBezTo>
                    <a:pt x="530" y="573"/>
                    <a:pt x="536" y="568"/>
                    <a:pt x="542" y="5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8"/>
            <p:cNvSpPr>
              <a:spLocks/>
            </p:cNvSpPr>
            <p:nvPr/>
          </p:nvSpPr>
          <p:spPr bwMode="auto">
            <a:xfrm>
              <a:off x="-18773775" y="-1963738"/>
              <a:ext cx="1522413" cy="5487988"/>
            </a:xfrm>
            <a:custGeom>
              <a:avLst/>
              <a:gdLst>
                <a:gd name="T0" fmla="*/ 155 w 686"/>
                <a:gd name="T1" fmla="*/ 1185 h 2495"/>
                <a:gd name="T2" fmla="*/ 241 w 686"/>
                <a:gd name="T3" fmla="*/ 1690 h 2495"/>
                <a:gd name="T4" fmla="*/ 135 w 686"/>
                <a:gd name="T5" fmla="*/ 2270 h 2495"/>
                <a:gd name="T6" fmla="*/ 234 w 686"/>
                <a:gd name="T7" fmla="*/ 2484 h 2495"/>
                <a:gd name="T8" fmla="*/ 292 w 686"/>
                <a:gd name="T9" fmla="*/ 2495 h 2495"/>
                <a:gd name="T10" fmla="*/ 448 w 686"/>
                <a:gd name="T11" fmla="*/ 2386 h 2495"/>
                <a:gd name="T12" fmla="*/ 575 w 686"/>
                <a:gd name="T13" fmla="*/ 1690 h 2495"/>
                <a:gd name="T14" fmla="*/ 462 w 686"/>
                <a:gd name="T15" fmla="*/ 1054 h 2495"/>
                <a:gd name="T16" fmla="*/ 463 w 686"/>
                <a:gd name="T17" fmla="*/ 1046 h 2495"/>
                <a:gd name="T18" fmla="*/ 596 w 686"/>
                <a:gd name="T19" fmla="*/ 529 h 2495"/>
                <a:gd name="T20" fmla="*/ 405 w 686"/>
                <a:gd name="T21" fmla="*/ 340 h 2495"/>
                <a:gd name="T22" fmla="*/ 365 w 686"/>
                <a:gd name="T23" fmla="*/ 247 h 2495"/>
                <a:gd name="T24" fmla="*/ 403 w 686"/>
                <a:gd name="T25" fmla="*/ 152 h 2495"/>
                <a:gd name="T26" fmla="*/ 498 w 686"/>
                <a:gd name="T27" fmla="*/ 112 h 2495"/>
                <a:gd name="T28" fmla="*/ 592 w 686"/>
                <a:gd name="T29" fmla="*/ 150 h 2495"/>
                <a:gd name="T30" fmla="*/ 685 w 686"/>
                <a:gd name="T31" fmla="*/ 243 h 2495"/>
                <a:gd name="T32" fmla="*/ 584 w 686"/>
                <a:gd name="T33" fmla="*/ 48 h 2495"/>
                <a:gd name="T34" fmla="*/ 204 w 686"/>
                <a:gd name="T35" fmla="*/ 213 h 2495"/>
                <a:gd name="T36" fmla="*/ 0 w 686"/>
                <a:gd name="T37" fmla="*/ 929 h 2495"/>
                <a:gd name="T38" fmla="*/ 155 w 686"/>
                <a:gd name="T39" fmla="*/ 118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6" h="2495">
                  <a:moveTo>
                    <a:pt x="155" y="1185"/>
                  </a:moveTo>
                  <a:cubicBezTo>
                    <a:pt x="187" y="1269"/>
                    <a:pt x="242" y="1450"/>
                    <a:pt x="241" y="1690"/>
                  </a:cubicBezTo>
                  <a:cubicBezTo>
                    <a:pt x="241" y="1858"/>
                    <a:pt x="215" y="2055"/>
                    <a:pt x="135" y="2270"/>
                  </a:cubicBezTo>
                  <a:cubicBezTo>
                    <a:pt x="103" y="2356"/>
                    <a:pt x="147" y="2452"/>
                    <a:pt x="234" y="2484"/>
                  </a:cubicBezTo>
                  <a:cubicBezTo>
                    <a:pt x="253" y="2491"/>
                    <a:pt x="272" y="2495"/>
                    <a:pt x="292" y="2495"/>
                  </a:cubicBezTo>
                  <a:cubicBezTo>
                    <a:pt x="359" y="2495"/>
                    <a:pt x="423" y="2453"/>
                    <a:pt x="448" y="2386"/>
                  </a:cubicBezTo>
                  <a:cubicBezTo>
                    <a:pt x="542" y="2130"/>
                    <a:pt x="575" y="1893"/>
                    <a:pt x="575" y="1690"/>
                  </a:cubicBezTo>
                  <a:cubicBezTo>
                    <a:pt x="574" y="1387"/>
                    <a:pt x="504" y="1161"/>
                    <a:pt x="462" y="1054"/>
                  </a:cubicBezTo>
                  <a:cubicBezTo>
                    <a:pt x="463" y="1051"/>
                    <a:pt x="463" y="1049"/>
                    <a:pt x="463" y="1046"/>
                  </a:cubicBezTo>
                  <a:cubicBezTo>
                    <a:pt x="471" y="872"/>
                    <a:pt x="535" y="686"/>
                    <a:pt x="596" y="529"/>
                  </a:cubicBezTo>
                  <a:lnTo>
                    <a:pt x="405" y="340"/>
                  </a:lnTo>
                  <a:cubicBezTo>
                    <a:pt x="379" y="315"/>
                    <a:pt x="365" y="282"/>
                    <a:pt x="365" y="247"/>
                  </a:cubicBezTo>
                  <a:cubicBezTo>
                    <a:pt x="364" y="211"/>
                    <a:pt x="378" y="177"/>
                    <a:pt x="403" y="152"/>
                  </a:cubicBezTo>
                  <a:cubicBezTo>
                    <a:pt x="428" y="126"/>
                    <a:pt x="462" y="112"/>
                    <a:pt x="498" y="112"/>
                  </a:cubicBezTo>
                  <a:cubicBezTo>
                    <a:pt x="533" y="112"/>
                    <a:pt x="566" y="126"/>
                    <a:pt x="592" y="150"/>
                  </a:cubicBezTo>
                  <a:lnTo>
                    <a:pt x="685" y="243"/>
                  </a:lnTo>
                  <a:cubicBezTo>
                    <a:pt x="686" y="157"/>
                    <a:pt x="653" y="78"/>
                    <a:pt x="584" y="48"/>
                  </a:cubicBezTo>
                  <a:cubicBezTo>
                    <a:pt x="477" y="0"/>
                    <a:pt x="304" y="32"/>
                    <a:pt x="204" y="213"/>
                  </a:cubicBezTo>
                  <a:cubicBezTo>
                    <a:pt x="67" y="462"/>
                    <a:pt x="18" y="631"/>
                    <a:pt x="0" y="929"/>
                  </a:cubicBezTo>
                  <a:cubicBezTo>
                    <a:pt x="3" y="1082"/>
                    <a:pt x="72" y="1151"/>
                    <a:pt x="155" y="1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9"/>
            <p:cNvSpPr>
              <a:spLocks/>
            </p:cNvSpPr>
            <p:nvPr/>
          </p:nvSpPr>
          <p:spPr bwMode="auto">
            <a:xfrm>
              <a:off x="-16383000" y="-1693863"/>
              <a:ext cx="1211263" cy="996950"/>
            </a:xfrm>
            <a:custGeom>
              <a:avLst/>
              <a:gdLst>
                <a:gd name="T0" fmla="*/ 440 w 546"/>
                <a:gd name="T1" fmla="*/ 106 h 453"/>
                <a:gd name="T2" fmla="*/ 360 w 546"/>
                <a:gd name="T3" fmla="*/ 78 h 453"/>
                <a:gd name="T4" fmla="*/ 320 w 546"/>
                <a:gd name="T5" fmla="*/ 30 h 453"/>
                <a:gd name="T6" fmla="*/ 178 w 546"/>
                <a:gd name="T7" fmla="*/ 80 h 453"/>
                <a:gd name="T8" fmla="*/ 225 w 546"/>
                <a:gd name="T9" fmla="*/ 78 h 453"/>
                <a:gd name="T10" fmla="*/ 306 w 546"/>
                <a:gd name="T11" fmla="*/ 90 h 453"/>
                <a:gd name="T12" fmla="*/ 392 w 546"/>
                <a:gd name="T13" fmla="*/ 126 h 453"/>
                <a:gd name="T14" fmla="*/ 419 w 546"/>
                <a:gd name="T15" fmla="*/ 259 h 453"/>
                <a:gd name="T16" fmla="*/ 385 w 546"/>
                <a:gd name="T17" fmla="*/ 316 h 453"/>
                <a:gd name="T18" fmla="*/ 320 w 546"/>
                <a:gd name="T19" fmla="*/ 313 h 453"/>
                <a:gd name="T20" fmla="*/ 221 w 546"/>
                <a:gd name="T21" fmla="*/ 347 h 453"/>
                <a:gd name="T22" fmla="*/ 123 w 546"/>
                <a:gd name="T23" fmla="*/ 408 h 453"/>
                <a:gd name="T24" fmla="*/ 144 w 546"/>
                <a:gd name="T25" fmla="*/ 193 h 453"/>
                <a:gd name="T26" fmla="*/ 125 w 546"/>
                <a:gd name="T27" fmla="*/ 179 h 453"/>
                <a:gd name="T28" fmla="*/ 5 w 546"/>
                <a:gd name="T29" fmla="*/ 294 h 453"/>
                <a:gd name="T30" fmla="*/ 75 w 546"/>
                <a:gd name="T31" fmla="*/ 426 h 453"/>
                <a:gd name="T32" fmla="*/ 197 w 546"/>
                <a:gd name="T33" fmla="*/ 433 h 453"/>
                <a:gd name="T34" fmla="*/ 242 w 546"/>
                <a:gd name="T35" fmla="*/ 388 h 453"/>
                <a:gd name="T36" fmla="*/ 363 w 546"/>
                <a:gd name="T37" fmla="*/ 338 h 453"/>
                <a:gd name="T38" fmla="*/ 440 w 546"/>
                <a:gd name="T39" fmla="*/ 10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53">
                  <a:moveTo>
                    <a:pt x="440" y="106"/>
                  </a:moveTo>
                  <a:cubicBezTo>
                    <a:pt x="408" y="95"/>
                    <a:pt x="385" y="107"/>
                    <a:pt x="360" y="78"/>
                  </a:cubicBezTo>
                  <a:cubicBezTo>
                    <a:pt x="345" y="62"/>
                    <a:pt x="338" y="42"/>
                    <a:pt x="320" y="30"/>
                  </a:cubicBezTo>
                  <a:cubicBezTo>
                    <a:pt x="275" y="0"/>
                    <a:pt x="208" y="55"/>
                    <a:pt x="178" y="80"/>
                  </a:cubicBezTo>
                  <a:cubicBezTo>
                    <a:pt x="165" y="91"/>
                    <a:pt x="215" y="86"/>
                    <a:pt x="225" y="78"/>
                  </a:cubicBezTo>
                  <a:cubicBezTo>
                    <a:pt x="274" y="36"/>
                    <a:pt x="274" y="48"/>
                    <a:pt x="306" y="90"/>
                  </a:cubicBezTo>
                  <a:cubicBezTo>
                    <a:pt x="330" y="120"/>
                    <a:pt x="355" y="126"/>
                    <a:pt x="392" y="126"/>
                  </a:cubicBezTo>
                  <a:cubicBezTo>
                    <a:pt x="455" y="127"/>
                    <a:pt x="431" y="226"/>
                    <a:pt x="419" y="259"/>
                  </a:cubicBezTo>
                  <a:cubicBezTo>
                    <a:pt x="415" y="269"/>
                    <a:pt x="398" y="315"/>
                    <a:pt x="385" y="316"/>
                  </a:cubicBezTo>
                  <a:cubicBezTo>
                    <a:pt x="363" y="317"/>
                    <a:pt x="341" y="312"/>
                    <a:pt x="320" y="313"/>
                  </a:cubicBezTo>
                  <a:cubicBezTo>
                    <a:pt x="287" y="314"/>
                    <a:pt x="245" y="321"/>
                    <a:pt x="221" y="347"/>
                  </a:cubicBezTo>
                  <a:cubicBezTo>
                    <a:pt x="188" y="385"/>
                    <a:pt x="184" y="444"/>
                    <a:pt x="123" y="408"/>
                  </a:cubicBezTo>
                  <a:cubicBezTo>
                    <a:pt x="26" y="350"/>
                    <a:pt x="43" y="232"/>
                    <a:pt x="144" y="193"/>
                  </a:cubicBezTo>
                  <a:cubicBezTo>
                    <a:pt x="178" y="179"/>
                    <a:pt x="146" y="171"/>
                    <a:pt x="125" y="179"/>
                  </a:cubicBezTo>
                  <a:cubicBezTo>
                    <a:pt x="74" y="199"/>
                    <a:pt x="12" y="232"/>
                    <a:pt x="5" y="294"/>
                  </a:cubicBezTo>
                  <a:cubicBezTo>
                    <a:pt x="0" y="348"/>
                    <a:pt x="31" y="396"/>
                    <a:pt x="75" y="426"/>
                  </a:cubicBezTo>
                  <a:cubicBezTo>
                    <a:pt x="109" y="449"/>
                    <a:pt x="159" y="453"/>
                    <a:pt x="197" y="433"/>
                  </a:cubicBezTo>
                  <a:cubicBezTo>
                    <a:pt x="217" y="422"/>
                    <a:pt x="231" y="408"/>
                    <a:pt x="242" y="388"/>
                  </a:cubicBezTo>
                  <a:cubicBezTo>
                    <a:pt x="273" y="333"/>
                    <a:pt x="311" y="338"/>
                    <a:pt x="363" y="338"/>
                  </a:cubicBezTo>
                  <a:cubicBezTo>
                    <a:pt x="461" y="339"/>
                    <a:pt x="546" y="143"/>
                    <a:pt x="440" y="1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0"/>
            <p:cNvSpPr>
              <a:spLocks/>
            </p:cNvSpPr>
            <p:nvPr/>
          </p:nvSpPr>
          <p:spPr bwMode="auto">
            <a:xfrm>
              <a:off x="-16154400" y="-1528763"/>
              <a:ext cx="346075" cy="323850"/>
            </a:xfrm>
            <a:custGeom>
              <a:avLst/>
              <a:gdLst>
                <a:gd name="T0" fmla="*/ 87 w 156"/>
                <a:gd name="T1" fmla="*/ 129 h 147"/>
                <a:gd name="T2" fmla="*/ 133 w 156"/>
                <a:gd name="T3" fmla="*/ 136 h 147"/>
                <a:gd name="T4" fmla="*/ 143 w 156"/>
                <a:gd name="T5" fmla="*/ 89 h 147"/>
                <a:gd name="T6" fmla="*/ 9 w 156"/>
                <a:gd name="T7" fmla="*/ 0 h 147"/>
                <a:gd name="T8" fmla="*/ 0 w 156"/>
                <a:gd name="T9" fmla="*/ 12 h 147"/>
                <a:gd name="T10" fmla="*/ 87 w 156"/>
                <a:gd name="T11" fmla="*/ 129 h 147"/>
              </a:gdLst>
              <a:ahLst/>
              <a:cxnLst>
                <a:cxn ang="0">
                  <a:pos x="T0" y="T1"/>
                </a:cxn>
                <a:cxn ang="0">
                  <a:pos x="T2" y="T3"/>
                </a:cxn>
                <a:cxn ang="0">
                  <a:pos x="T4" y="T5"/>
                </a:cxn>
                <a:cxn ang="0">
                  <a:pos x="T6" y="T7"/>
                </a:cxn>
                <a:cxn ang="0">
                  <a:pos x="T8" y="T9"/>
                </a:cxn>
                <a:cxn ang="0">
                  <a:pos x="T10" y="T11"/>
                </a:cxn>
              </a:cxnLst>
              <a:rect l="0" t="0" r="r" b="b"/>
              <a:pathLst>
                <a:path w="156" h="147">
                  <a:moveTo>
                    <a:pt x="87" y="129"/>
                  </a:moveTo>
                  <a:cubicBezTo>
                    <a:pt x="93" y="144"/>
                    <a:pt x="113" y="147"/>
                    <a:pt x="133" y="136"/>
                  </a:cubicBezTo>
                  <a:cubicBezTo>
                    <a:pt x="152" y="126"/>
                    <a:pt x="156" y="104"/>
                    <a:pt x="143" y="89"/>
                  </a:cubicBezTo>
                  <a:cubicBezTo>
                    <a:pt x="103" y="49"/>
                    <a:pt x="57" y="21"/>
                    <a:pt x="9" y="0"/>
                  </a:cubicBezTo>
                  <a:lnTo>
                    <a:pt x="0" y="12"/>
                  </a:lnTo>
                  <a:cubicBezTo>
                    <a:pt x="37" y="47"/>
                    <a:pt x="68" y="8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
            <p:cNvSpPr>
              <a:spLocks/>
            </p:cNvSpPr>
            <p:nvPr/>
          </p:nvSpPr>
          <p:spPr bwMode="auto">
            <a:xfrm>
              <a:off x="-17929225" y="-2020888"/>
              <a:ext cx="1868488" cy="1419225"/>
            </a:xfrm>
            <a:custGeom>
              <a:avLst/>
              <a:gdLst>
                <a:gd name="T0" fmla="*/ 41 w 842"/>
                <a:gd name="T1" fmla="*/ 197 h 645"/>
                <a:gd name="T2" fmla="*/ 42 w 842"/>
                <a:gd name="T3" fmla="*/ 347 h 645"/>
                <a:gd name="T4" fmla="*/ 42 w 842"/>
                <a:gd name="T5" fmla="*/ 347 h 645"/>
                <a:gd name="T6" fmla="*/ 313 w 842"/>
                <a:gd name="T7" fmla="*/ 614 h 645"/>
                <a:gd name="T8" fmla="*/ 388 w 842"/>
                <a:gd name="T9" fmla="*/ 645 h 645"/>
                <a:gd name="T10" fmla="*/ 395 w 842"/>
                <a:gd name="T11" fmla="*/ 645 h 645"/>
                <a:gd name="T12" fmla="*/ 472 w 842"/>
                <a:gd name="T13" fmla="*/ 605 h 645"/>
                <a:gd name="T14" fmla="*/ 805 w 842"/>
                <a:gd name="T15" fmla="*/ 187 h 645"/>
                <a:gd name="T16" fmla="*/ 788 w 842"/>
                <a:gd name="T17" fmla="*/ 37 h 645"/>
                <a:gd name="T18" fmla="*/ 638 w 842"/>
                <a:gd name="T19" fmla="*/ 54 h 645"/>
                <a:gd name="T20" fmla="*/ 379 w 842"/>
                <a:gd name="T21" fmla="*/ 379 h 645"/>
                <a:gd name="T22" fmla="*/ 192 w 842"/>
                <a:gd name="T23" fmla="*/ 195 h 645"/>
                <a:gd name="T24" fmla="*/ 41 w 842"/>
                <a:gd name="T25" fmla="*/ 19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2" h="645">
                  <a:moveTo>
                    <a:pt x="41" y="197"/>
                  </a:moveTo>
                  <a:cubicBezTo>
                    <a:pt x="0" y="239"/>
                    <a:pt x="0" y="306"/>
                    <a:pt x="42" y="347"/>
                  </a:cubicBezTo>
                  <a:lnTo>
                    <a:pt x="42" y="347"/>
                  </a:lnTo>
                  <a:lnTo>
                    <a:pt x="313" y="614"/>
                  </a:lnTo>
                  <a:cubicBezTo>
                    <a:pt x="333" y="634"/>
                    <a:pt x="360" y="645"/>
                    <a:pt x="388" y="645"/>
                  </a:cubicBezTo>
                  <a:cubicBezTo>
                    <a:pt x="390" y="645"/>
                    <a:pt x="392" y="645"/>
                    <a:pt x="395" y="645"/>
                  </a:cubicBezTo>
                  <a:cubicBezTo>
                    <a:pt x="425" y="643"/>
                    <a:pt x="453" y="628"/>
                    <a:pt x="472" y="605"/>
                  </a:cubicBezTo>
                  <a:lnTo>
                    <a:pt x="805" y="187"/>
                  </a:lnTo>
                  <a:cubicBezTo>
                    <a:pt x="842" y="141"/>
                    <a:pt x="834" y="74"/>
                    <a:pt x="788" y="37"/>
                  </a:cubicBezTo>
                  <a:cubicBezTo>
                    <a:pt x="742" y="0"/>
                    <a:pt x="675" y="8"/>
                    <a:pt x="638" y="54"/>
                  </a:cubicBezTo>
                  <a:lnTo>
                    <a:pt x="379" y="379"/>
                  </a:lnTo>
                  <a:lnTo>
                    <a:pt x="192" y="195"/>
                  </a:lnTo>
                  <a:cubicBezTo>
                    <a:pt x="150" y="154"/>
                    <a:pt x="82" y="155"/>
                    <a:pt x="41"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2"/>
            <p:cNvSpPr>
              <a:spLocks/>
            </p:cNvSpPr>
            <p:nvPr/>
          </p:nvSpPr>
          <p:spPr bwMode="auto">
            <a:xfrm>
              <a:off x="-17651413" y="-3314700"/>
              <a:ext cx="339725" cy="238125"/>
            </a:xfrm>
            <a:custGeom>
              <a:avLst/>
              <a:gdLst>
                <a:gd name="T0" fmla="*/ 12 w 153"/>
                <a:gd name="T1" fmla="*/ 108 h 108"/>
                <a:gd name="T2" fmla="*/ 15 w 153"/>
                <a:gd name="T3" fmla="*/ 108 h 108"/>
                <a:gd name="T4" fmla="*/ 28 w 153"/>
                <a:gd name="T5" fmla="*/ 98 h 108"/>
                <a:gd name="T6" fmla="*/ 28 w 153"/>
                <a:gd name="T7" fmla="*/ 98 h 108"/>
                <a:gd name="T8" fmla="*/ 116 w 153"/>
                <a:gd name="T9" fmla="*/ 27 h 108"/>
                <a:gd name="T10" fmla="*/ 135 w 153"/>
                <a:gd name="T11" fmla="*/ 29 h 108"/>
                <a:gd name="T12" fmla="*/ 151 w 153"/>
                <a:gd name="T13" fmla="*/ 19 h 108"/>
                <a:gd name="T14" fmla="*/ 141 w 153"/>
                <a:gd name="T15" fmla="*/ 3 h 108"/>
                <a:gd name="T16" fmla="*/ 116 w 153"/>
                <a:gd name="T17" fmla="*/ 0 h 108"/>
                <a:gd name="T18" fmla="*/ 2 w 153"/>
                <a:gd name="T19" fmla="*/ 92 h 108"/>
                <a:gd name="T20" fmla="*/ 12 w 153"/>
                <a:gd name="T2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08">
                  <a:moveTo>
                    <a:pt x="12" y="108"/>
                  </a:moveTo>
                  <a:cubicBezTo>
                    <a:pt x="13" y="108"/>
                    <a:pt x="14" y="108"/>
                    <a:pt x="15" y="108"/>
                  </a:cubicBezTo>
                  <a:cubicBezTo>
                    <a:pt x="21" y="108"/>
                    <a:pt x="26" y="104"/>
                    <a:pt x="28" y="98"/>
                  </a:cubicBezTo>
                  <a:lnTo>
                    <a:pt x="28" y="98"/>
                  </a:lnTo>
                  <a:cubicBezTo>
                    <a:pt x="37" y="55"/>
                    <a:pt x="74" y="27"/>
                    <a:pt x="116" y="27"/>
                  </a:cubicBezTo>
                  <a:cubicBezTo>
                    <a:pt x="122" y="27"/>
                    <a:pt x="129" y="27"/>
                    <a:pt x="135" y="29"/>
                  </a:cubicBezTo>
                  <a:cubicBezTo>
                    <a:pt x="142" y="30"/>
                    <a:pt x="149" y="26"/>
                    <a:pt x="151" y="19"/>
                  </a:cubicBezTo>
                  <a:cubicBezTo>
                    <a:pt x="153" y="11"/>
                    <a:pt x="148" y="4"/>
                    <a:pt x="141" y="3"/>
                  </a:cubicBezTo>
                  <a:cubicBezTo>
                    <a:pt x="132" y="1"/>
                    <a:pt x="124" y="0"/>
                    <a:pt x="116" y="0"/>
                  </a:cubicBezTo>
                  <a:cubicBezTo>
                    <a:pt x="62" y="0"/>
                    <a:pt x="14" y="37"/>
                    <a:pt x="2" y="92"/>
                  </a:cubicBezTo>
                  <a:cubicBezTo>
                    <a:pt x="0" y="99"/>
                    <a:pt x="4" y="106"/>
                    <a:pt x="12"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
            <p:cNvSpPr>
              <a:spLocks/>
            </p:cNvSpPr>
            <p:nvPr/>
          </p:nvSpPr>
          <p:spPr bwMode="auto">
            <a:xfrm>
              <a:off x="-17556163" y="-3208338"/>
              <a:ext cx="242888" cy="173038"/>
            </a:xfrm>
            <a:custGeom>
              <a:avLst/>
              <a:gdLst>
                <a:gd name="T0" fmla="*/ 97 w 109"/>
                <a:gd name="T1" fmla="*/ 2 h 79"/>
                <a:gd name="T2" fmla="*/ 80 w 109"/>
                <a:gd name="T3" fmla="*/ 0 h 79"/>
                <a:gd name="T4" fmla="*/ 2 w 109"/>
                <a:gd name="T5" fmla="*/ 63 h 79"/>
                <a:gd name="T6" fmla="*/ 12 w 109"/>
                <a:gd name="T7" fmla="*/ 79 h 79"/>
                <a:gd name="T8" fmla="*/ 15 w 109"/>
                <a:gd name="T9" fmla="*/ 79 h 79"/>
                <a:gd name="T10" fmla="*/ 28 w 109"/>
                <a:gd name="T11" fmla="*/ 69 h 79"/>
                <a:gd name="T12" fmla="*/ 28 w 109"/>
                <a:gd name="T13" fmla="*/ 69 h 79"/>
                <a:gd name="T14" fmla="*/ 80 w 109"/>
                <a:gd name="T15" fmla="*/ 27 h 79"/>
                <a:gd name="T16" fmla="*/ 91 w 109"/>
                <a:gd name="T17" fmla="*/ 28 h 79"/>
                <a:gd name="T18" fmla="*/ 107 w 109"/>
                <a:gd name="T19" fmla="*/ 18 h 79"/>
                <a:gd name="T20" fmla="*/ 97 w 109"/>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9">
                  <a:moveTo>
                    <a:pt x="97" y="2"/>
                  </a:moveTo>
                  <a:cubicBezTo>
                    <a:pt x="91" y="1"/>
                    <a:pt x="86" y="0"/>
                    <a:pt x="80" y="0"/>
                  </a:cubicBezTo>
                  <a:cubicBezTo>
                    <a:pt x="43" y="0"/>
                    <a:pt x="10" y="26"/>
                    <a:pt x="2" y="63"/>
                  </a:cubicBezTo>
                  <a:cubicBezTo>
                    <a:pt x="0" y="70"/>
                    <a:pt x="5" y="77"/>
                    <a:pt x="12" y="79"/>
                  </a:cubicBezTo>
                  <a:cubicBezTo>
                    <a:pt x="13" y="79"/>
                    <a:pt x="14" y="79"/>
                    <a:pt x="15" y="79"/>
                  </a:cubicBezTo>
                  <a:cubicBezTo>
                    <a:pt x="21" y="79"/>
                    <a:pt x="27" y="75"/>
                    <a:pt x="28" y="69"/>
                  </a:cubicBezTo>
                  <a:lnTo>
                    <a:pt x="28" y="69"/>
                  </a:lnTo>
                  <a:cubicBezTo>
                    <a:pt x="33" y="44"/>
                    <a:pt x="55" y="27"/>
                    <a:pt x="80" y="27"/>
                  </a:cubicBezTo>
                  <a:cubicBezTo>
                    <a:pt x="84" y="27"/>
                    <a:pt x="88" y="27"/>
                    <a:pt x="91" y="28"/>
                  </a:cubicBezTo>
                  <a:cubicBezTo>
                    <a:pt x="99" y="30"/>
                    <a:pt x="106" y="25"/>
                    <a:pt x="107" y="18"/>
                  </a:cubicBezTo>
                  <a:cubicBezTo>
                    <a:pt x="109" y="11"/>
                    <a:pt x="104" y="4"/>
                    <a:pt x="9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4"/>
            <p:cNvSpPr>
              <a:spLocks/>
            </p:cNvSpPr>
            <p:nvPr/>
          </p:nvSpPr>
          <p:spPr bwMode="auto">
            <a:xfrm>
              <a:off x="-16994188" y="-542925"/>
              <a:ext cx="342900" cy="238125"/>
            </a:xfrm>
            <a:custGeom>
              <a:avLst/>
              <a:gdLst>
                <a:gd name="T0" fmla="*/ 12 w 155"/>
                <a:gd name="T1" fmla="*/ 104 h 108"/>
                <a:gd name="T2" fmla="*/ 39 w 155"/>
                <a:gd name="T3" fmla="*/ 108 h 108"/>
                <a:gd name="T4" fmla="*/ 153 w 155"/>
                <a:gd name="T5" fmla="*/ 18 h 108"/>
                <a:gd name="T6" fmla="*/ 143 w 155"/>
                <a:gd name="T7" fmla="*/ 2 h 108"/>
                <a:gd name="T8" fmla="*/ 127 w 155"/>
                <a:gd name="T9" fmla="*/ 12 h 108"/>
                <a:gd name="T10" fmla="*/ 127 w 155"/>
                <a:gd name="T11" fmla="*/ 12 h 108"/>
                <a:gd name="T12" fmla="*/ 39 w 155"/>
                <a:gd name="T13" fmla="*/ 81 h 108"/>
                <a:gd name="T14" fmla="*/ 18 w 155"/>
                <a:gd name="T15" fmla="*/ 79 h 108"/>
                <a:gd name="T16" fmla="*/ 2 w 155"/>
                <a:gd name="T17" fmla="*/ 88 h 108"/>
                <a:gd name="T18" fmla="*/ 12 w 155"/>
                <a:gd name="T19"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08">
                  <a:moveTo>
                    <a:pt x="12" y="104"/>
                  </a:moveTo>
                  <a:cubicBezTo>
                    <a:pt x="21" y="107"/>
                    <a:pt x="30" y="108"/>
                    <a:pt x="39" y="108"/>
                  </a:cubicBezTo>
                  <a:cubicBezTo>
                    <a:pt x="92" y="108"/>
                    <a:pt x="140" y="72"/>
                    <a:pt x="153" y="18"/>
                  </a:cubicBezTo>
                  <a:cubicBezTo>
                    <a:pt x="155" y="11"/>
                    <a:pt x="150" y="4"/>
                    <a:pt x="143" y="2"/>
                  </a:cubicBezTo>
                  <a:cubicBezTo>
                    <a:pt x="136" y="0"/>
                    <a:pt x="129" y="5"/>
                    <a:pt x="127" y="12"/>
                  </a:cubicBezTo>
                  <a:lnTo>
                    <a:pt x="127" y="12"/>
                  </a:lnTo>
                  <a:cubicBezTo>
                    <a:pt x="117" y="53"/>
                    <a:pt x="80" y="81"/>
                    <a:pt x="39" y="81"/>
                  </a:cubicBezTo>
                  <a:cubicBezTo>
                    <a:pt x="32" y="81"/>
                    <a:pt x="25" y="80"/>
                    <a:pt x="18" y="79"/>
                  </a:cubicBezTo>
                  <a:cubicBezTo>
                    <a:pt x="11" y="77"/>
                    <a:pt x="4" y="81"/>
                    <a:pt x="2" y="88"/>
                  </a:cubicBezTo>
                  <a:cubicBezTo>
                    <a:pt x="0" y="96"/>
                    <a:pt x="5" y="103"/>
                    <a:pt x="12" y="1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
            <p:cNvSpPr>
              <a:spLocks/>
            </p:cNvSpPr>
            <p:nvPr/>
          </p:nvSpPr>
          <p:spPr bwMode="auto">
            <a:xfrm>
              <a:off x="-16989425" y="-587375"/>
              <a:ext cx="242888" cy="174625"/>
            </a:xfrm>
            <a:custGeom>
              <a:avLst/>
              <a:gdLst>
                <a:gd name="T0" fmla="*/ 11 w 110"/>
                <a:gd name="T1" fmla="*/ 77 h 79"/>
                <a:gd name="T2" fmla="*/ 30 w 110"/>
                <a:gd name="T3" fmla="*/ 79 h 79"/>
                <a:gd name="T4" fmla="*/ 30 w 110"/>
                <a:gd name="T5" fmla="*/ 79 h 79"/>
                <a:gd name="T6" fmla="*/ 108 w 110"/>
                <a:gd name="T7" fmla="*/ 18 h 79"/>
                <a:gd name="T8" fmla="*/ 98 w 110"/>
                <a:gd name="T9" fmla="*/ 2 h 79"/>
                <a:gd name="T10" fmla="*/ 82 w 110"/>
                <a:gd name="T11" fmla="*/ 12 h 79"/>
                <a:gd name="T12" fmla="*/ 30 w 110"/>
                <a:gd name="T13" fmla="*/ 53 h 79"/>
                <a:gd name="T14" fmla="*/ 18 w 110"/>
                <a:gd name="T15" fmla="*/ 51 h 79"/>
                <a:gd name="T16" fmla="*/ 2 w 110"/>
                <a:gd name="T17" fmla="*/ 61 h 79"/>
                <a:gd name="T18" fmla="*/ 11 w 110"/>
                <a:gd name="T1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79">
                  <a:moveTo>
                    <a:pt x="11" y="77"/>
                  </a:moveTo>
                  <a:cubicBezTo>
                    <a:pt x="18" y="79"/>
                    <a:pt x="24" y="79"/>
                    <a:pt x="30" y="79"/>
                  </a:cubicBezTo>
                  <a:lnTo>
                    <a:pt x="30" y="79"/>
                  </a:lnTo>
                  <a:cubicBezTo>
                    <a:pt x="66" y="79"/>
                    <a:pt x="99" y="55"/>
                    <a:pt x="108" y="18"/>
                  </a:cubicBezTo>
                  <a:cubicBezTo>
                    <a:pt x="110" y="11"/>
                    <a:pt x="105" y="4"/>
                    <a:pt x="98" y="2"/>
                  </a:cubicBezTo>
                  <a:cubicBezTo>
                    <a:pt x="91" y="0"/>
                    <a:pt x="84" y="5"/>
                    <a:pt x="82" y="12"/>
                  </a:cubicBezTo>
                  <a:cubicBezTo>
                    <a:pt x="76" y="36"/>
                    <a:pt x="54" y="53"/>
                    <a:pt x="30" y="53"/>
                  </a:cubicBezTo>
                  <a:cubicBezTo>
                    <a:pt x="26" y="53"/>
                    <a:pt x="22" y="52"/>
                    <a:pt x="18" y="51"/>
                  </a:cubicBezTo>
                  <a:cubicBezTo>
                    <a:pt x="11" y="49"/>
                    <a:pt x="3" y="54"/>
                    <a:pt x="2" y="61"/>
                  </a:cubicBezTo>
                  <a:cubicBezTo>
                    <a:pt x="0" y="68"/>
                    <a:pt x="4" y="75"/>
                    <a:pt x="1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
            <p:cNvSpPr>
              <a:spLocks/>
            </p:cNvSpPr>
            <p:nvPr/>
          </p:nvSpPr>
          <p:spPr bwMode="auto">
            <a:xfrm>
              <a:off x="-16060738" y="-2198688"/>
              <a:ext cx="260350" cy="317500"/>
            </a:xfrm>
            <a:custGeom>
              <a:avLst/>
              <a:gdLst>
                <a:gd name="T0" fmla="*/ 12 w 117"/>
                <a:gd name="T1" fmla="*/ 28 h 145"/>
                <a:gd name="T2" fmla="*/ 12 w 117"/>
                <a:gd name="T3" fmla="*/ 28 h 145"/>
                <a:gd name="T4" fmla="*/ 90 w 117"/>
                <a:gd name="T5" fmla="*/ 117 h 145"/>
                <a:gd name="T6" fmla="*/ 89 w 117"/>
                <a:gd name="T7" fmla="*/ 130 h 145"/>
                <a:gd name="T8" fmla="*/ 100 w 117"/>
                <a:gd name="T9" fmla="*/ 145 h 145"/>
                <a:gd name="T10" fmla="*/ 102 w 117"/>
                <a:gd name="T11" fmla="*/ 145 h 145"/>
                <a:gd name="T12" fmla="*/ 115 w 117"/>
                <a:gd name="T13" fmla="*/ 134 h 145"/>
                <a:gd name="T14" fmla="*/ 117 w 117"/>
                <a:gd name="T15" fmla="*/ 117 h 145"/>
                <a:gd name="T16" fmla="*/ 16 w 117"/>
                <a:gd name="T17" fmla="*/ 1 h 145"/>
                <a:gd name="T18" fmla="*/ 1 w 117"/>
                <a:gd name="T19" fmla="*/ 13 h 145"/>
                <a:gd name="T20" fmla="*/ 12 w 117"/>
                <a:gd name="T21" fmla="*/ 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5">
                  <a:moveTo>
                    <a:pt x="12" y="28"/>
                  </a:moveTo>
                  <a:lnTo>
                    <a:pt x="12" y="28"/>
                  </a:lnTo>
                  <a:cubicBezTo>
                    <a:pt x="57" y="34"/>
                    <a:pt x="90" y="73"/>
                    <a:pt x="90" y="117"/>
                  </a:cubicBezTo>
                  <a:cubicBezTo>
                    <a:pt x="90" y="121"/>
                    <a:pt x="90" y="126"/>
                    <a:pt x="89" y="130"/>
                  </a:cubicBezTo>
                  <a:cubicBezTo>
                    <a:pt x="88" y="137"/>
                    <a:pt x="93" y="144"/>
                    <a:pt x="100" y="145"/>
                  </a:cubicBezTo>
                  <a:cubicBezTo>
                    <a:pt x="101" y="145"/>
                    <a:pt x="102" y="145"/>
                    <a:pt x="102" y="145"/>
                  </a:cubicBezTo>
                  <a:cubicBezTo>
                    <a:pt x="109" y="145"/>
                    <a:pt x="114" y="140"/>
                    <a:pt x="115" y="134"/>
                  </a:cubicBezTo>
                  <a:cubicBezTo>
                    <a:pt x="116" y="128"/>
                    <a:pt x="117" y="123"/>
                    <a:pt x="117" y="117"/>
                  </a:cubicBezTo>
                  <a:cubicBezTo>
                    <a:pt x="117" y="60"/>
                    <a:pt x="75" y="10"/>
                    <a:pt x="16" y="1"/>
                  </a:cubicBezTo>
                  <a:cubicBezTo>
                    <a:pt x="9" y="0"/>
                    <a:pt x="2" y="5"/>
                    <a:pt x="1" y="13"/>
                  </a:cubicBezTo>
                  <a:cubicBezTo>
                    <a:pt x="0" y="20"/>
                    <a:pt x="5" y="27"/>
                    <a:pt x="12"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
            <p:cNvSpPr>
              <a:spLocks/>
            </p:cNvSpPr>
            <p:nvPr/>
          </p:nvSpPr>
          <p:spPr bwMode="auto">
            <a:xfrm>
              <a:off x="-16095663" y="-2100263"/>
              <a:ext cx="187325" cy="227013"/>
            </a:xfrm>
            <a:custGeom>
              <a:avLst/>
              <a:gdLst>
                <a:gd name="T0" fmla="*/ 13 w 85"/>
                <a:gd name="T1" fmla="*/ 27 h 103"/>
                <a:gd name="T2" fmla="*/ 12 w 85"/>
                <a:gd name="T3" fmla="*/ 27 h 103"/>
                <a:gd name="T4" fmla="*/ 58 w 85"/>
                <a:gd name="T5" fmla="*/ 80 h 103"/>
                <a:gd name="T6" fmla="*/ 58 w 85"/>
                <a:gd name="T7" fmla="*/ 88 h 103"/>
                <a:gd name="T8" fmla="*/ 69 w 85"/>
                <a:gd name="T9" fmla="*/ 103 h 103"/>
                <a:gd name="T10" fmla="*/ 71 w 85"/>
                <a:gd name="T11" fmla="*/ 103 h 103"/>
                <a:gd name="T12" fmla="*/ 84 w 85"/>
                <a:gd name="T13" fmla="*/ 91 h 103"/>
                <a:gd name="T14" fmla="*/ 85 w 85"/>
                <a:gd name="T15" fmla="*/ 80 h 103"/>
                <a:gd name="T16" fmla="*/ 16 w 85"/>
                <a:gd name="T17" fmla="*/ 1 h 103"/>
                <a:gd name="T18" fmla="*/ 1 w 85"/>
                <a:gd name="T19" fmla="*/ 12 h 103"/>
                <a:gd name="T20" fmla="*/ 13 w 85"/>
                <a:gd name="T21" fmla="*/ 2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3">
                  <a:moveTo>
                    <a:pt x="13" y="27"/>
                  </a:moveTo>
                  <a:lnTo>
                    <a:pt x="12" y="27"/>
                  </a:lnTo>
                  <a:cubicBezTo>
                    <a:pt x="39" y="31"/>
                    <a:pt x="58" y="54"/>
                    <a:pt x="58" y="80"/>
                  </a:cubicBezTo>
                  <a:cubicBezTo>
                    <a:pt x="58" y="83"/>
                    <a:pt x="58" y="85"/>
                    <a:pt x="58" y="88"/>
                  </a:cubicBezTo>
                  <a:cubicBezTo>
                    <a:pt x="57" y="95"/>
                    <a:pt x="62" y="102"/>
                    <a:pt x="69" y="103"/>
                  </a:cubicBezTo>
                  <a:cubicBezTo>
                    <a:pt x="70" y="103"/>
                    <a:pt x="70" y="103"/>
                    <a:pt x="71" y="103"/>
                  </a:cubicBezTo>
                  <a:cubicBezTo>
                    <a:pt x="77" y="103"/>
                    <a:pt x="83" y="98"/>
                    <a:pt x="84" y="91"/>
                  </a:cubicBezTo>
                  <a:cubicBezTo>
                    <a:pt x="85" y="88"/>
                    <a:pt x="85" y="84"/>
                    <a:pt x="85" y="80"/>
                  </a:cubicBezTo>
                  <a:cubicBezTo>
                    <a:pt x="85" y="41"/>
                    <a:pt x="56" y="7"/>
                    <a:pt x="16" y="1"/>
                  </a:cubicBezTo>
                  <a:cubicBezTo>
                    <a:pt x="9" y="0"/>
                    <a:pt x="2" y="5"/>
                    <a:pt x="1" y="12"/>
                  </a:cubicBezTo>
                  <a:cubicBezTo>
                    <a:pt x="0" y="20"/>
                    <a:pt x="5" y="26"/>
                    <a:pt x="13"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650568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034" y="393260"/>
            <a:ext cx="10515600" cy="1887096"/>
          </a:xfrm>
        </p:spPr>
        <p:txBody>
          <a:bodyPr/>
          <a:lstStyle/>
          <a:p>
            <a:r>
              <a:rPr lang="da-DK" dirty="0" smtClean="0"/>
              <a:t>Forskellige målgrupper</a:t>
            </a:r>
            <a:endParaRPr lang="da-DK" dirty="0"/>
          </a:p>
        </p:txBody>
      </p:sp>
      <p:sp>
        <p:nvSpPr>
          <p:cNvPr id="4" name="Rectangle 1"/>
          <p:cNvSpPr>
            <a:spLocks noGrp="1" noChangeArrowheads="1"/>
          </p:cNvSpPr>
          <p:nvPr>
            <p:ph idx="1"/>
          </p:nvPr>
        </p:nvSpPr>
        <p:spPr bwMode="auto">
          <a:xfrm>
            <a:off x="500575" y="3267124"/>
            <a:ext cx="89597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1" i="0" u="none" strike="noStrike" cap="none" normalizeH="0" baseline="0" dirty="0" smtClean="0">
                <a:ln>
                  <a:noFill/>
                </a:ln>
                <a:solidFill>
                  <a:schemeClr val="tx1"/>
                </a:solidFill>
                <a:effectLst/>
                <a:latin typeface="Arial" panose="020B0604020202020204" pitchFamily="34" charset="0"/>
              </a:rPr>
              <a:t>55 &gt; </a:t>
            </a:r>
            <a:r>
              <a:rPr kumimoji="0" lang="da-DK" altLang="da-DK" sz="1800" b="0" i="0" u="none" strike="noStrike" cap="none" normalizeH="0" baseline="0" dirty="0" smtClean="0">
                <a:ln>
                  <a:noFill/>
                </a:ln>
                <a:solidFill>
                  <a:schemeClr val="tx1"/>
                </a:solidFill>
                <a:effectLst/>
                <a:latin typeface="Arial" panose="020B0604020202020204" pitchFamily="34" charset="0"/>
              </a:rPr>
              <a:t> Meget svær, faglitteratur på akademisk niveau, lovtekster.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1" i="0" u="none" strike="noStrike" cap="none" normalizeH="0" baseline="0" dirty="0" smtClean="0">
                <a:ln>
                  <a:noFill/>
                </a:ln>
                <a:solidFill>
                  <a:schemeClr val="tx1"/>
                </a:solidFill>
                <a:effectLst/>
                <a:latin typeface="Arial" panose="020B0604020202020204" pitchFamily="34" charset="0"/>
              </a:rPr>
              <a:t>45 - 54</a:t>
            </a:r>
            <a:r>
              <a:rPr kumimoji="0" lang="da-DK" altLang="da-DK" sz="1800" b="0" i="0" u="none" strike="noStrike" cap="none" normalizeH="0" baseline="0" dirty="0" smtClean="0">
                <a:ln>
                  <a:noFill/>
                </a:ln>
                <a:solidFill>
                  <a:schemeClr val="tx1"/>
                </a:solidFill>
                <a:effectLst/>
                <a:latin typeface="Arial" panose="020B0604020202020204" pitchFamily="34" charset="0"/>
              </a:rPr>
              <a:t> Svær, saglige bøger, populærvidenskabelige værker, akademiske udgivelser.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1" i="0" u="none" strike="noStrike" cap="none" normalizeH="0" baseline="0" dirty="0" smtClean="0">
                <a:ln>
                  <a:noFill/>
                </a:ln>
                <a:solidFill>
                  <a:schemeClr val="tx1"/>
                </a:solidFill>
                <a:effectLst/>
                <a:latin typeface="Arial" panose="020B0604020202020204" pitchFamily="34" charset="0"/>
              </a:rPr>
              <a:t>35 - 44</a:t>
            </a:r>
            <a:r>
              <a:rPr kumimoji="0" lang="da-DK" altLang="da-DK" sz="1800" b="0" i="0" u="none" strike="noStrike" cap="none" normalizeH="0" baseline="0" dirty="0" smtClean="0">
                <a:ln>
                  <a:noFill/>
                </a:ln>
                <a:solidFill>
                  <a:schemeClr val="tx1"/>
                </a:solidFill>
                <a:effectLst/>
                <a:latin typeface="Arial" panose="020B0604020202020204" pitchFamily="34" charset="0"/>
              </a:rPr>
              <a:t> Middel, dagblade og tidsskrifter.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1" i="0" u="none" strike="noStrike" cap="none" normalizeH="0" baseline="0" dirty="0" smtClean="0">
                <a:ln>
                  <a:noFill/>
                </a:ln>
                <a:solidFill>
                  <a:schemeClr val="tx1"/>
                </a:solidFill>
                <a:effectLst/>
                <a:latin typeface="Arial" panose="020B0604020202020204" pitchFamily="34" charset="0"/>
              </a:rPr>
              <a:t>25 - 34</a:t>
            </a:r>
            <a:r>
              <a:rPr kumimoji="0" lang="da-DK" altLang="da-DK" sz="1800" b="0" i="0" u="none" strike="noStrike" cap="none" normalizeH="0" baseline="0" dirty="0" smtClean="0">
                <a:ln>
                  <a:noFill/>
                </a:ln>
                <a:solidFill>
                  <a:schemeClr val="tx1"/>
                </a:solidFill>
                <a:effectLst/>
                <a:latin typeface="Arial" panose="020B0604020202020204" pitchFamily="34" charset="0"/>
              </a:rPr>
              <a:t> Let for øvede læsere, ugebladslitteratur og let skønlitteratur for voksne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a-DK" altLang="da-DK" sz="1800" b="1" i="0" u="none" strike="noStrike" cap="none" normalizeH="0" baseline="0" dirty="0" smtClean="0">
                <a:ln>
                  <a:noFill/>
                </a:ln>
                <a:solidFill>
                  <a:schemeClr val="tx1"/>
                </a:solidFill>
                <a:effectLst/>
                <a:latin typeface="Arial" panose="020B0604020202020204" pitchFamily="34" charset="0"/>
              </a:rPr>
              <a:t>24 &lt; </a:t>
            </a:r>
            <a:r>
              <a:rPr kumimoji="0" lang="da-DK" altLang="da-DK" sz="1800" b="0" i="0" u="none" strike="noStrike" cap="none" normalizeH="0" baseline="0" dirty="0" smtClean="0">
                <a:ln>
                  <a:noFill/>
                </a:ln>
                <a:solidFill>
                  <a:schemeClr val="tx1"/>
                </a:solidFill>
                <a:effectLst/>
                <a:latin typeface="Arial" panose="020B0604020202020204" pitchFamily="34" charset="0"/>
              </a:rPr>
              <a:t> Let tekst for alle læsere, børnelitteratur </a:t>
            </a:r>
          </a:p>
        </p:txBody>
      </p:sp>
    </p:spTree>
    <p:extLst>
      <p:ext uri="{BB962C8B-B14F-4D97-AF65-F5344CB8AC3E}">
        <p14:creationId xmlns:p14="http://schemas.microsoft.com/office/powerpoint/2010/main" val="323342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Et eksempel</a:t>
            </a:r>
            <a:endParaRPr lang="da-DK" dirty="0"/>
          </a:p>
        </p:txBody>
      </p:sp>
      <p:sp>
        <p:nvSpPr>
          <p:cNvPr id="3" name="Pladsholder til indhold 2"/>
          <p:cNvSpPr>
            <a:spLocks noGrp="1"/>
          </p:cNvSpPr>
          <p:nvPr>
            <p:ph idx="1"/>
          </p:nvPr>
        </p:nvSpPr>
        <p:spPr/>
        <p:txBody>
          <a:bodyPr/>
          <a:lstStyle/>
          <a:p>
            <a:pPr marL="0" indent="0">
              <a:buNone/>
            </a:pPr>
            <a:r>
              <a:rPr lang="da-DK" dirty="0"/>
              <a:t>Tilbuddet er til dig:</a:t>
            </a:r>
          </a:p>
          <a:p>
            <a:r>
              <a:rPr lang="da-DK" dirty="0"/>
              <a:t>Der har behov for støtte og inspiration til at arbejde med din kroniske sygdom, så den ikke hindrer dig i at udføre dine aktiviteter i </a:t>
            </a:r>
            <a:r>
              <a:rPr lang="da-DK" dirty="0" smtClean="0"/>
              <a:t>hverdagen</a:t>
            </a:r>
          </a:p>
          <a:p>
            <a:endParaRPr lang="da-DK" dirty="0"/>
          </a:p>
          <a:p>
            <a:endParaRPr lang="da-DK" dirty="0" smtClean="0"/>
          </a:p>
          <a:p>
            <a:pPr marL="0" indent="0">
              <a:buNone/>
            </a:pPr>
            <a:r>
              <a:rPr lang="da-DK" b="1" dirty="0" smtClean="0"/>
              <a:t>LIX: 53</a:t>
            </a:r>
            <a:endParaRPr lang="da-DK" b="1" dirty="0"/>
          </a:p>
        </p:txBody>
      </p:sp>
    </p:spTree>
    <p:extLst>
      <p:ext uri="{BB962C8B-B14F-4D97-AF65-F5344CB8AC3E}">
        <p14:creationId xmlns:p14="http://schemas.microsoft.com/office/powerpoint/2010/main" val="3680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Man kunne også skrive:</a:t>
            </a:r>
            <a:endParaRPr lang="da-DK" dirty="0"/>
          </a:p>
        </p:txBody>
      </p:sp>
      <p:sp>
        <p:nvSpPr>
          <p:cNvPr id="3" name="Pladsholder til indhold 2"/>
          <p:cNvSpPr>
            <a:spLocks noGrp="1"/>
          </p:cNvSpPr>
          <p:nvPr>
            <p:ph idx="1"/>
          </p:nvPr>
        </p:nvSpPr>
        <p:spPr/>
        <p:txBody>
          <a:bodyPr/>
          <a:lstStyle/>
          <a:p>
            <a:pPr marL="0" indent="0">
              <a:buNone/>
            </a:pPr>
            <a:r>
              <a:rPr lang="da-DK" dirty="0" smtClean="0"/>
              <a:t>For dig der har lyst til at høre om hvordan andre har fået en god hverdag. </a:t>
            </a:r>
          </a:p>
          <a:p>
            <a:pPr marL="0" indent="0">
              <a:buNone/>
            </a:pPr>
            <a:r>
              <a:rPr lang="da-DK" dirty="0" smtClean="0"/>
              <a:t>Ideer til hvordan du måske kan komme til at gøre det du har lyst til, uden at det bliver din sygdom der bestemmer.</a:t>
            </a:r>
          </a:p>
          <a:p>
            <a:pPr marL="0" indent="0">
              <a:buNone/>
            </a:pPr>
            <a:endParaRPr lang="da-DK" dirty="0"/>
          </a:p>
          <a:p>
            <a:pPr marL="0" indent="0">
              <a:buNone/>
            </a:pPr>
            <a:r>
              <a:rPr lang="da-DK" b="1" dirty="0" smtClean="0"/>
              <a:t>LIX: 30</a:t>
            </a:r>
            <a:endParaRPr lang="da-DK" b="1" dirty="0"/>
          </a:p>
        </p:txBody>
      </p:sp>
    </p:spTree>
    <p:extLst>
      <p:ext uri="{BB962C8B-B14F-4D97-AF65-F5344CB8AC3E}">
        <p14:creationId xmlns:p14="http://schemas.microsoft.com/office/powerpoint/2010/main" val="32139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Løft til bedre formidling</a:t>
            </a:r>
            <a:endParaRPr lang="da-DK" dirty="0"/>
          </a:p>
        </p:txBody>
      </p:sp>
      <p:sp>
        <p:nvSpPr>
          <p:cNvPr id="3" name="Pladsholder til indhold 2"/>
          <p:cNvSpPr>
            <a:spLocks noGrp="1"/>
          </p:cNvSpPr>
          <p:nvPr>
            <p:ph idx="1"/>
          </p:nvPr>
        </p:nvSpPr>
        <p:spPr/>
        <p:txBody>
          <a:bodyPr/>
          <a:lstStyle/>
          <a:p>
            <a:pPr marL="0" indent="0">
              <a:buNone/>
            </a:pPr>
            <a:r>
              <a:rPr lang="da-DK" dirty="0" smtClean="0"/>
              <a:t>- Skriv klart og beskriv i et aktivt sprog</a:t>
            </a:r>
          </a:p>
          <a:p>
            <a:pPr>
              <a:buFontTx/>
              <a:buChar char="-"/>
            </a:pPr>
            <a:r>
              <a:rPr lang="da-DK" dirty="0" smtClean="0"/>
              <a:t>Fortæl, hvad der er på spil (WIFM)</a:t>
            </a:r>
          </a:p>
          <a:p>
            <a:pPr>
              <a:buFontTx/>
              <a:buChar char="-"/>
            </a:pPr>
            <a:r>
              <a:rPr lang="da-DK" dirty="0" smtClean="0"/>
              <a:t>Spørg brugerne</a:t>
            </a:r>
          </a:p>
          <a:p>
            <a:pPr>
              <a:buFontTx/>
              <a:buChar char="-"/>
            </a:pPr>
            <a:r>
              <a:rPr lang="da-DK" dirty="0" smtClean="0"/>
              <a:t>Husk at som medieforbrugere ligner patienter og fagfolk hinanden (overraskende meget). Overvej, hvilke medier du bruger til at få dit budskab frem</a:t>
            </a:r>
          </a:p>
          <a:p>
            <a:pPr>
              <a:buFontTx/>
              <a:buChar char="-"/>
            </a:pPr>
            <a:r>
              <a:rPr lang="da-DK" dirty="0" smtClean="0"/>
              <a:t>Giv beskrivende overskrifter</a:t>
            </a:r>
          </a:p>
          <a:p>
            <a:pPr>
              <a:buFontTx/>
              <a:buChar char="-"/>
            </a:pPr>
            <a:endParaRPr lang="da-DK" dirty="0"/>
          </a:p>
        </p:txBody>
      </p:sp>
    </p:spTree>
    <p:extLst>
      <p:ext uri="{BB962C8B-B14F-4D97-AF65-F5344CB8AC3E}">
        <p14:creationId xmlns:p14="http://schemas.microsoft.com/office/powerpoint/2010/main" val="146513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Brugerdefineret 1">
      <a:dk1>
        <a:sysClr val="windowText" lastClr="000000"/>
      </a:dk1>
      <a:lt1>
        <a:sysClr val="window" lastClr="FFFFFF"/>
      </a:lt1>
      <a:dk2>
        <a:srgbClr val="007C7A"/>
      </a:dk2>
      <a:lt2>
        <a:srgbClr val="E7E6E6"/>
      </a:lt2>
      <a:accent1>
        <a:srgbClr val="1792B1"/>
      </a:accent1>
      <a:accent2>
        <a:srgbClr val="AAC12E"/>
      </a:accent2>
      <a:accent3>
        <a:srgbClr val="A5A5A5"/>
      </a:accent3>
      <a:accent4>
        <a:srgbClr val="FFC000"/>
      </a:accent4>
      <a:accent5>
        <a:srgbClr val="4472C4"/>
      </a:accent5>
      <a:accent6>
        <a:srgbClr val="70AD47"/>
      </a:accent6>
      <a:hlink>
        <a:srgbClr val="AAC12E"/>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A362722EE9AE4A99BE9A88EC47EC80" ma:contentTypeVersion="" ma:contentTypeDescription="Opret et nyt dokument." ma:contentTypeScope="" ma:versionID="d3a6ea60e306297c75bef290ece550d3">
  <xsd:schema xmlns:xsd="http://www.w3.org/2001/XMLSchema" xmlns:xs="http://www.w3.org/2001/XMLSchema" xmlns:p="http://schemas.microsoft.com/office/2006/metadata/properties" xmlns:ns1="http://schemas.microsoft.com/sharepoint/v3" xmlns:ns2="2fa179bc-2e22-4773-899c-b941e87a56a5" targetNamespace="http://schemas.microsoft.com/office/2006/metadata/properties" ma:root="true" ma:fieldsID="a5076ea883d51967dd7afc481d1833b1" ns1:_="" ns2:_="">
    <xsd:import namespace="http://schemas.microsoft.com/sharepoint/v3"/>
    <xsd:import namespace="2fa179bc-2e22-4773-899c-b941e87a56a5"/>
    <xsd:element name="properties">
      <xsd:complexType>
        <xsd:sequence>
          <xsd:element name="documentManagement">
            <xsd:complexType>
              <xsd:all>
                <xsd:element ref="ns1:PublishingStartDate" minOccurs="0"/>
                <xsd:element ref="ns1:PublishingExpirationDate"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 ma:internalName="PublishingStartDate">
      <xsd:simpleType>
        <xsd:restriction base="dms:Unknown"/>
      </xsd:simpleType>
    </xsd:element>
    <xsd:element name="PublishingExpirationDate" ma:index="9" nillable="true" ma:displayName="Slutdato for planlægning"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a179bc-2e22-4773-899c-b941e87a56a5" elementFormDefault="qualified">
    <xsd:import namespace="http://schemas.microsoft.com/office/2006/documentManagement/types"/>
    <xsd:import namespace="http://schemas.microsoft.com/office/infopath/2007/PartnerControls"/>
    <xsd:element name="Kommentar" ma:index="10" nillable="true" ma:displayName="Kommentar" ma:description="Indtast kort besked til andre brugere" ma:internalName="Kommentar">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ommentar xmlns="2fa179bc-2e22-4773-899c-b941e87a56a5">inklusive de sidste rettelser fra Anette</Kommentar>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D3EB013-11F8-4003-B955-A0DF503C5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a179bc-2e22-4773-899c-b941e87a56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046EEA-36F1-4102-9210-B85F6E527145}">
  <ds:schemaRefs>
    <ds:schemaRef ds:uri="http://schemas.microsoft.com/sharepoint/v3/contenttype/forms"/>
  </ds:schemaRefs>
</ds:datastoreItem>
</file>

<file path=customXml/itemProps3.xml><?xml version="1.0" encoding="utf-8"?>
<ds:datastoreItem xmlns:ds="http://schemas.openxmlformats.org/officeDocument/2006/customXml" ds:itemID="{5BCC68A7-5929-423C-8B35-9F7F89AA41A4}">
  <ds:schemaRefs>
    <ds:schemaRef ds:uri="2fa179bc-2e22-4773-899c-b941e87a56a5"/>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5430</TotalTime>
  <Words>1462</Words>
  <Application>Microsoft Office PowerPoint</Application>
  <PresentationFormat>Widescreen</PresentationFormat>
  <Paragraphs>130</Paragraphs>
  <Slides>20</Slides>
  <Notes>18</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20</vt:i4>
      </vt:variant>
    </vt:vector>
  </HeadingPairs>
  <TitlesOfParts>
    <vt:vector size="27" baseType="lpstr">
      <vt:lpstr>Arial</vt:lpstr>
      <vt:lpstr>Calibri</vt:lpstr>
      <vt:lpstr>Cordia New</vt:lpstr>
      <vt:lpstr>Georgia</vt:lpstr>
      <vt:lpstr>Verdana</vt:lpstr>
      <vt:lpstr>Wingdings</vt:lpstr>
      <vt:lpstr>Office Theme</vt:lpstr>
      <vt:lpstr>PowerPoint-præsentation</vt:lpstr>
      <vt:lpstr>Helbredsprofilen er videoer til dig, der har (eller kender én, der har) en kronisk eller længerevarende sygdom</vt:lpstr>
      <vt:lpstr>PowerPoint-præsentation</vt:lpstr>
      <vt:lpstr>PowerPoint-præsentation</vt:lpstr>
      <vt:lpstr>PowerPoint-præsentation</vt:lpstr>
      <vt:lpstr>Forskellige målgrupper</vt:lpstr>
      <vt:lpstr>Et eksempel</vt:lpstr>
      <vt:lpstr>Man kunne også skrive:</vt:lpstr>
      <vt:lpstr>Løft til bedre formidling</vt:lpstr>
      <vt:lpstr>Hvordan tackler jeg livet med min sygdom</vt:lpstr>
      <vt:lpstr>PowerPoint-præsentation</vt:lpstr>
      <vt:lpstr>Emner fra workshops med borgere og fagfolk</vt:lpstr>
      <vt:lpstr>PowerPoint-præsentation</vt:lpstr>
      <vt:lpstr>PowerPoint-præsentation</vt:lpstr>
      <vt:lpstr>Træning </vt:lpstr>
      <vt:lpstr>Til undervisning af nyt personale </vt:lpstr>
      <vt:lpstr>Lige nu på Helbredsprofilen.dk </vt:lpstr>
      <vt:lpstr>Diagnoser/emner på vej</vt:lpstr>
      <vt:lpstr>Mød os på Facebook.com/helbredsprofilen</vt:lpstr>
      <vt:lpstr>Tak for Jeres tid!  Kommentarer og input  modtages med glæde!  Christina Birkemose helbredsprofilen@regionsjaelland.dk</vt:lpstr>
    </vt:vector>
  </TitlesOfParts>
  <Company>Region Sjaelland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Mette Sjoukje Busck</dc:creator>
  <cp:lastModifiedBy>Christina Synnøve Elvan Birkemose</cp:lastModifiedBy>
  <cp:revision>257</cp:revision>
  <dcterms:created xsi:type="dcterms:W3CDTF">2015-05-27T12:09:42Z</dcterms:created>
  <dcterms:modified xsi:type="dcterms:W3CDTF">2019-09-10T17:53:29Z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0x01010058A362722EE9AE4A99BE9A88EC47EC80</vt:lpwstr>
  </property>
</Properties>
</file>