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62" r:id="rId4"/>
    <p:sldId id="340" r:id="rId5"/>
    <p:sldId id="339" r:id="rId6"/>
    <p:sldId id="338" r:id="rId7"/>
    <p:sldId id="265" r:id="rId8"/>
    <p:sldId id="264" r:id="rId9"/>
    <p:sldId id="263" r:id="rId10"/>
    <p:sldId id="345" r:id="rId11"/>
    <p:sldId id="342" r:id="rId12"/>
    <p:sldId id="347" r:id="rId13"/>
    <p:sldId id="343" r:id="rId14"/>
    <p:sldId id="266" r:id="rId15"/>
    <p:sldId id="346" r:id="rId16"/>
    <p:sldId id="267" r:id="rId17"/>
    <p:sldId id="268" r:id="rId18"/>
    <p:sldId id="272" r:id="rId19"/>
    <p:sldId id="269" r:id="rId20"/>
    <p:sldId id="270" r:id="rId21"/>
    <p:sldId id="271" r:id="rId22"/>
    <p:sldId id="273" r:id="rId23"/>
    <p:sldId id="274" r:id="rId24"/>
    <p:sldId id="275" r:id="rId25"/>
    <p:sldId id="323" r:id="rId2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s Iversen" initials="LI" lastIdx="1" clrIdx="0">
    <p:extLst>
      <p:ext uri="{19B8F6BF-5375-455C-9EA6-DF929625EA0E}">
        <p15:presenceInfo xmlns:p15="http://schemas.microsoft.com/office/powerpoint/2012/main" userId="2e1620f005f00c6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>
        <p:scale>
          <a:sx n="75" d="100"/>
          <a:sy n="75" d="100"/>
        </p:scale>
        <p:origin x="-246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'Ark1'!$A$2:$A$8</c:f>
              <c:numCache>
                <c:formatCode>General</c:formatCode>
                <c:ptCount val="7"/>
                <c:pt idx="0">
                  <c:v>1840</c:v>
                </c:pt>
                <c:pt idx="1">
                  <c:v>1850</c:v>
                </c:pt>
                <c:pt idx="2">
                  <c:v>1860</c:v>
                </c:pt>
                <c:pt idx="3">
                  <c:v>1870</c:v>
                </c:pt>
                <c:pt idx="4">
                  <c:v>1880</c:v>
                </c:pt>
                <c:pt idx="5">
                  <c:v>1890</c:v>
                </c:pt>
                <c:pt idx="6">
                  <c:v>1901</c:v>
                </c:pt>
              </c:numCache>
            </c:numRef>
          </c:cat>
          <c:val>
            <c:numRef>
              <c:f>'Ark1'!$B$2:$B$8</c:f>
              <c:numCache>
                <c:formatCode>#,##0</c:formatCode>
                <c:ptCount val="7"/>
                <c:pt idx="0">
                  <c:v>121000</c:v>
                </c:pt>
                <c:pt idx="1">
                  <c:v>130000</c:v>
                </c:pt>
                <c:pt idx="2" formatCode="General">
                  <c:v>163000</c:v>
                </c:pt>
                <c:pt idx="3" formatCode="General">
                  <c:v>198000</c:v>
                </c:pt>
                <c:pt idx="4" formatCode="General">
                  <c:v>261000</c:v>
                </c:pt>
                <c:pt idx="5" formatCode="General">
                  <c:v>360000</c:v>
                </c:pt>
                <c:pt idx="6" formatCode="General">
                  <c:v>454000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Serie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'Ark1'!$A$2:$A$8</c:f>
              <c:numCache>
                <c:formatCode>General</c:formatCode>
                <c:ptCount val="7"/>
                <c:pt idx="0">
                  <c:v>1840</c:v>
                </c:pt>
                <c:pt idx="1">
                  <c:v>1850</c:v>
                </c:pt>
                <c:pt idx="2">
                  <c:v>1860</c:v>
                </c:pt>
                <c:pt idx="3">
                  <c:v>1870</c:v>
                </c:pt>
                <c:pt idx="4">
                  <c:v>1880</c:v>
                </c:pt>
                <c:pt idx="5">
                  <c:v>1890</c:v>
                </c:pt>
                <c:pt idx="6">
                  <c:v>1901</c:v>
                </c:pt>
              </c:numCache>
            </c:numRef>
          </c:cat>
          <c:val>
            <c:numRef>
              <c:f>'Ark1'!$C$2:$C$8</c:f>
              <c:numCache>
                <c:formatCode>General</c:formatCode>
                <c:ptCount val="7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Kolonne1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'Ark1'!$A$2:$A$8</c:f>
              <c:numCache>
                <c:formatCode>General</c:formatCode>
                <c:ptCount val="7"/>
                <c:pt idx="0">
                  <c:v>1840</c:v>
                </c:pt>
                <c:pt idx="1">
                  <c:v>1850</c:v>
                </c:pt>
                <c:pt idx="2">
                  <c:v>1860</c:v>
                </c:pt>
                <c:pt idx="3">
                  <c:v>1870</c:v>
                </c:pt>
                <c:pt idx="4">
                  <c:v>1880</c:v>
                </c:pt>
                <c:pt idx="5">
                  <c:v>1890</c:v>
                </c:pt>
                <c:pt idx="6">
                  <c:v>1901</c:v>
                </c:pt>
              </c:numCache>
            </c:numRef>
          </c:cat>
          <c:val>
            <c:numRef>
              <c:f>'Ark1'!$D$2:$D$8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4961808"/>
        <c:axId val="304962200"/>
      </c:lineChart>
      <c:catAx>
        <c:axId val="30496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04962200"/>
        <c:crosses val="autoZero"/>
        <c:auto val="1"/>
        <c:lblAlgn val="ctr"/>
        <c:lblOffset val="100"/>
        <c:noMultiLvlLbl val="0"/>
      </c:catAx>
      <c:valAx>
        <c:axId val="304962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0496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26T14:16:05.123" idx="1">
    <p:pos x="1008" y="132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628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9081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0547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a-DK" smtClean="0"/>
              <a:t>Klik for at redigere i master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6547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3569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9271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704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1523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600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9119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822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3057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4497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374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8747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4016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569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BE599B3-1109-43E8-A73A-9770D959C81D}" type="datetimeFigureOut">
              <a:rPr lang="da-DK" smtClean="0"/>
              <a:t>26-09-2018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6A211-12EC-40B7-A2E8-A434977F77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7442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453689" cy="1400530"/>
          </a:xfrm>
        </p:spPr>
        <p:txBody>
          <a:bodyPr/>
          <a:lstStyle/>
          <a:p>
            <a:r>
              <a:rPr lang="da-DK" sz="4400" dirty="0"/>
              <a:t> </a:t>
            </a:r>
            <a:r>
              <a:rPr lang="da-DK" sz="4400" dirty="0" smtClean="0"/>
              <a:t>  Forebyggelse </a:t>
            </a:r>
            <a:r>
              <a:rPr lang="da-DK" sz="4400" dirty="0" smtClean="0"/>
              <a:t>– en grundsten i samfundet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da-DK" sz="2800" dirty="0" smtClean="0"/>
              <a:t>Rådet for bedre hygiejne                                            27.</a:t>
            </a:r>
            <a:r>
              <a:rPr lang="da-DK" sz="2400" dirty="0" smtClean="0"/>
              <a:t> september 2018</a:t>
            </a:r>
          </a:p>
          <a:p>
            <a:pPr algn="ctr"/>
            <a:r>
              <a:rPr lang="da-DK" sz="2400" dirty="0" smtClean="0"/>
              <a:t>Professor emeritus, dr med Lars Iversen</a:t>
            </a:r>
          </a:p>
          <a:p>
            <a:pPr algn="ctr"/>
            <a:r>
              <a:rPr lang="da-DK" sz="2400" dirty="0" smtClean="0"/>
              <a:t>Statens Institut for Folkesundhed</a:t>
            </a:r>
          </a:p>
          <a:p>
            <a:pPr algn="ctr"/>
            <a:endParaRPr lang="da-DK" sz="2400" dirty="0"/>
          </a:p>
          <a:p>
            <a:pPr algn="ctr"/>
            <a:r>
              <a:rPr lang="da-DK" dirty="0" smtClean="0"/>
              <a:t>(larsiversen1111@gmail.com)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9643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035" y="626533"/>
            <a:ext cx="7180730" cy="58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7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23" y="546101"/>
            <a:ext cx="9637137" cy="5032730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651000" y="5778500"/>
            <a:ext cx="725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Koleraepidemierne med særlig hensyn til </a:t>
            </a:r>
            <a:r>
              <a:rPr lang="da-DK" sz="1200" dirty="0" smtClean="0"/>
              <a:t>Danmark</a:t>
            </a:r>
            <a:r>
              <a:rPr lang="da-DK" sz="1200" dirty="0"/>
              <a:t>. Medicinsk historiske forelæsninger holdte ved Københavns Universitet  september- oktober 1892 professor dr Jul. Petersen. Side 94</a:t>
            </a:r>
          </a:p>
        </p:txBody>
      </p:sp>
    </p:spTree>
    <p:extLst>
      <p:ext uri="{BB962C8B-B14F-4D97-AF65-F5344CB8AC3E}">
        <p14:creationId xmlns:p14="http://schemas.microsoft.com/office/powerpoint/2010/main" val="356502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673100"/>
            <a:ext cx="3022600" cy="4533900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673099"/>
            <a:ext cx="2952749" cy="4533901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275081" y="5391600"/>
            <a:ext cx="2052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John </a:t>
            </a:r>
            <a:r>
              <a:rPr lang="da-DK" dirty="0" err="1" smtClean="0"/>
              <a:t>Snow</a:t>
            </a:r>
            <a:r>
              <a:rPr lang="da-DK" dirty="0" smtClean="0"/>
              <a:t>    1813 - 1858</a:t>
            </a:r>
            <a:endParaRPr lang="da-DK" dirty="0"/>
          </a:p>
        </p:txBody>
      </p:sp>
      <p:sp>
        <p:nvSpPr>
          <p:cNvPr id="7" name="Tekstfelt 6"/>
          <p:cNvSpPr txBox="1"/>
          <p:nvPr/>
        </p:nvSpPr>
        <p:spPr>
          <a:xfrm>
            <a:off x="7505700" y="56515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8" name="Tekstfelt 7"/>
          <p:cNvSpPr txBox="1"/>
          <p:nvPr/>
        </p:nvSpPr>
        <p:spPr>
          <a:xfrm>
            <a:off x="7500618" y="5744799"/>
            <a:ext cx="2748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The </a:t>
            </a:r>
            <a:r>
              <a:rPr lang="da-DK" dirty="0" err="1" smtClean="0"/>
              <a:t>Broad</a:t>
            </a:r>
            <a:r>
              <a:rPr lang="da-DK" dirty="0" smtClean="0"/>
              <a:t> Street pump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0906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z="1600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800" y="351169"/>
            <a:ext cx="8826499" cy="5071731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2418022" y="5773923"/>
            <a:ext cx="9773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Koleraepidemierne med særlig hensyn til </a:t>
            </a:r>
            <a:r>
              <a:rPr lang="da-DK" sz="1200" dirty="0" smtClean="0"/>
              <a:t>Danmark</a:t>
            </a:r>
            <a:r>
              <a:rPr lang="da-DK" sz="1200" dirty="0"/>
              <a:t>. Medicinsk historiske forelæsninger holdte ved </a:t>
            </a:r>
            <a:r>
              <a:rPr lang="da-DK" sz="1200" dirty="0" smtClean="0"/>
              <a:t>Københavns  </a:t>
            </a:r>
            <a:r>
              <a:rPr lang="da-DK" sz="1200" dirty="0"/>
              <a:t>Universitet  september- oktober 1892 professor dr Jul. </a:t>
            </a:r>
            <a:r>
              <a:rPr lang="da-DK" sz="1200" dirty="0" smtClean="0"/>
              <a:t>Petersen. Side 70.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240513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249" y="632012"/>
            <a:ext cx="11270516" cy="576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2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087" y="431555"/>
            <a:ext cx="10379466" cy="642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3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6111" y="307673"/>
            <a:ext cx="9404723" cy="1330627"/>
          </a:xfrm>
        </p:spPr>
        <p:txBody>
          <a:bodyPr/>
          <a:lstStyle/>
          <a:p>
            <a:r>
              <a:rPr lang="da-DK" dirty="0" smtClean="0"/>
              <a:t>Kommunehospitalet indvies 1863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273799" y="3361567"/>
            <a:ext cx="12771115" cy="568523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76024" y="1535943"/>
            <a:ext cx="14807090" cy="59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1025" name="Billede 2" descr="http://www.hovedstadshistorie.dk/wp-content/uploads/2016/02/Kommunehospitalet-1865.-Foto-i-Københavns-Museum-Mariboes-Samling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17864"/>
            <a:ext cx="8839199" cy="50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05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3600" dirty="0" smtClean="0"/>
              <a:t>Løsningen var gennemført i England og Tyskland, </a:t>
            </a:r>
            <a:r>
              <a:rPr lang="da-DK" sz="3600" dirty="0"/>
              <a:t>-</a:t>
            </a:r>
            <a:r>
              <a:rPr lang="da-DK" sz="3600" dirty="0" smtClean="0"/>
              <a:t> det tog 50 år at gennemføre den i Danmark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b="1" dirty="0" smtClean="0"/>
              <a:t>1845: </a:t>
            </a:r>
            <a:r>
              <a:rPr lang="da-DK" dirty="0" smtClean="0"/>
              <a:t>overinspektør F C Kabell fremlægger et forslag til kombineret vandforsyning og  murede kloakker med afløb fra køkkenvask, toilet og tagrender</a:t>
            </a:r>
          </a:p>
          <a:p>
            <a:r>
              <a:rPr lang="da-DK" b="1" dirty="0" smtClean="0"/>
              <a:t>1847: </a:t>
            </a:r>
            <a:r>
              <a:rPr lang="da-DK" dirty="0" smtClean="0"/>
              <a:t>Borgerrepræsentationen udskriver en konkurrence om en samlet løsning  på vandforsyning, gasbelysning og kloakker</a:t>
            </a:r>
          </a:p>
          <a:p>
            <a:r>
              <a:rPr lang="da-DK" b="1" dirty="0" smtClean="0"/>
              <a:t>1853: </a:t>
            </a:r>
            <a:r>
              <a:rPr lang="da-DK" dirty="0" smtClean="0"/>
              <a:t>Borgerrepræsentationen behandler et  kombineret forslag fra vandinspektør L A Colding</a:t>
            </a:r>
          </a:p>
          <a:p>
            <a:r>
              <a:rPr lang="da-DK" b="1" dirty="0" smtClean="0"/>
              <a:t>1854: </a:t>
            </a:r>
            <a:r>
              <a:rPr lang="da-DK" dirty="0" smtClean="0"/>
              <a:t>Forslaget forkastes af indenrigsminister A S Ørsted – året efter koleraepidemien</a:t>
            </a:r>
          </a:p>
          <a:p>
            <a:r>
              <a:rPr lang="da-DK" b="1" dirty="0" smtClean="0"/>
              <a:t>1857-60: </a:t>
            </a:r>
            <a:r>
              <a:rPr lang="da-DK" dirty="0" smtClean="0"/>
              <a:t>Et kloaksystem til husspildevand, dræning og regnvand  med udløb i havnen samt en helt ny vandforsyning med vandrensning, støbejernsrør og pumpestationer etableres.</a:t>
            </a:r>
          </a:p>
          <a:p>
            <a:r>
              <a:rPr lang="da-DK" b="1" dirty="0" smtClean="0"/>
              <a:t>1891: </a:t>
            </a:r>
            <a:r>
              <a:rPr lang="da-DK" dirty="0" smtClean="0"/>
              <a:t>Latrin transporteres med tog til Amager og Sjælland</a:t>
            </a:r>
          </a:p>
          <a:p>
            <a:r>
              <a:rPr lang="da-DK" b="1" dirty="0" smtClean="0"/>
              <a:t>1897: </a:t>
            </a:r>
            <a:r>
              <a:rPr lang="da-DK" dirty="0" smtClean="0"/>
              <a:t>Den store kloakreform med ”alt i røret” med udløb ude i Øresund vedtages</a:t>
            </a:r>
          </a:p>
          <a:p>
            <a:r>
              <a:rPr lang="da-DK" b="1" dirty="0" smtClean="0"/>
              <a:t>1973: </a:t>
            </a:r>
            <a:r>
              <a:rPr lang="da-DK" dirty="0" smtClean="0"/>
              <a:t>Rensningsanlægget Lynetten vedtages</a:t>
            </a:r>
          </a:p>
          <a:p>
            <a:r>
              <a:rPr lang="da-DK" b="1" dirty="0" smtClean="0"/>
              <a:t>2014: </a:t>
            </a:r>
            <a:r>
              <a:rPr lang="da-DK" dirty="0" smtClean="0"/>
              <a:t>Forsøg med østersdyrkning i havnen gennemføres med planer om at lave en østersbar!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552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2304989" y="-1"/>
            <a:ext cx="6778433" cy="657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6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54" y="643219"/>
            <a:ext cx="12081646" cy="56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1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                                        Hvorfor ? ???skrev jeg den                                   Kampen for liv ?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434" y="365125"/>
            <a:ext cx="4362113" cy="6125951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6750424" y="2048503"/>
            <a:ext cx="35500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Forebyggelse har tabt politisk momentum</a:t>
            </a:r>
          </a:p>
          <a:p>
            <a:endParaRPr lang="da-DK" dirty="0"/>
          </a:p>
          <a:p>
            <a:r>
              <a:rPr lang="da-DK" dirty="0" smtClean="0"/>
              <a:t>Forebyggelsesdebatten kører i ring</a:t>
            </a:r>
          </a:p>
          <a:p>
            <a:endParaRPr lang="da-DK" dirty="0"/>
          </a:p>
          <a:p>
            <a:r>
              <a:rPr lang="da-DK" dirty="0" smtClean="0"/>
              <a:t>Forebyggelsen er blevet til den enkeltes ansvar – ikke et fælles ansvar</a:t>
            </a:r>
          </a:p>
          <a:p>
            <a:endParaRPr lang="da-DK" dirty="0"/>
          </a:p>
          <a:p>
            <a:r>
              <a:rPr lang="da-DK" dirty="0" smtClean="0"/>
              <a:t>Tid for mig til </a:t>
            </a:r>
            <a:r>
              <a:rPr lang="da-DK" dirty="0"/>
              <a:t>a</a:t>
            </a:r>
            <a:r>
              <a:rPr lang="da-DK" dirty="0" smtClean="0"/>
              <a:t>t gøre status</a:t>
            </a:r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621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1680881" y="-1192454"/>
            <a:ext cx="8511988" cy="805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8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 smtClean="0"/>
              <a:t>WC’s </a:t>
            </a:r>
            <a:r>
              <a:rPr lang="da-DK" sz="3600" dirty="0" smtClean="0"/>
              <a:t>historie: fra forbud over vandlås til lovkrav</a:t>
            </a:r>
            <a:endParaRPr lang="da-DK" sz="3600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6046" y="1609530"/>
            <a:ext cx="4027315" cy="5018303"/>
          </a:xfrm>
        </p:spPr>
      </p:pic>
      <p:sp>
        <p:nvSpPr>
          <p:cNvPr id="3" name="Tekstfelt 2"/>
          <p:cNvSpPr txBox="1"/>
          <p:nvPr/>
        </p:nvSpPr>
        <p:spPr>
          <a:xfrm>
            <a:off x="5705475" y="2274277"/>
            <a:ext cx="60386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1857</a:t>
            </a:r>
            <a:r>
              <a:rPr lang="da-DK" dirty="0" smtClean="0"/>
              <a:t>:</a:t>
            </a:r>
          </a:p>
          <a:p>
            <a:r>
              <a:rPr lang="da-DK" dirty="0" smtClean="0"/>
              <a:t>forbud mod installation af wc-er i København</a:t>
            </a:r>
          </a:p>
          <a:p>
            <a:r>
              <a:rPr lang="da-DK" b="1" dirty="0" smtClean="0"/>
              <a:t>1867:</a:t>
            </a:r>
            <a:r>
              <a:rPr lang="da-DK" dirty="0" smtClean="0"/>
              <a:t> </a:t>
            </a:r>
          </a:p>
          <a:p>
            <a:r>
              <a:rPr lang="da-DK" dirty="0" smtClean="0"/>
              <a:t>påbud om vandlås ved køkkenvask</a:t>
            </a:r>
          </a:p>
          <a:p>
            <a:r>
              <a:rPr lang="da-DK" b="1" dirty="0" smtClean="0"/>
              <a:t>1893:</a:t>
            </a:r>
          </a:p>
          <a:p>
            <a:r>
              <a:rPr lang="da-DK" dirty="0" smtClean="0"/>
              <a:t>tilladelse til at installere wc mod en årlig</a:t>
            </a:r>
          </a:p>
          <a:p>
            <a:r>
              <a:rPr lang="da-DK" dirty="0" smtClean="0"/>
              <a:t>afgift på 100 </a:t>
            </a:r>
            <a:r>
              <a:rPr lang="da-DK" dirty="0" err="1" smtClean="0"/>
              <a:t>kr</a:t>
            </a:r>
            <a:endParaRPr lang="da-DK" dirty="0" smtClean="0"/>
          </a:p>
          <a:p>
            <a:r>
              <a:rPr lang="da-DK" b="1" dirty="0" smtClean="0"/>
              <a:t>1938:</a:t>
            </a:r>
          </a:p>
          <a:p>
            <a:r>
              <a:rPr lang="da-DK" dirty="0" smtClean="0"/>
              <a:t>lovkrav om installation af wc i ny boliger</a:t>
            </a:r>
          </a:p>
          <a:p>
            <a:r>
              <a:rPr lang="da-DK" b="1" dirty="0" smtClean="0"/>
              <a:t>2008: </a:t>
            </a:r>
          </a:p>
          <a:p>
            <a:r>
              <a:rPr lang="da-DK" dirty="0" smtClean="0"/>
              <a:t>Renholdningsselskabet af 1898 afhenter den’</a:t>
            </a:r>
          </a:p>
          <a:p>
            <a:r>
              <a:rPr lang="da-DK" dirty="0" smtClean="0"/>
              <a:t>allersidste latrinspand i en haveforening i Valby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215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9969" y="217506"/>
            <a:ext cx="7421231" cy="598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688" y="499596"/>
            <a:ext cx="9981887" cy="572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4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864" y="218565"/>
            <a:ext cx="3341076" cy="600799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451" y="218565"/>
            <a:ext cx="3384341" cy="600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7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7053" y="461266"/>
            <a:ext cx="9404723" cy="1400530"/>
          </a:xfrm>
        </p:spPr>
        <p:txBody>
          <a:bodyPr>
            <a:normAutofit fontScale="90000"/>
          </a:bodyPr>
          <a:lstStyle/>
          <a:p>
            <a:r>
              <a:rPr lang="da-DK" sz="3600" dirty="0"/>
              <a:t> Fra indbydelsen til Den </a:t>
            </a:r>
            <a:r>
              <a:rPr lang="da-DK" sz="3600" dirty="0" err="1"/>
              <a:t>hygieniske</a:t>
            </a:r>
            <a:r>
              <a:rPr lang="da-DK" sz="3600" dirty="0"/>
              <a:t> Congres i </a:t>
            </a:r>
            <a:r>
              <a:rPr lang="da-DK" sz="3600" dirty="0" err="1"/>
              <a:t>Kjøbenhavn</a:t>
            </a:r>
            <a:r>
              <a:rPr lang="da-DK" sz="3600" dirty="0"/>
              <a:t> i </a:t>
            </a:r>
            <a:r>
              <a:rPr lang="da-DK" sz="3600" dirty="0" smtClean="0"/>
              <a:t>1858:</a:t>
            </a:r>
            <a:br>
              <a:rPr lang="da-DK" sz="3600" dirty="0" smtClean="0"/>
            </a:br>
            <a:r>
              <a:rPr lang="da-DK" sz="3600" dirty="0" smtClean="0"/>
              <a:t> </a:t>
            </a:r>
            <a:endParaRPr lang="da-DK" sz="3600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4104" y="2029770"/>
            <a:ext cx="9042885" cy="4229715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082989" y="6444151"/>
            <a:ext cx="576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8140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 fem successer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800" dirty="0" smtClean="0"/>
              <a:t>Rent vand og kloakering i København  - 1850-1900</a:t>
            </a:r>
          </a:p>
          <a:p>
            <a:r>
              <a:rPr lang="da-DK" sz="2800" dirty="0" smtClean="0"/>
              <a:t>Tyvedobling af spiritusafgiften i 1917 under 1. verdenskrig</a:t>
            </a:r>
          </a:p>
          <a:p>
            <a:r>
              <a:rPr lang="da-DK" sz="2800" dirty="0" smtClean="0"/>
              <a:t>Forebyggelse af vuggedød i 1990-erne</a:t>
            </a:r>
          </a:p>
          <a:p>
            <a:r>
              <a:rPr lang="da-DK" sz="2800" dirty="0"/>
              <a:t>Mindsket tobaksrygning siden 1950-erne</a:t>
            </a:r>
          </a:p>
          <a:p>
            <a:r>
              <a:rPr lang="da-DK" sz="2800" dirty="0" smtClean="0"/>
              <a:t>Forebyggelse af trafikulykker siden 1950erne</a:t>
            </a:r>
          </a:p>
        </p:txBody>
      </p:sp>
    </p:spTree>
    <p:extLst>
      <p:ext uri="{BB962C8B-B14F-4D97-AF65-F5344CB8AC3E}">
        <p14:creationId xmlns:p14="http://schemas.microsoft.com/office/powerpoint/2010/main" val="268532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grpSp>
        <p:nvGrpSpPr>
          <p:cNvPr id="4" name="Group 70724"/>
          <p:cNvGrpSpPr/>
          <p:nvPr/>
        </p:nvGrpSpPr>
        <p:grpSpPr>
          <a:xfrm>
            <a:off x="2182919" y="614083"/>
            <a:ext cx="10251128" cy="5460150"/>
            <a:chOff x="-3263" y="-3110"/>
            <a:chExt cx="3913315" cy="2754825"/>
          </a:xfrm>
        </p:grpSpPr>
        <p:pic>
          <p:nvPicPr>
            <p:cNvPr id="5" name="Picture 9504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3263" y="-3110"/>
              <a:ext cx="2834640" cy="2700529"/>
            </a:xfrm>
            <a:prstGeom prst="rect">
              <a:avLst/>
            </a:prstGeom>
          </p:spPr>
        </p:pic>
        <p:sp>
          <p:nvSpPr>
            <p:cNvPr id="6" name="Shape 683"/>
            <p:cNvSpPr/>
            <p:nvPr/>
          </p:nvSpPr>
          <p:spPr>
            <a:xfrm>
              <a:off x="0" y="0"/>
              <a:ext cx="2831300" cy="2696299"/>
            </a:xfrm>
            <a:custGeom>
              <a:avLst/>
              <a:gdLst/>
              <a:ahLst/>
              <a:cxnLst/>
              <a:rect l="0" t="0" r="0" b="0"/>
              <a:pathLst>
                <a:path w="2831300" h="2696299">
                  <a:moveTo>
                    <a:pt x="0" y="2696299"/>
                  </a:moveTo>
                  <a:lnTo>
                    <a:pt x="2831300" y="2696299"/>
                  </a:lnTo>
                  <a:lnTo>
                    <a:pt x="2831300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18171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7" name="Rectangle 684"/>
            <p:cNvSpPr/>
            <p:nvPr/>
          </p:nvSpPr>
          <p:spPr>
            <a:xfrm>
              <a:off x="3025470" y="2439806"/>
              <a:ext cx="884582" cy="1722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8890" marR="5080" indent="173355" algn="l">
                <a:lnSpc>
                  <a:spcPct val="107000"/>
                </a:lnSpc>
                <a:spcAft>
                  <a:spcPts val="800"/>
                </a:spcAft>
              </a:pPr>
              <a:r>
                <a:rPr lang="da-DK" sz="1000" i="1">
                  <a:solidFill>
                    <a:srgbClr val="181717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København, </a:t>
              </a:r>
              <a:endParaRPr lang="da-DK" sz="1100">
                <a:solidFill>
                  <a:srgbClr val="181717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endParaRPr>
            </a:p>
          </p:txBody>
        </p:sp>
        <p:sp>
          <p:nvSpPr>
            <p:cNvPr id="8" name="Rectangle 685"/>
            <p:cNvSpPr/>
            <p:nvPr/>
          </p:nvSpPr>
          <p:spPr>
            <a:xfrm>
              <a:off x="3025470" y="2579506"/>
              <a:ext cx="556390" cy="1722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8890" marR="5080" indent="173355" algn="l">
                <a:lnSpc>
                  <a:spcPct val="107000"/>
                </a:lnSpc>
                <a:spcAft>
                  <a:spcPts val="800"/>
                </a:spcAft>
              </a:pPr>
              <a:r>
                <a:rPr lang="da-DK" sz="1000" i="1">
                  <a:solidFill>
                    <a:srgbClr val="181717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ca. 1850</a:t>
              </a:r>
              <a:endParaRPr lang="da-DK" sz="1100">
                <a:solidFill>
                  <a:srgbClr val="181717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83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18" y="198601"/>
            <a:ext cx="9316782" cy="6204704"/>
          </a:xfrm>
        </p:spPr>
      </p:pic>
    </p:spTree>
    <p:extLst>
      <p:ext uri="{BB962C8B-B14F-4D97-AF65-F5344CB8AC3E}">
        <p14:creationId xmlns:p14="http://schemas.microsoft.com/office/powerpoint/2010/main" val="59155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Befolkningsudviklingen i København 1840-1901</a:t>
            </a:r>
            <a:endParaRPr lang="da-DK" dirty="0"/>
          </a:p>
        </p:txBody>
      </p:sp>
      <p:graphicFrame>
        <p:nvGraphicFramePr>
          <p:cNvPr id="7" name="Pladsholder til ind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5977550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142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1982600" y="264455"/>
            <a:ext cx="8068234" cy="64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8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965" y="190380"/>
            <a:ext cx="8794375" cy="63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4200" y="452718"/>
            <a:ext cx="8539533" cy="573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7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380</TotalTime>
  <Words>407</Words>
  <Application>Microsoft Office PowerPoint</Application>
  <PresentationFormat>Widescreen</PresentationFormat>
  <Paragraphs>54</Paragraphs>
  <Slides>25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30" baseType="lpstr">
      <vt:lpstr>Arial</vt:lpstr>
      <vt:lpstr>Century Gothic</vt:lpstr>
      <vt:lpstr>Constantia</vt:lpstr>
      <vt:lpstr>Wingdings 3</vt:lpstr>
      <vt:lpstr>Ion</vt:lpstr>
      <vt:lpstr>   Forebyggelse – en grundsten i samfundet</vt:lpstr>
      <vt:lpstr>                                         Hvorfor ? ???skrev jeg den                                   Kampen for liv ?</vt:lpstr>
      <vt:lpstr>De fem successer</vt:lpstr>
      <vt:lpstr>PowerPoint-præsentation</vt:lpstr>
      <vt:lpstr>PowerPoint-præsentation</vt:lpstr>
      <vt:lpstr>Befolkningsudviklingen i København 1840-1901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Kommunehospitalet indvies 1863</vt:lpstr>
      <vt:lpstr>Løsningen var gennemført i England og Tyskland, - det tog 50 år at gennemføre den i Danmark</vt:lpstr>
      <vt:lpstr>PowerPoint-præsentation</vt:lpstr>
      <vt:lpstr>PowerPoint-præsentation</vt:lpstr>
      <vt:lpstr>PowerPoint-præsentation</vt:lpstr>
      <vt:lpstr>WC’s historie: fra forbud over vandlås til lovkrav</vt:lpstr>
      <vt:lpstr>PowerPoint-præsentation</vt:lpstr>
      <vt:lpstr>PowerPoint-præsentation</vt:lpstr>
      <vt:lpstr>PowerPoint-præsentation</vt:lpstr>
      <vt:lpstr> Fra indbydelsen til Den hygieniske Congres i Kjøbenhavn i 1858: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Lars Iversen</dc:creator>
  <cp:lastModifiedBy>Lars Iversen</cp:lastModifiedBy>
  <cp:revision>33</cp:revision>
  <dcterms:created xsi:type="dcterms:W3CDTF">2018-09-15T11:19:12Z</dcterms:created>
  <dcterms:modified xsi:type="dcterms:W3CDTF">2018-09-26T13:26:31Z</dcterms:modified>
</cp:coreProperties>
</file>