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77" r:id="rId4"/>
    <p:sldId id="278" r:id="rId5"/>
    <p:sldId id="259" r:id="rId6"/>
    <p:sldId id="258" r:id="rId7"/>
    <p:sldId id="263" r:id="rId8"/>
    <p:sldId id="265" r:id="rId9"/>
    <p:sldId id="266" r:id="rId10"/>
    <p:sldId id="271" r:id="rId11"/>
    <p:sldId id="267" r:id="rId12"/>
    <p:sldId id="270" r:id="rId13"/>
    <p:sldId id="268" r:id="rId14"/>
    <p:sldId id="269" r:id="rId15"/>
    <p:sldId id="272" r:id="rId16"/>
    <p:sldId id="261" r:id="rId17"/>
    <p:sldId id="274" r:id="rId18"/>
    <p:sldId id="275" r:id="rId19"/>
    <p:sldId id="279" r:id="rId20"/>
    <p:sldId id="276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1456" autoAdjust="0"/>
  </p:normalViewPr>
  <p:slideViewPr>
    <p:cSldViewPr>
      <p:cViewPr varScale="1">
        <p:scale>
          <a:sx n="93" d="100"/>
          <a:sy n="93" d="100"/>
        </p:scale>
        <p:origin x="-64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9CC4-0BEA-46DD-8C16-6865BDCBF64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EE72B-52F5-421F-9EE7-E9E22D4C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Medical hygiene therefore includes a specific set of practices associated with this preservation of health, for example </a:t>
            </a:r>
            <a:r>
              <a:rPr lang="en-US" sz="1200" u="sng" dirty="0" smtClean="0"/>
              <a:t>environmental cleaning, sterilization of equipment, hand hygiene, water and sanitation and safe disposal of medical waste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E72B-52F5-421F-9EE7-E9E22D4CF4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adopting the Protocol, countries agree to take all appropriate measures to: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adequate supplies of wholesome drinking-water;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adequate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sanitation of a standard that sufficiently protects human health and the environment;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 water resources used as sources of drinking-water, and their related water ecosystems, from pollution;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adequate safeguards for human health against water-related diseases;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and maintain effective national and local surveillance and early warning systems for monitoring and responding to outbreaks or incidents of water-related diseases.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E72B-52F5-421F-9EE7-E9E22D4CF4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4278-093F-4178-ABD2-CBB9C117E4A8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91580" y="843558"/>
            <a:ext cx="7560840" cy="129614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Policies and </a:t>
            </a:r>
            <a:r>
              <a:rPr lang="en-US" sz="3600" dirty="0" smtClean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br>
              <a:rPr lang="en-US" sz="3600" dirty="0" smtClean="0">
                <a:solidFill>
                  <a:srgbClr val="0055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00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715766"/>
            <a:ext cx="7848872" cy="1224136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</a:t>
            </a:r>
            <a:r>
              <a:rPr lang="en-GB" sz="1600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Coutinho</a:t>
            </a:r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Rehse</a:t>
            </a:r>
          </a:p>
          <a:p>
            <a:r>
              <a:rPr lang="en-GB" sz="1600" dirty="0" smtClean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Emergencies &amp; Communicable Diseases</a:t>
            </a:r>
          </a:p>
          <a:p>
            <a:r>
              <a:rPr lang="en-GB" sz="1600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Regional Office for Europe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723878"/>
            <a:ext cx="6239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Strategisk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hygiejne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investering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Rådet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Hygiejne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- 12 September 2017.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3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 of infection control in European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Almost all hospitals (96%) had defined IC objectives, </a:t>
            </a:r>
            <a:r>
              <a:rPr lang="en-US" sz="2000" b="1" dirty="0"/>
              <a:t>which mainly addressed hand hygiene (87%)</a:t>
            </a:r>
            <a:r>
              <a:rPr lang="en-US" sz="1800" dirty="0"/>
              <a:t>, healthcare-associated infection reduction (84%), and antibiotic stewardship (66</a:t>
            </a:r>
            <a:r>
              <a:rPr lang="en-US" sz="1800" dirty="0" smtClean="0"/>
              <a:t>%).</a:t>
            </a:r>
          </a:p>
          <a:p>
            <a:r>
              <a:rPr lang="en-US" sz="1800" dirty="0" smtClean="0"/>
              <a:t>Great variance </a:t>
            </a:r>
            <a:r>
              <a:rPr lang="en-US" sz="1800" dirty="0"/>
              <a:t>in IC staffing and policies across Europe. </a:t>
            </a:r>
            <a:endParaRPr lang="en-US" sz="1800" dirty="0" smtClean="0"/>
          </a:p>
          <a:p>
            <a:r>
              <a:rPr lang="en-US" sz="1800" dirty="0" smtClean="0"/>
              <a:t>Some </a:t>
            </a:r>
            <a:r>
              <a:rPr lang="en-US" sz="1800" dirty="0"/>
              <a:t>areas of practice, such as </a:t>
            </a:r>
            <a:r>
              <a:rPr lang="en-US" sz="2000" b="1" dirty="0"/>
              <a:t>hand hygiene, seem to receive considerably more attention than others </a:t>
            </a:r>
            <a:r>
              <a:rPr lang="en-US" sz="1800" dirty="0"/>
              <a:t>that are equally important, such as antibiotic </a:t>
            </a:r>
            <a:r>
              <a:rPr lang="en-US" sz="1800" dirty="0" smtClean="0"/>
              <a:t>stewardship.</a:t>
            </a:r>
          </a:p>
          <a:p>
            <a:r>
              <a:rPr lang="en-US" sz="1800" dirty="0" smtClean="0"/>
              <a:t>Strengthening </a:t>
            </a:r>
            <a:r>
              <a:rPr lang="en-US" sz="1800" dirty="0"/>
              <a:t>of IC policies in European hospitals should be a public health priority.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016" y="3795886"/>
            <a:ext cx="369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Hosp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Infect. 2015 Dec;91(4):338-45.</a:t>
            </a:r>
          </a:p>
        </p:txBody>
      </p:sp>
    </p:spTree>
    <p:extLst>
      <p:ext uri="{BB962C8B-B14F-4D97-AF65-F5344CB8AC3E}">
        <p14:creationId xmlns:p14="http://schemas.microsoft.com/office/powerpoint/2010/main" val="35432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UTIN~1\AppData\Local\Temp\7zO0B832C1F\E_2016_SDG_Poster_all_sizes_with_UN_emblem_Let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81" y="57117"/>
            <a:ext cx="6192688" cy="47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Hygiene &amp;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3491880" y="1225610"/>
            <a:ext cx="1224136" cy="1224136"/>
          </a:xfrm>
          <a:prstGeom prst="ellipse">
            <a:avLst/>
          </a:prstGeom>
          <a:solidFill>
            <a:schemeClr val="bg1">
              <a:lumMod val="6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95506" y="1225610"/>
            <a:ext cx="1224136" cy="1224136"/>
          </a:xfrm>
          <a:prstGeom prst="ellipse">
            <a:avLst/>
          </a:prstGeom>
          <a:solidFill>
            <a:schemeClr val="bg1">
              <a:lumMod val="6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1960" y="418431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Sustainable Development Knowledge platform</a:t>
            </a:r>
          </a:p>
          <a:p>
            <a:r>
              <a:rPr lang="en-US" sz="1600" dirty="0">
                <a:hlinkClick r:id="rId3"/>
              </a:rPr>
              <a:t>https://sustainabledevelopment.un.org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5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99176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</a:rPr>
              <a:t>Goal 3: Ensure healthy lives and promote well-being for all at all 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Addresses all </a:t>
            </a:r>
            <a:r>
              <a:rPr lang="en-US" sz="2000" dirty="0"/>
              <a:t>major health priorities, including reproductive, maternal and child health; communicable, non-communicable and environmental diseases; universal health coverage; and access for all to safe, effective, quality and affordable medicines and vaccines.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also calls for more research and development, increased health financing, and strengthened capacity of all countries in health risk reduction and </a:t>
            </a:r>
            <a:r>
              <a:rPr lang="en-US" sz="2000" dirty="0" smtClean="0"/>
              <a:t>management.</a:t>
            </a:r>
            <a:endParaRPr lang="en-US" sz="2000" dirty="0"/>
          </a:p>
        </p:txBody>
      </p:sp>
      <p:pic>
        <p:nvPicPr>
          <p:cNvPr id="2050" name="Picture 2" descr="C:\Users\COUTIN~1\AppData\Local\Temp\7zO0B8CADA7\E_SDG goals_icons-individual-rgb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37958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Sustainable Development Knowledge platform</a:t>
            </a:r>
          </a:p>
          <a:p>
            <a:r>
              <a:rPr lang="en-US" sz="1600" dirty="0">
                <a:hlinkClick r:id="rId3"/>
              </a:rPr>
              <a:t>https://sustainabledevelopment.un.org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08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B0F0"/>
                </a:solidFill>
              </a:rPr>
              <a:t>Goal 6: Ensure access to water and sanitation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Water and sanitation are at the very core of sustainable development, critical to the survival of people and the planet. </a:t>
            </a:r>
            <a:endParaRPr lang="en-US" sz="2200" dirty="0" smtClean="0"/>
          </a:p>
          <a:p>
            <a:r>
              <a:rPr lang="en-US" sz="2200" dirty="0" smtClean="0"/>
              <a:t>Goal </a:t>
            </a:r>
            <a:r>
              <a:rPr lang="en-US" sz="2200" dirty="0"/>
              <a:t>6 not only addresses the issues relating to drinking water, sanitation and hygiene, but also the quality and sustainability of water resources worldwide</a:t>
            </a:r>
          </a:p>
        </p:txBody>
      </p:sp>
      <p:pic>
        <p:nvPicPr>
          <p:cNvPr id="3074" name="Picture 2" descr="C:\Users\COUTIN~1\AppData\Local\Temp\7zO0B892F3B\E_SDG goals_icons-individual-rgb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10" y="-15026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35798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Sustainable Development Knowledge platform</a:t>
            </a:r>
          </a:p>
          <a:p>
            <a:r>
              <a:rPr lang="en-US" sz="1600" dirty="0">
                <a:hlinkClick r:id="rId3"/>
              </a:rPr>
              <a:t>https://sustainabledevelopment.un.org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0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on Water and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Protocol on Water and Health to the 1992 Convention on the Protection and Use of Transboundary Watercourses and International Lakes is the first and </a:t>
            </a:r>
            <a:r>
              <a:rPr lang="en-US" sz="2000" b="1" dirty="0"/>
              <a:t>only international legal agreement </a:t>
            </a:r>
            <a:r>
              <a:rPr lang="en-US" sz="2000" dirty="0"/>
              <a:t>linking sustainable water management and the prevention, control and reduction of water-related diseases in Europe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Secretariat: </a:t>
            </a:r>
            <a:r>
              <a:rPr lang="en-US" sz="2000" dirty="0"/>
              <a:t>WHO/Europe and the United Nations Economic Commission for Europe (UNECE)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0560" y="3579862"/>
            <a:ext cx="319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WHO Regional Office for Europe</a:t>
            </a:r>
          </a:p>
        </p:txBody>
      </p:sp>
    </p:spTree>
    <p:extLst>
      <p:ext uri="{BB962C8B-B14F-4D97-AF65-F5344CB8AC3E}">
        <p14:creationId xmlns:p14="http://schemas.microsoft.com/office/powerpoint/2010/main" val="14669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World Alliance for Patient Safety</a:t>
            </a:r>
            <a:br>
              <a:rPr lang="en-US" sz="3200" dirty="0" smtClean="0"/>
            </a:br>
            <a:r>
              <a:rPr lang="en-US" sz="3200" dirty="0" smtClean="0"/>
              <a:t>Clean Care is Safer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3450"/>
            <a:ext cx="7200800" cy="2883767"/>
          </a:xfrm>
        </p:spPr>
        <p:txBody>
          <a:bodyPr>
            <a:normAutofit/>
          </a:bodyPr>
          <a:lstStyle/>
          <a:p>
            <a:r>
              <a:rPr lang="en-US" sz="2100" dirty="0" smtClean="0"/>
              <a:t>Focus on </a:t>
            </a:r>
            <a:r>
              <a:rPr lang="en-US" sz="2100" dirty="0"/>
              <a:t>preventing infection associated with health </a:t>
            </a:r>
            <a:r>
              <a:rPr lang="en-US" sz="2100" dirty="0" smtClean="0"/>
              <a:t>care</a:t>
            </a:r>
            <a:r>
              <a:rPr lang="en-US" sz="2100" dirty="0"/>
              <a:t>.</a:t>
            </a:r>
          </a:p>
          <a:p>
            <a:r>
              <a:rPr lang="en-US" sz="2100" dirty="0" smtClean="0"/>
              <a:t>Core </a:t>
            </a:r>
            <a:r>
              <a:rPr lang="en-US" sz="2100" dirty="0"/>
              <a:t>message </a:t>
            </a:r>
            <a:r>
              <a:rPr lang="en-US" sz="2100" dirty="0" smtClean="0"/>
              <a:t>simple </a:t>
            </a:r>
            <a:r>
              <a:rPr lang="en-US" sz="2100" dirty="0"/>
              <a:t>measures save lives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WHO guidelines om Hand Hygiene in Health Care</a:t>
            </a:r>
          </a:p>
          <a:p>
            <a:r>
              <a:rPr lang="en-US" sz="2100" dirty="0"/>
              <a:t>SAVE LIVES: Clean Your Hands 5 May 2017 - Fight antibiotic resistance - it's in your </a:t>
            </a:r>
            <a:r>
              <a:rPr lang="en-US" sz="2100" dirty="0" smtClean="0"/>
              <a:t>hands</a:t>
            </a:r>
            <a:endParaRPr lang="en-US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61" y="23670"/>
            <a:ext cx="1696739" cy="24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who.int/infection-prevention/campaigns/clean-hands/MAIN1.jpg?u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74" y="3981088"/>
            <a:ext cx="69342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2149" y="3435846"/>
            <a:ext cx="239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World Health Organization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470" y="483518"/>
            <a:ext cx="5987008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Too many of the most vulnerable people seeking care develop a health </a:t>
            </a:r>
            <a:r>
              <a:rPr lang="en-US" sz="28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care associated infection resulting </a:t>
            </a:r>
            <a:r>
              <a:rPr lang="en-US" sz="28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in harm and sometimes even </a:t>
            </a:r>
            <a:r>
              <a:rPr lang="en-US" sz="28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death. </a:t>
            </a:r>
            <a:r>
              <a:rPr lang="en-US" sz="28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This could be prevented through simple, low-cost IPC </a:t>
            </a:r>
            <a:r>
              <a:rPr lang="en-US" sz="28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interventions performed </a:t>
            </a:r>
            <a:r>
              <a:rPr lang="en-US" sz="28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at critical moments, such as hand hygiene.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18"/>
            <a:ext cx="23609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8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19" y="411510"/>
            <a:ext cx="6172462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Absence of hand hygiene at key moments is one aspect of IPC that is considered to be a </a:t>
            </a:r>
            <a:r>
              <a:rPr lang="en-US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critical example 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of defects in the quality of care, usually compounded by weak infrastructures and </a:t>
            </a:r>
            <a:r>
              <a:rPr lang="en-US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lack 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of access to affordable products, thus putting patients, health workers and the </a:t>
            </a:r>
            <a:r>
              <a:rPr lang="en-US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wider population 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at risk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0" y="1203598"/>
            <a:ext cx="2625159" cy="148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Hygiene &amp;</a:t>
            </a:r>
            <a:br>
              <a:rPr lang="en-US" dirty="0" smtClean="0"/>
            </a:br>
            <a:r>
              <a:rPr lang="en-US" dirty="0" smtClean="0"/>
              <a:t>People </a:t>
            </a:r>
            <a:r>
              <a:rPr lang="en-US" dirty="0"/>
              <a:t>at the </a:t>
            </a:r>
            <a:r>
              <a:rPr lang="en-US" dirty="0" err="1"/>
              <a:t>centre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Reduce</a:t>
            </a:r>
            <a:r>
              <a:rPr lang="en-US" sz="2000" dirty="0" smtClean="0"/>
              <a:t>  </a:t>
            </a:r>
            <a:r>
              <a:rPr lang="en-US" sz="2400" b="1" dirty="0" smtClean="0"/>
              <a:t>inequalities</a:t>
            </a:r>
          </a:p>
          <a:p>
            <a:r>
              <a:rPr lang="en-US" sz="2400" b="1" dirty="0" smtClean="0"/>
              <a:t>Efficient use </a:t>
            </a:r>
            <a:r>
              <a:rPr lang="en-US" sz="2400" b="1" dirty="0"/>
              <a:t>of societal </a:t>
            </a:r>
            <a:r>
              <a:rPr lang="en-US" sz="2400" b="1" dirty="0" smtClean="0"/>
              <a:t>resources </a:t>
            </a:r>
            <a:r>
              <a:rPr lang="en-US" sz="2000" dirty="0" smtClean="0"/>
              <a:t>(intersectoral </a:t>
            </a:r>
            <a:r>
              <a:rPr lang="en-US" sz="2000" dirty="0"/>
              <a:t>actions </a:t>
            </a:r>
            <a:r>
              <a:rPr lang="en-US" sz="2000" dirty="0" smtClean="0"/>
              <a:t>consistent, whole of-society and whole-of-government)</a:t>
            </a:r>
          </a:p>
          <a:p>
            <a:r>
              <a:rPr lang="en-US" sz="2000" dirty="0" smtClean="0"/>
              <a:t>Respond </a:t>
            </a:r>
            <a:r>
              <a:rPr lang="en-US" sz="2000" dirty="0"/>
              <a:t>to </a:t>
            </a:r>
            <a:r>
              <a:rPr lang="en-US" sz="2000" dirty="0" smtClean="0"/>
              <a:t>the diverse </a:t>
            </a:r>
            <a:r>
              <a:rPr lang="en-US" sz="2000" dirty="0"/>
              <a:t>needs of all people, paying particular attention to the </a:t>
            </a:r>
            <a:r>
              <a:rPr lang="en-US" sz="2400" b="1" dirty="0"/>
              <a:t>values of solidarity and equity</a:t>
            </a:r>
            <a:r>
              <a:rPr lang="en-US" sz="2000" dirty="0" smtClean="0"/>
              <a:t>.</a:t>
            </a:r>
          </a:p>
          <a:p>
            <a:r>
              <a:rPr lang="en-US" sz="2400" b="1" dirty="0" smtClean="0"/>
              <a:t>Transparency</a:t>
            </a:r>
            <a:r>
              <a:rPr lang="en-US" sz="2000" dirty="0" smtClean="0"/>
              <a:t> </a:t>
            </a:r>
            <a:r>
              <a:rPr lang="en-US" sz="2000" dirty="0"/>
              <a:t>and a renewed </a:t>
            </a:r>
            <a:r>
              <a:rPr lang="en-US" sz="2400" b="1" dirty="0" smtClean="0"/>
              <a:t>commitment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35" y="-5819"/>
            <a:ext cx="1806107" cy="113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Hand Hygiene and Behavior 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28837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Knowledge, </a:t>
            </a:r>
            <a:r>
              <a:rPr lang="en-US" sz="2400" dirty="0"/>
              <a:t>attitudes, beliefs and personality </a:t>
            </a:r>
            <a:r>
              <a:rPr lang="en-US" sz="2400" dirty="0" smtClean="0"/>
              <a:t>traits</a:t>
            </a:r>
            <a:endParaRPr lang="en-US" sz="2400" dirty="0"/>
          </a:p>
          <a:p>
            <a:pPr lvl="1"/>
            <a:r>
              <a:rPr lang="en-US" sz="2000" dirty="0" smtClean="0"/>
              <a:t>influences behavior</a:t>
            </a:r>
          </a:p>
          <a:p>
            <a:r>
              <a:rPr lang="en-US" sz="2400" dirty="0" smtClean="0"/>
              <a:t>Intrapersonal (</a:t>
            </a:r>
            <a:r>
              <a:rPr lang="en-US" sz="2400" dirty="0"/>
              <a:t>individual), interpersonal, institutional and community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32198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WHO Guidelines on Hand Hygiene in Health Care: First Global Patient Safety Challenge Clean Care Is Safer Care.</a:t>
            </a:r>
          </a:p>
        </p:txBody>
      </p:sp>
      <p:pic>
        <p:nvPicPr>
          <p:cNvPr id="3074" name="Picture 2" descr="Image result for behavior change funny quo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"/>
          <a:stretch/>
        </p:blipFill>
        <p:spPr bwMode="auto">
          <a:xfrm>
            <a:off x="6228184" y="2399412"/>
            <a:ext cx="2260980" cy="18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bal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14606" y="627471"/>
            <a:ext cx="1290051" cy="2243901"/>
            <a:chOff x="1259632" y="1203598"/>
            <a:chExt cx="1290051" cy="224390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03598"/>
              <a:ext cx="8763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 descr="Image result for str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0473">
              <a:off x="1439858" y="2337674"/>
              <a:ext cx="1109825" cy="11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305748" y="1481277"/>
            <a:ext cx="2838252" cy="2292887"/>
            <a:chOff x="5364088" y="771550"/>
            <a:chExt cx="2838252" cy="229288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809555"/>
              <a:ext cx="1885752" cy="125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Image result for stra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0" y="77155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163442" y="1848871"/>
            <a:ext cx="172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Idea!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8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7944" y="18936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Thank you for your attention!</a:t>
            </a:r>
            <a:endParaRPr lang="en-US" sz="2400" b="1" dirty="0"/>
          </a:p>
        </p:txBody>
      </p:sp>
      <p:pic>
        <p:nvPicPr>
          <p:cNvPr id="8194" name="Picture 2" descr="Image result for lego s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5592"/>
            <a:ext cx="3048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876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coutinhoa\Downloads\Yearly_mortality_rates_1784-18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510"/>
            <a:ext cx="6522716" cy="38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emmelweis hand hygi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529270"/>
            <a:ext cx="25622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0495" y="987574"/>
            <a:ext cx="2654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Ignaz Philipp </a:t>
            </a:r>
            <a:r>
              <a:rPr lang="en-US" b="1" dirty="0" err="1"/>
              <a:t>Semmelweis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44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76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florence nightingale hygi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249"/>
            <a:ext cx="7668344" cy="43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4083918"/>
            <a:ext cx="211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Florence Nightingale</a:t>
            </a:r>
          </a:p>
        </p:txBody>
      </p:sp>
    </p:spTree>
    <p:extLst>
      <p:ext uri="{BB962C8B-B14F-4D97-AF65-F5344CB8AC3E}">
        <p14:creationId xmlns:p14="http://schemas.microsoft.com/office/powerpoint/2010/main" val="12142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While </a:t>
            </a:r>
            <a:r>
              <a:rPr lang="en-US" i="1" dirty="0"/>
              <a:t>we all agree that hygiene is important, improving it becomes difficult if we cannot agree on what it means or understand where it comes from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4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Hygiene refers to </a:t>
            </a:r>
            <a:r>
              <a:rPr lang="en-US" sz="2400" b="1" dirty="0"/>
              <a:t>conditions and practices </a:t>
            </a:r>
            <a:r>
              <a:rPr lang="en-US" sz="2400" dirty="0"/>
              <a:t>that help to </a:t>
            </a:r>
            <a:r>
              <a:rPr lang="en-US" sz="2400" b="1" dirty="0"/>
              <a:t>maintain health </a:t>
            </a:r>
            <a:r>
              <a:rPr lang="en-US" sz="2400" dirty="0"/>
              <a:t>and </a:t>
            </a:r>
            <a:r>
              <a:rPr lang="en-US" sz="2400" b="1" dirty="0"/>
              <a:t>prevent</a:t>
            </a:r>
            <a:r>
              <a:rPr lang="en-US" sz="2400" dirty="0"/>
              <a:t> the </a:t>
            </a:r>
            <a:r>
              <a:rPr lang="en-US" sz="2400" b="1" dirty="0"/>
              <a:t>spread of diseases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76318" y="1995686"/>
            <a:ext cx="239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World Health Organization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9632" y="2406248"/>
            <a:ext cx="6408712" cy="1778714"/>
            <a:chOff x="251520" y="339502"/>
            <a:chExt cx="7690457" cy="230425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2" t="29244" r="8155" b="18019"/>
            <a:stretch/>
          </p:blipFill>
          <p:spPr bwMode="auto">
            <a:xfrm>
              <a:off x="251520" y="339502"/>
              <a:ext cx="7690457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23728" y="2274426"/>
              <a:ext cx="4096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 trends – Hygiene September 2107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Water</a:t>
            </a:r>
            <a:r>
              <a:rPr lang="en-US" sz="3200" dirty="0"/>
              <a:t>, sanitation and hygiene</a:t>
            </a:r>
            <a:br>
              <a:rPr lang="en-US" sz="3200" dirty="0"/>
            </a:br>
            <a:r>
              <a:rPr lang="en-US" sz="3200" dirty="0"/>
              <a:t>in </a:t>
            </a:r>
            <a:r>
              <a:rPr lang="en-US" sz="3200" dirty="0" smtClean="0"/>
              <a:t>the European </a:t>
            </a:r>
            <a:r>
              <a:rPr lang="en-US" sz="3200" dirty="0"/>
              <a:t>region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159"/>
            <a:ext cx="8229600" cy="2883767"/>
          </a:xfrm>
        </p:spPr>
        <p:txBody>
          <a:bodyPr>
            <a:normAutofit/>
          </a:bodyPr>
          <a:lstStyle/>
          <a:p>
            <a:r>
              <a:rPr lang="en-US" sz="2000" dirty="0"/>
              <a:t>In the WHO European Region, </a:t>
            </a:r>
            <a:r>
              <a:rPr lang="en-US" sz="2000" b="1" dirty="0"/>
              <a:t>14 diarrhea deaths a day </a:t>
            </a:r>
            <a:r>
              <a:rPr lang="en-US" sz="2000" dirty="0"/>
              <a:t>are estimated attributable to inadequate water, sanitation and hygiene. </a:t>
            </a:r>
            <a:endParaRPr lang="en-US" sz="2000" dirty="0" smtClean="0"/>
          </a:p>
          <a:p>
            <a:r>
              <a:rPr lang="en-US" sz="2000" dirty="0" smtClean="0"/>
              <a:t>More </a:t>
            </a:r>
            <a:r>
              <a:rPr lang="en-US" sz="2000" dirty="0"/>
              <a:t>than </a:t>
            </a:r>
            <a:r>
              <a:rPr lang="en-US" sz="2000" b="1" dirty="0"/>
              <a:t>62 million </a:t>
            </a:r>
            <a:r>
              <a:rPr lang="en-US" sz="2000" dirty="0"/>
              <a:t>people</a:t>
            </a:r>
            <a:r>
              <a:rPr lang="en-US" sz="2000" b="1" dirty="0"/>
              <a:t> lack access </a:t>
            </a:r>
            <a:r>
              <a:rPr lang="en-US" sz="2000" dirty="0"/>
              <a:t>to adequate sanitation facilities in terms of functioning toilets and safe means to dispose of human feces. </a:t>
            </a:r>
            <a:endParaRPr lang="en-US" sz="2000" dirty="0" smtClean="0"/>
          </a:p>
          <a:p>
            <a:r>
              <a:rPr lang="en-US" sz="2000" dirty="0" smtClean="0"/>
              <a:t>About </a:t>
            </a:r>
            <a:r>
              <a:rPr lang="en-US" sz="2000" b="1" dirty="0"/>
              <a:t>14 million </a:t>
            </a:r>
            <a:r>
              <a:rPr lang="en-US" sz="2000" dirty="0"/>
              <a:t>people do </a:t>
            </a:r>
            <a:r>
              <a:rPr lang="en-US" sz="2000" b="1" dirty="0"/>
              <a:t>not </a:t>
            </a:r>
            <a:r>
              <a:rPr lang="en-US" sz="2000" dirty="0"/>
              <a:t>enjoy </a:t>
            </a:r>
            <a:r>
              <a:rPr lang="en-US" sz="2000" b="1" dirty="0"/>
              <a:t>access </a:t>
            </a:r>
            <a:r>
              <a:rPr lang="en-US" sz="2000" b="1" dirty="0" smtClean="0"/>
              <a:t>to </a:t>
            </a:r>
            <a:r>
              <a:rPr lang="en-US" sz="2000" b="1" dirty="0"/>
              <a:t>basic drinking-water </a:t>
            </a:r>
            <a:r>
              <a:rPr lang="en-US" sz="2000" dirty="0"/>
              <a:t>source, and 62 million people do not have access to piped water on premises.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0072" y="3723878"/>
            <a:ext cx="286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WHO Regional Office for Europe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</a:t>
            </a:r>
            <a:r>
              <a:rPr lang="en-US" dirty="0"/>
              <a:t>, sanitation and hygiene</a:t>
            </a:r>
            <a:br>
              <a:rPr lang="en-US" dirty="0"/>
            </a:br>
            <a:r>
              <a:rPr lang="en-US" dirty="0"/>
              <a:t>in schools in </a:t>
            </a:r>
            <a:r>
              <a:rPr lang="en-US" dirty="0" smtClean="0"/>
              <a:t>the pan-European </a:t>
            </a:r>
            <a:r>
              <a:rPr lang="en-US" dirty="0"/>
              <a:t>region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159"/>
            <a:ext cx="8229600" cy="2883767"/>
          </a:xfrm>
        </p:spPr>
        <p:txBody>
          <a:bodyPr>
            <a:normAutofit/>
          </a:bodyPr>
          <a:lstStyle/>
          <a:p>
            <a:r>
              <a:rPr lang="en-US" sz="2000" dirty="0"/>
              <a:t>Most countries have standards in place, but these are diverse and </a:t>
            </a:r>
            <a:r>
              <a:rPr lang="en-US" sz="2400" b="1" dirty="0"/>
              <a:t>often neglect </a:t>
            </a:r>
            <a:r>
              <a:rPr lang="en-US" sz="2400" b="1" dirty="0" smtClean="0"/>
              <a:t>critical WASH</a:t>
            </a:r>
            <a:r>
              <a:rPr lang="en-US" sz="2400" dirty="0" smtClean="0"/>
              <a:t> </a:t>
            </a:r>
            <a:r>
              <a:rPr lang="en-US" sz="2000" dirty="0"/>
              <a:t>aspects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Policies and targets are set, confirming countries’ commitment and reflecting </a:t>
            </a:r>
            <a:r>
              <a:rPr lang="en-US" sz="2000" dirty="0" smtClean="0"/>
              <a:t>priorities, but </a:t>
            </a:r>
            <a:r>
              <a:rPr lang="en-US" sz="2000" dirty="0"/>
              <a:t>full implementation and improvement of </a:t>
            </a:r>
            <a:r>
              <a:rPr lang="en-US" sz="2400" b="1" dirty="0"/>
              <a:t>WASH in schools is impeded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9792" y="3507854"/>
            <a:ext cx="622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situation of water, sanitation and hygiene in schools in the pan-European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region.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2016 WHO Regional Office for Europe</a:t>
            </a:r>
          </a:p>
        </p:txBody>
      </p:sp>
    </p:spTree>
    <p:extLst>
      <p:ext uri="{BB962C8B-B14F-4D97-AF65-F5344CB8AC3E}">
        <p14:creationId xmlns:p14="http://schemas.microsoft.com/office/powerpoint/2010/main" val="36721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Burden of Healthcare</a:t>
            </a:r>
            <a:br>
              <a:rPr lang="en-US" dirty="0" smtClean="0"/>
            </a:br>
            <a:r>
              <a:rPr lang="en-US" dirty="0" smtClean="0"/>
              <a:t>Associated Infections (HAI)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On </a:t>
            </a:r>
            <a:r>
              <a:rPr lang="en-US" sz="1800" dirty="0"/>
              <a:t>average at any given time 7% of patients </a:t>
            </a:r>
            <a:r>
              <a:rPr lang="en-US" sz="1800" dirty="0" smtClean="0"/>
              <a:t>will </a:t>
            </a:r>
            <a:r>
              <a:rPr lang="en-US" sz="1800" dirty="0"/>
              <a:t>acquire at least </a:t>
            </a:r>
            <a:r>
              <a:rPr lang="en-US" sz="1800" dirty="0" smtClean="0"/>
              <a:t>one HAI. Death </a:t>
            </a:r>
            <a:r>
              <a:rPr lang="en-US" sz="1800" dirty="0"/>
              <a:t>from HAI occurs in about 10% of affected patients;</a:t>
            </a:r>
          </a:p>
          <a:p>
            <a:r>
              <a:rPr lang="en-US" sz="1800" dirty="0" smtClean="0"/>
              <a:t>Europe: more </a:t>
            </a:r>
            <a:r>
              <a:rPr lang="en-US" sz="1800" dirty="0"/>
              <a:t>than 4 </a:t>
            </a:r>
            <a:r>
              <a:rPr lang="en-US" sz="1800" dirty="0" smtClean="0"/>
              <a:t>million patients </a:t>
            </a:r>
            <a:r>
              <a:rPr lang="en-US" sz="1800" dirty="0"/>
              <a:t>are affected by approximately 4.5 million </a:t>
            </a:r>
            <a:r>
              <a:rPr lang="en-US" sz="1800" dirty="0" smtClean="0"/>
              <a:t>episodes of </a:t>
            </a:r>
            <a:r>
              <a:rPr lang="en-US" sz="1800" dirty="0"/>
              <a:t>HAI annually, leading to 16 million extra days of </a:t>
            </a:r>
            <a:r>
              <a:rPr lang="en-US" sz="1800" dirty="0" smtClean="0"/>
              <a:t>hospital stay</a:t>
            </a:r>
            <a:r>
              <a:rPr lang="en-US" sz="1800" dirty="0"/>
              <a:t>, 37 000 attributable deaths and contributing to </a:t>
            </a:r>
            <a:r>
              <a:rPr lang="en-US" sz="1800" dirty="0" smtClean="0"/>
              <a:t>an additional </a:t>
            </a:r>
            <a:r>
              <a:rPr lang="en-US" sz="1800" dirty="0"/>
              <a:t>110 000;</a:t>
            </a:r>
          </a:p>
          <a:p>
            <a:r>
              <a:rPr lang="en-US" sz="1800" dirty="0" smtClean="0"/>
              <a:t>USA it </a:t>
            </a:r>
            <a:r>
              <a:rPr lang="en-US" sz="1800" dirty="0"/>
              <a:t>was </a:t>
            </a:r>
            <a:r>
              <a:rPr lang="en-US" sz="1800" dirty="0" smtClean="0"/>
              <a:t>estimated that </a:t>
            </a:r>
            <a:r>
              <a:rPr lang="en-US" sz="1800" dirty="0"/>
              <a:t>around 1.7 million patients are affected by HAI </a:t>
            </a:r>
            <a:r>
              <a:rPr lang="en-US" sz="1800" dirty="0" smtClean="0"/>
              <a:t>each year</a:t>
            </a:r>
            <a:r>
              <a:rPr lang="en-US" sz="1800" dirty="0"/>
              <a:t>, representing a prevalence of 4.5% and accounting </a:t>
            </a:r>
            <a:r>
              <a:rPr lang="en-US" sz="1800" dirty="0" smtClean="0"/>
              <a:t>for 99 </a:t>
            </a:r>
            <a:r>
              <a:rPr lang="en-US" sz="1800" dirty="0"/>
              <a:t>000 deaths.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7824" y="3795886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Report on the endemic burden of healthcare-associated infection worldwide. Geneva: World Health Organization; 2011</a:t>
            </a:r>
          </a:p>
        </p:txBody>
      </p:sp>
    </p:spTree>
    <p:extLst>
      <p:ext uri="{BB962C8B-B14F-4D97-AF65-F5344CB8AC3E}">
        <p14:creationId xmlns:p14="http://schemas.microsoft.com/office/powerpoint/2010/main" val="3070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1074</Words>
  <Application>Microsoft Office PowerPoint</Application>
  <PresentationFormat>On-screen Show (16:9)</PresentationFormat>
  <Paragraphs>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Hygiene Policies and Implementation </vt:lpstr>
      <vt:lpstr>PowerPoint Presentation</vt:lpstr>
      <vt:lpstr>PowerPoint Presentation</vt:lpstr>
      <vt:lpstr>PowerPoint Presentation</vt:lpstr>
      <vt:lpstr>PowerPoint Presentation</vt:lpstr>
      <vt:lpstr>Hygiene</vt:lpstr>
      <vt:lpstr>Water, sanitation and hygiene in the European region </vt:lpstr>
      <vt:lpstr>Water, sanitation and hygiene in schools in the pan-European region </vt:lpstr>
      <vt:lpstr>Burden of Healthcare Associated Infections (HAI)</vt:lpstr>
      <vt:lpstr>Organization of infection control in European hospitals</vt:lpstr>
      <vt:lpstr>Hygiene &amp;  </vt:lpstr>
      <vt:lpstr>Goal 3: Ensure healthy lives and promote well-being for all at all ages</vt:lpstr>
      <vt:lpstr>Goal 6: Ensure access to water and sanitation for all</vt:lpstr>
      <vt:lpstr>Protocol on Water and Health</vt:lpstr>
      <vt:lpstr>World Alliance for Patient Safety Clean Care is Safer Care</vt:lpstr>
      <vt:lpstr>PowerPoint Presentation</vt:lpstr>
      <vt:lpstr>PowerPoint Presentation</vt:lpstr>
      <vt:lpstr>Hygiene &amp; People at the centre </vt:lpstr>
      <vt:lpstr>Hand Hygiene and Behavior change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</dc:creator>
  <cp:lastModifiedBy>COUTINHO REHSE, Ana Paula</cp:lastModifiedBy>
  <cp:revision>66</cp:revision>
  <dcterms:created xsi:type="dcterms:W3CDTF">2016-07-06T13:14:59Z</dcterms:created>
  <dcterms:modified xsi:type="dcterms:W3CDTF">2017-09-11T21:03:29Z</dcterms:modified>
</cp:coreProperties>
</file>