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8" r:id="rId2"/>
    <p:sldId id="299" r:id="rId3"/>
    <p:sldId id="310" r:id="rId4"/>
    <p:sldId id="313" r:id="rId5"/>
  </p:sldIdLst>
  <p:sldSz cx="9144000" cy="6858000" type="screen4x3"/>
  <p:notesSz cx="6735763" cy="9866313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B6E4F-1555-486C-BA1E-B551CD5E56AF}" type="datetimeFigureOut">
              <a:rPr lang="da-DK" smtClean="0"/>
              <a:t>11-09-2017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1DAFB-2154-4960-8C96-376E381783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8925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5F29F-DFB2-8F4E-B2EE-14D63E51AD36}" type="datetimeFigureOut">
              <a:rPr lang="da-DK" smtClean="0"/>
              <a:t>11-09-2017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BE682-E143-9C44-97F2-61307526D3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7430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E682-E143-9C44-97F2-61307526D32D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629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1F66-6B83-6449-A6E7-1F90479B13DA}" type="datetimeFigureOut">
              <a:rPr lang="da-DK" smtClean="0"/>
              <a:t>11-09-2017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E1E-2712-E049-B47F-F9AEF2983C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72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1F66-6B83-6449-A6E7-1F90479B13DA}" type="datetimeFigureOut">
              <a:rPr lang="da-DK" smtClean="0"/>
              <a:t>11-09-2017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E1E-2712-E049-B47F-F9AEF2983C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357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1F66-6B83-6449-A6E7-1F90479B13DA}" type="datetimeFigureOut">
              <a:rPr lang="da-DK" smtClean="0"/>
              <a:t>11-09-2017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E1E-2712-E049-B47F-F9AEF2983C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126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1F66-6B83-6449-A6E7-1F90479B13DA}" type="datetimeFigureOut">
              <a:rPr lang="da-DK" smtClean="0"/>
              <a:t>11-09-2017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E1E-2712-E049-B47F-F9AEF2983C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610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1F66-6B83-6449-A6E7-1F90479B13DA}" type="datetimeFigureOut">
              <a:rPr lang="da-DK" smtClean="0"/>
              <a:t>11-09-2017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E1E-2712-E049-B47F-F9AEF2983C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073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1F66-6B83-6449-A6E7-1F90479B13DA}" type="datetimeFigureOut">
              <a:rPr lang="da-DK" smtClean="0"/>
              <a:t>11-09-2017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E1E-2712-E049-B47F-F9AEF2983C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836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1F66-6B83-6449-A6E7-1F90479B13DA}" type="datetimeFigureOut">
              <a:rPr lang="da-DK" smtClean="0"/>
              <a:t>11-09-2017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E1E-2712-E049-B47F-F9AEF2983C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781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1F66-6B83-6449-A6E7-1F90479B13DA}" type="datetimeFigureOut">
              <a:rPr lang="da-DK" smtClean="0"/>
              <a:t>11-09-2017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E1E-2712-E049-B47F-F9AEF2983C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238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1F66-6B83-6449-A6E7-1F90479B13DA}" type="datetimeFigureOut">
              <a:rPr lang="da-DK" smtClean="0"/>
              <a:t>11-09-2017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E1E-2712-E049-B47F-F9AEF2983C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179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1F66-6B83-6449-A6E7-1F90479B13DA}" type="datetimeFigureOut">
              <a:rPr lang="da-DK" smtClean="0"/>
              <a:t>11-09-2017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E1E-2712-E049-B47F-F9AEF2983C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5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1F66-6B83-6449-A6E7-1F90479B13DA}" type="datetimeFigureOut">
              <a:rPr lang="da-DK" smtClean="0"/>
              <a:t>11-09-2017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E1E-2712-E049-B47F-F9AEF2983C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088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676088"/>
            <a:ext cx="8229600" cy="1105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854686"/>
            <a:ext cx="8229600" cy="4271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31F66-6B83-6449-A6E7-1F90479B13DA}" type="datetimeFigureOut">
              <a:rPr lang="da-DK" smtClean="0"/>
              <a:t>11-09-2017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F8E1E-2712-E049-B47F-F9AEF2983C24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Billede 7" descr="SDU_BLACK_RG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113" y="347169"/>
            <a:ext cx="1162462" cy="31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81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s.joern.kolmos@rsyd.d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981075"/>
            <a:ext cx="8686800" cy="1800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a-DK" sz="3600" dirty="0" smtClean="0">
                <a:solidFill>
                  <a:srgbClr val="C00000"/>
                </a:solidFill>
              </a:rPr>
              <a:t>Strategi </a:t>
            </a:r>
            <a:r>
              <a:rPr lang="da-DK" sz="3600" dirty="0">
                <a:solidFill>
                  <a:srgbClr val="C00000"/>
                </a:solidFill>
              </a:rPr>
              <a:t>for human </a:t>
            </a:r>
            <a:r>
              <a:rPr lang="da-DK" sz="3600" dirty="0" smtClean="0">
                <a:solidFill>
                  <a:srgbClr val="C00000"/>
                </a:solidFill>
              </a:rPr>
              <a:t>antibiotika</a:t>
            </a:r>
            <a:br>
              <a:rPr lang="da-DK" sz="3600" dirty="0" smtClean="0">
                <a:solidFill>
                  <a:srgbClr val="C00000"/>
                </a:solidFill>
              </a:rPr>
            </a:br>
            <a:r>
              <a:rPr lang="da-DK" sz="2800" i="1" dirty="0" smtClean="0">
                <a:solidFill>
                  <a:srgbClr val="C00000"/>
                </a:solidFill>
              </a:rPr>
              <a:t>set fra en klinisk og hygiejnisk synsvinkel</a:t>
            </a:r>
            <a:endParaRPr lang="en-GB" altLang="da-DK" sz="2800" b="0" i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070225"/>
            <a:ext cx="8812213" cy="223043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altLang="da-DK" sz="2400" dirty="0" smtClean="0">
                <a:solidFill>
                  <a:schemeClr val="tx1"/>
                </a:solidFill>
              </a:rPr>
              <a:t>Hans Jørn Kolmos </a:t>
            </a:r>
          </a:p>
          <a:p>
            <a:pPr>
              <a:lnSpc>
                <a:spcPct val="90000"/>
              </a:lnSpc>
              <a:defRPr/>
            </a:pPr>
            <a:r>
              <a:rPr lang="en-GB" altLang="da-DK" sz="2400" dirty="0" smtClean="0">
                <a:solidFill>
                  <a:schemeClr val="tx1"/>
                </a:solidFill>
              </a:rPr>
              <a:t>Professor, </a:t>
            </a:r>
            <a:r>
              <a:rPr lang="en-GB" altLang="da-DK" sz="2400" dirty="0" err="1" smtClean="0">
                <a:solidFill>
                  <a:schemeClr val="tx1"/>
                </a:solidFill>
              </a:rPr>
              <a:t>overlæge</a:t>
            </a:r>
            <a:r>
              <a:rPr lang="en-GB" altLang="da-DK" sz="2400" dirty="0" smtClean="0">
                <a:solidFill>
                  <a:schemeClr val="tx1"/>
                </a:solidFill>
              </a:rPr>
              <a:t> dr. med.</a:t>
            </a:r>
          </a:p>
          <a:p>
            <a:pPr>
              <a:lnSpc>
                <a:spcPct val="90000"/>
              </a:lnSpc>
              <a:defRPr/>
            </a:pPr>
            <a:r>
              <a:rPr lang="en-GB" altLang="da-DK" sz="2400" dirty="0" err="1" smtClean="0">
                <a:solidFill>
                  <a:schemeClr val="tx1"/>
                </a:solidFill>
              </a:rPr>
              <a:t>Klinisk</a:t>
            </a:r>
            <a:r>
              <a:rPr lang="en-GB" altLang="da-DK" sz="2400" dirty="0" smtClean="0">
                <a:solidFill>
                  <a:schemeClr val="tx1"/>
                </a:solidFill>
              </a:rPr>
              <a:t> </a:t>
            </a:r>
            <a:r>
              <a:rPr lang="en-GB" altLang="da-DK" sz="2400" dirty="0" err="1" smtClean="0">
                <a:solidFill>
                  <a:schemeClr val="tx1"/>
                </a:solidFill>
              </a:rPr>
              <a:t>Mikrobiologisk</a:t>
            </a:r>
            <a:r>
              <a:rPr lang="en-GB" altLang="da-DK" sz="2400" dirty="0" smtClean="0">
                <a:solidFill>
                  <a:schemeClr val="tx1"/>
                </a:solidFill>
              </a:rPr>
              <a:t> </a:t>
            </a:r>
            <a:r>
              <a:rPr lang="en-GB" altLang="da-DK" sz="2400" dirty="0" err="1" smtClean="0">
                <a:solidFill>
                  <a:schemeClr val="tx1"/>
                </a:solidFill>
              </a:rPr>
              <a:t>Afdeling</a:t>
            </a:r>
            <a:endParaRPr lang="en-GB" altLang="da-DK" sz="24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GB" altLang="da-DK" sz="2400" dirty="0" smtClean="0">
                <a:solidFill>
                  <a:schemeClr val="tx1"/>
                </a:solidFill>
              </a:rPr>
              <a:t>Odense </a:t>
            </a:r>
            <a:r>
              <a:rPr lang="en-GB" altLang="da-DK" sz="2400" dirty="0" err="1" smtClean="0">
                <a:solidFill>
                  <a:schemeClr val="tx1"/>
                </a:solidFill>
              </a:rPr>
              <a:t>Universitetshospital</a:t>
            </a:r>
            <a:endParaRPr lang="en-GB" altLang="da-DK" sz="24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GB" altLang="da-DK" sz="2400" dirty="0" smtClean="0">
                <a:solidFill>
                  <a:schemeClr val="tx1"/>
                </a:solidFill>
                <a:hlinkClick r:id="rId2"/>
              </a:rPr>
              <a:t>hans.joern.kolmos@rsyd.dk</a:t>
            </a:r>
            <a:endParaRPr lang="en-GB" altLang="da-DK" sz="2400" dirty="0" smtClean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71550" y="5661025"/>
            <a:ext cx="69850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a-DK" sz="1600" dirty="0" smtClean="0"/>
              <a:t>Rådet for Bedre Hygiejne </a:t>
            </a:r>
          </a:p>
          <a:p>
            <a:pPr algn="ctr"/>
            <a:r>
              <a:rPr lang="en-GB" altLang="da-DK" sz="1600" dirty="0" err="1" smtClean="0">
                <a:effectLst/>
              </a:rPr>
              <a:t>Christiansborg</a:t>
            </a:r>
            <a:r>
              <a:rPr lang="en-GB" altLang="da-DK" sz="1600" dirty="0" smtClean="0">
                <a:effectLst/>
              </a:rPr>
              <a:t> 12.09.17</a:t>
            </a:r>
            <a:endParaRPr lang="en-GB" altLang="da-DK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65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80552"/>
            <a:ext cx="8229600" cy="110550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da-DK" altLang="da-DK" sz="3200" dirty="0" smtClean="0"/>
              <a:t>Fra handlingsplan til </a:t>
            </a:r>
            <a:r>
              <a:rPr lang="da-DK" altLang="da-DK" sz="3200" dirty="0" err="1" smtClean="0"/>
              <a:t>a</a:t>
            </a:r>
            <a:r>
              <a:rPr lang="da-DK" altLang="da-DK" sz="3200" b="0" dirty="0" err="1" smtClean="0"/>
              <a:t>ntibiotic</a:t>
            </a:r>
            <a:r>
              <a:rPr lang="da-DK" altLang="da-DK" sz="3200" b="0" dirty="0" smtClean="0"/>
              <a:t> </a:t>
            </a:r>
            <a:r>
              <a:rPr lang="da-DK" altLang="da-DK" sz="3200" b="0" dirty="0" err="1" smtClean="0"/>
              <a:t>stewardship</a:t>
            </a:r>
            <a:endParaRPr lang="da-DK" altLang="da-DK" sz="3200" b="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142" y="2087871"/>
            <a:ext cx="5645150" cy="39798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da-DK" altLang="da-DK" dirty="0" smtClean="0"/>
              <a:t>Har patienten virkelig behov for behandling?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a-DK" altLang="da-DK" dirty="0" smtClean="0"/>
              <a:t>Hvis ja: finde det bedst egnede antibiotikum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a-DK" altLang="da-DK" dirty="0" smtClean="0"/>
              <a:t>Vejledt af mikrobiologisk diagnostik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a-DK" altLang="da-DK" dirty="0" smtClean="0"/>
              <a:t>Behandle målrettet, smalt  og kortvarigt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a-DK" altLang="da-DK" sz="3800" i="1" dirty="0" smtClean="0">
                <a:solidFill>
                  <a:srgbClr val="CC0000"/>
                </a:solidFill>
              </a:rPr>
              <a:t>Undgå at behandle alle andre</a:t>
            </a:r>
          </a:p>
        </p:txBody>
      </p:sp>
      <p:pic>
        <p:nvPicPr>
          <p:cNvPr id="33797" name="Picture 10" descr="k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273" y="5254848"/>
            <a:ext cx="1581102" cy="10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12" descr="antibiotika_app_handen_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420" y="5243554"/>
            <a:ext cx="11144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30" t="16978" r="25526" b="5411"/>
          <a:stretch/>
        </p:blipFill>
        <p:spPr bwMode="auto">
          <a:xfrm>
            <a:off x="6673065" y="1856094"/>
            <a:ext cx="1488295" cy="1091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5" descr="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012" y="3084394"/>
            <a:ext cx="2823180" cy="2033518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7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1368"/>
            <a:ext cx="8229600" cy="110550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da-DK" altLang="da-DK" sz="36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Generelle hygiejniske forholdsregler</a:t>
            </a:r>
            <a:endParaRPr lang="da-DK" altLang="da-DK" sz="3600" b="0" dirty="0" smtClean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688882"/>
            <a:ext cx="8229600" cy="4762718"/>
          </a:xfrm>
        </p:spPr>
        <p:txBody>
          <a:bodyPr>
            <a:normAutofit/>
          </a:bodyPr>
          <a:lstStyle/>
          <a:p>
            <a:r>
              <a:rPr lang="da-DK" altLang="da-DK" sz="2800" b="1" dirty="0" smtClean="0"/>
              <a:t>Håndhygiejne</a:t>
            </a:r>
          </a:p>
          <a:p>
            <a:r>
              <a:rPr lang="da-DK" altLang="da-DK" sz="2800" b="1" dirty="0" smtClean="0"/>
              <a:t>Rengøring af kontaktflader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altLang="da-DK" sz="2800" dirty="0" smtClean="0"/>
              <a:t>Uniformer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altLang="da-DK" sz="2800" dirty="0" smtClean="0"/>
              <a:t>Målrettet brug af handsker, forklæder mm.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altLang="da-DK" sz="2800" dirty="0" smtClean="0"/>
              <a:t>Pletdesinfektion af spild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altLang="da-DK" sz="2800" dirty="0" smtClean="0"/>
              <a:t>Dekontaminering af utensilier og udstyr</a:t>
            </a:r>
          </a:p>
          <a:p>
            <a:pPr>
              <a:buFont typeface="Arial" panose="020B0604020202020204" pitchFamily="34" charset="0"/>
              <a:buChar char="•"/>
            </a:pPr>
            <a:endParaRPr lang="da-DK" altLang="da-DK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altLang="da-DK" sz="2800" dirty="0" smtClean="0"/>
              <a:t>Hurtig mikrobiologisk diagnostik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altLang="da-DK" sz="2800" b="1" dirty="0" smtClean="0"/>
              <a:t>Restriktiv brug af antibiotika og </a:t>
            </a:r>
            <a:r>
              <a:rPr lang="da-DK" altLang="da-DK" sz="2800" b="1" dirty="0" smtClean="0"/>
              <a:t>katetre</a:t>
            </a:r>
            <a:endParaRPr lang="da-DK" altLang="da-DK" sz="2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da-DK" altLang="da-DK" sz="2400" dirty="0" smtClean="0"/>
          </a:p>
        </p:txBody>
      </p:sp>
      <p:pic>
        <p:nvPicPr>
          <p:cNvPr id="6" name="Picture 5" descr="renehaenderomloe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136775"/>
            <a:ext cx="1373187" cy="101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087" y="1625382"/>
            <a:ext cx="1315346" cy="1014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>
            <a:spLocks noChangeArrowheads="1"/>
          </p:cNvSpPr>
          <p:nvPr/>
        </p:nvSpPr>
        <p:spPr bwMode="auto">
          <a:xfrm rot="-1359359">
            <a:off x="5868201" y="1910746"/>
            <a:ext cx="2417795" cy="864789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457200" y="5022377"/>
            <a:ext cx="8229600" cy="145651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95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7725"/>
            <a:ext cx="8229600" cy="9536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a-DK" altLang="da-DK" sz="3600" dirty="0" smtClean="0">
                <a:solidFill>
                  <a:schemeClr val="accent2"/>
                </a:solidFill>
              </a:rPr>
              <a:t>Antibiotika og katetre disponerer til hospitalsinfektioner</a:t>
            </a:r>
            <a:r>
              <a:rPr lang="da-DK" altLang="da-DK" sz="3100" i="1" dirty="0" smtClean="0"/>
              <a:t> </a:t>
            </a:r>
            <a:endParaRPr lang="da-DK" altLang="da-DK" sz="3100" i="1" dirty="0" smtClean="0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612775" y="6116924"/>
            <a:ext cx="1511300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124075" y="5013325"/>
            <a:ext cx="17287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851275" y="3933825"/>
            <a:ext cx="17287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5580063" y="2708275"/>
            <a:ext cx="302099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68313" y="5445125"/>
            <a:ext cx="14398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ctr" eaLnBrk="1" hangingPunct="1"/>
            <a:r>
              <a:rPr lang="en-GB" altLang="da-DK" sz="1800" b="1">
                <a:solidFill>
                  <a:srgbClr val="000000"/>
                </a:solidFill>
              </a:rPr>
              <a:t>Rask person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7235825" y="1989138"/>
            <a:ext cx="14398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ctr" eaLnBrk="1" hangingPunct="1"/>
            <a:r>
              <a:rPr lang="en-GB" altLang="da-DK" sz="1800" b="1">
                <a:solidFill>
                  <a:srgbClr val="000000"/>
                </a:solidFill>
              </a:rPr>
              <a:t>Patient med </a:t>
            </a:r>
          </a:p>
          <a:p>
            <a:pPr algn="ctr" eaLnBrk="1" hangingPunct="1"/>
            <a:r>
              <a:rPr lang="en-GB" altLang="da-DK" sz="1800" b="1">
                <a:solidFill>
                  <a:srgbClr val="000000"/>
                </a:solidFill>
              </a:rPr>
              <a:t>infektion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rot="5400000">
            <a:off x="1571481" y="5565920"/>
            <a:ext cx="11051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rot="5400000">
            <a:off x="3312318" y="4472782"/>
            <a:ext cx="10779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rot="5400000">
            <a:off x="4967288" y="3321050"/>
            <a:ext cx="12255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122488" y="4162425"/>
            <a:ext cx="1944687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a-DK" sz="1800">
                <a:solidFill>
                  <a:srgbClr val="000000"/>
                </a:solidFill>
              </a:rPr>
              <a:t>Smitte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da-DK" sz="1800">
                <a:solidFill>
                  <a:srgbClr val="000000"/>
                </a:solidFill>
              </a:rPr>
              <a:t>(kontamination)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597549" y="5300663"/>
            <a:ext cx="1871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a-DK" sz="1800" dirty="0" err="1">
                <a:solidFill>
                  <a:srgbClr val="000000"/>
                </a:solidFill>
              </a:rPr>
              <a:t>Dårlig</a:t>
            </a:r>
            <a:r>
              <a:rPr lang="en-GB" altLang="da-DK" sz="1800" dirty="0">
                <a:solidFill>
                  <a:srgbClr val="000000"/>
                </a:solidFill>
              </a:rPr>
              <a:t> </a:t>
            </a:r>
            <a:r>
              <a:rPr lang="en-GB" altLang="da-DK" sz="1800" dirty="0" err="1">
                <a:solidFill>
                  <a:srgbClr val="000000"/>
                </a:solidFill>
              </a:rPr>
              <a:t>hygiejne</a:t>
            </a:r>
            <a:endParaRPr lang="en-GB" altLang="da-DK" sz="1800" dirty="0">
              <a:solidFill>
                <a:srgbClr val="000000"/>
              </a:solidFill>
            </a:endParaRP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2224586" y="5445125"/>
            <a:ext cx="354842" cy="144463"/>
          </a:xfrm>
          <a:prstGeom prst="leftArrow">
            <a:avLst>
              <a:gd name="adj1" fmla="val 50000"/>
              <a:gd name="adj2" fmla="val 8708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endParaRPr lang="da-DK" altLang="da-DK" sz="1800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4021446" y="3316664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a-DK" sz="1800" dirty="0" err="1">
                <a:solidFill>
                  <a:srgbClr val="000000"/>
                </a:solidFill>
              </a:rPr>
              <a:t>Kolonisation</a:t>
            </a:r>
            <a:endParaRPr lang="en-GB" altLang="da-DK" sz="1800" dirty="0">
              <a:solidFill>
                <a:srgbClr val="000000"/>
              </a:solidFill>
            </a:endParaRPr>
          </a:p>
        </p:txBody>
      </p:sp>
      <p:sp>
        <p:nvSpPr>
          <p:cNvPr id="23570" name="AutoShape 18"/>
          <p:cNvSpPr>
            <a:spLocks noChangeArrowheads="1"/>
          </p:cNvSpPr>
          <p:nvPr/>
        </p:nvSpPr>
        <p:spPr bwMode="auto">
          <a:xfrm>
            <a:off x="3953206" y="4391125"/>
            <a:ext cx="336559" cy="151605"/>
          </a:xfrm>
          <a:prstGeom prst="leftArrow">
            <a:avLst>
              <a:gd name="adj1" fmla="val 50000"/>
              <a:gd name="adj2" fmla="val 8708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endParaRPr lang="da-DK" altLang="da-DK" sz="1800"/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5673132" y="3275675"/>
            <a:ext cx="345531" cy="144462"/>
          </a:xfrm>
          <a:prstGeom prst="leftArrow">
            <a:avLst>
              <a:gd name="adj1" fmla="val 50000"/>
              <a:gd name="adj2" fmla="val 8708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endParaRPr lang="da-DK" altLang="da-DK" sz="1800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280606" y="4005263"/>
            <a:ext cx="266610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a-DK" sz="1800" b="1" dirty="0" err="1">
                <a:solidFill>
                  <a:srgbClr val="C00000"/>
                </a:solidFill>
              </a:rPr>
              <a:t>Ødelæggelse</a:t>
            </a:r>
            <a:r>
              <a:rPr lang="en-GB" altLang="da-DK" sz="1800" b="1" dirty="0">
                <a:solidFill>
                  <a:srgbClr val="C00000"/>
                </a:solidFill>
              </a:rPr>
              <a:t> </a:t>
            </a:r>
            <a:r>
              <a:rPr lang="en-GB" altLang="da-DK" sz="1800" b="1" dirty="0" err="1">
                <a:solidFill>
                  <a:srgbClr val="C00000"/>
                </a:solidFill>
              </a:rPr>
              <a:t>af</a:t>
            </a:r>
            <a:r>
              <a:rPr lang="en-GB" altLang="da-DK" sz="1800" b="1" dirty="0">
                <a:solidFill>
                  <a:srgbClr val="C00000"/>
                </a:solidFill>
              </a:rPr>
              <a:t> </a:t>
            </a:r>
            <a:r>
              <a:rPr lang="en-GB" altLang="da-DK" sz="1800" b="1" dirty="0" err="1" smtClean="0">
                <a:solidFill>
                  <a:srgbClr val="C00000"/>
                </a:solidFill>
              </a:rPr>
              <a:t>normale</a:t>
            </a:r>
            <a:r>
              <a:rPr lang="en-GB" altLang="da-DK" sz="1800" b="1" dirty="0" smtClean="0">
                <a:solidFill>
                  <a:srgbClr val="C00000"/>
                </a:solidFill>
              </a:rPr>
              <a:t> </a:t>
            </a:r>
            <a:r>
              <a:rPr lang="en-GB" altLang="da-DK" sz="1800" b="1" dirty="0" err="1" smtClean="0">
                <a:solidFill>
                  <a:srgbClr val="C00000"/>
                </a:solidFill>
              </a:rPr>
              <a:t>mikrobiom</a:t>
            </a:r>
            <a:r>
              <a:rPr lang="en-GB" altLang="da-DK" sz="1800" b="1" dirty="0" smtClean="0">
                <a:solidFill>
                  <a:srgbClr val="C00000"/>
                </a:solidFill>
              </a:rPr>
              <a:t> </a:t>
            </a:r>
            <a:r>
              <a:rPr lang="en-GB" altLang="da-DK" sz="1800" b="1" dirty="0">
                <a:solidFill>
                  <a:srgbClr val="C00000"/>
                </a:solidFill>
              </a:rPr>
              <a:t>med </a:t>
            </a:r>
            <a:r>
              <a:rPr lang="en-GB" altLang="da-DK" sz="1800" b="1" dirty="0" err="1">
                <a:solidFill>
                  <a:srgbClr val="C00000"/>
                </a:solidFill>
              </a:rPr>
              <a:t>antibiotika</a:t>
            </a:r>
            <a:endParaRPr lang="en-GB" altLang="da-DK" sz="1800" b="1" dirty="0">
              <a:solidFill>
                <a:srgbClr val="C00000"/>
              </a:solidFill>
            </a:endParaRP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6006927" y="2842287"/>
            <a:ext cx="25368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a-DK" sz="1800" b="1" dirty="0" err="1" smtClean="0">
                <a:solidFill>
                  <a:srgbClr val="C00000"/>
                </a:solidFill>
              </a:rPr>
              <a:t>Brud</a:t>
            </a:r>
            <a:r>
              <a:rPr lang="en-GB" altLang="da-DK" sz="1800" b="1" dirty="0" smtClean="0">
                <a:solidFill>
                  <a:srgbClr val="C00000"/>
                </a:solidFill>
              </a:rPr>
              <a:t> </a:t>
            </a:r>
            <a:r>
              <a:rPr lang="en-GB" altLang="da-DK" sz="1800" b="1" dirty="0" err="1" smtClean="0">
                <a:solidFill>
                  <a:srgbClr val="C00000"/>
                </a:solidFill>
              </a:rPr>
              <a:t>på</a:t>
            </a:r>
            <a:r>
              <a:rPr lang="en-GB" altLang="da-DK" sz="1800" b="1" dirty="0" smtClean="0">
                <a:solidFill>
                  <a:srgbClr val="C00000"/>
                </a:solidFill>
              </a:rPr>
              <a:t> </a:t>
            </a:r>
            <a:r>
              <a:rPr lang="en-GB" altLang="da-DK" sz="1800" b="1" dirty="0" err="1" smtClean="0">
                <a:solidFill>
                  <a:srgbClr val="C00000"/>
                </a:solidFill>
              </a:rPr>
              <a:t>barrierer</a:t>
            </a:r>
            <a:r>
              <a:rPr lang="en-GB" altLang="da-DK" sz="1800" b="1" dirty="0" smtClean="0">
                <a:solidFill>
                  <a:srgbClr val="C00000"/>
                </a:solidFill>
              </a:rPr>
              <a:t>: </a:t>
            </a:r>
            <a:r>
              <a:rPr lang="en-GB" altLang="da-DK" sz="1800" b="1" dirty="0" err="1" smtClean="0">
                <a:solidFill>
                  <a:srgbClr val="C00000"/>
                </a:solidFill>
              </a:rPr>
              <a:t>Katetre</a:t>
            </a:r>
            <a:r>
              <a:rPr lang="en-GB" altLang="da-DK" sz="1800" b="1" dirty="0" smtClean="0">
                <a:solidFill>
                  <a:srgbClr val="C00000"/>
                </a:solidFill>
              </a:rPr>
              <a:t> &amp; </a:t>
            </a:r>
            <a:r>
              <a:rPr lang="en-GB" altLang="da-DK" sz="1800" b="1" dirty="0" err="1" smtClean="0">
                <a:solidFill>
                  <a:srgbClr val="C00000"/>
                </a:solidFill>
              </a:rPr>
              <a:t>operationer</a:t>
            </a:r>
            <a:endParaRPr lang="en-GB" altLang="da-DK" sz="1800" b="1" dirty="0">
              <a:solidFill>
                <a:srgbClr val="C00000"/>
              </a:solidFill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5795233" y="2253964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a-DK" sz="1800" dirty="0">
                <a:solidFill>
                  <a:srgbClr val="000000"/>
                </a:solidFill>
              </a:rPr>
              <a:t>Invasion</a:t>
            </a:r>
          </a:p>
        </p:txBody>
      </p:sp>
      <p:cxnSp>
        <p:nvCxnSpPr>
          <p:cNvPr id="14" name="Lige forbindelse 13"/>
          <p:cNvCxnSpPr>
            <a:stCxn id="23563" idx="1"/>
          </p:cNvCxnSpPr>
          <p:nvPr/>
        </p:nvCxnSpPr>
        <p:spPr>
          <a:xfrm>
            <a:off x="3851274" y="5011739"/>
            <a:ext cx="4801705" cy="1586"/>
          </a:xfrm>
          <a:prstGeom prst="line">
            <a:avLst/>
          </a:prstGeom>
          <a:ln w="19050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 flipV="1">
            <a:off x="5580062" y="3923375"/>
            <a:ext cx="2993695" cy="25708"/>
          </a:xfrm>
          <a:prstGeom prst="line">
            <a:avLst/>
          </a:prstGeom>
          <a:ln w="19050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Bøjet pil 24"/>
          <p:cNvSpPr/>
          <p:nvPr/>
        </p:nvSpPr>
        <p:spPr>
          <a:xfrm>
            <a:off x="3275464" y="3580851"/>
            <a:ext cx="377079" cy="636166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47" name="Bøjet pil 46"/>
          <p:cNvSpPr/>
          <p:nvPr/>
        </p:nvSpPr>
        <p:spPr>
          <a:xfrm>
            <a:off x="5093799" y="2362896"/>
            <a:ext cx="377079" cy="636166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10494</TotalTime>
  <Words>127</Words>
  <Application>Microsoft Office PowerPoint</Application>
  <PresentationFormat>Skærmshow 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Strategi for human antibiotika set fra en klinisk og hygiejnisk synsvinkel</vt:lpstr>
      <vt:lpstr>Fra handlingsplan til antibiotic stewardship</vt:lpstr>
      <vt:lpstr>Generelle hygiejniske forholdsregler</vt:lpstr>
      <vt:lpstr>Antibiotika og katetre disponerer til hospitalsinfektioner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Jakob Ousager</dc:creator>
  <cp:lastModifiedBy>Hans Jørn Kolmos</cp:lastModifiedBy>
  <cp:revision>302</cp:revision>
  <cp:lastPrinted>2016-09-27T06:29:34Z</cp:lastPrinted>
  <dcterms:created xsi:type="dcterms:W3CDTF">2016-03-08T10:43:52Z</dcterms:created>
  <dcterms:modified xsi:type="dcterms:W3CDTF">2017-09-11T19:40:53Z</dcterms:modified>
</cp:coreProperties>
</file>