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335" r:id="rId5"/>
    <p:sldId id="336" r:id="rId6"/>
    <p:sldId id="353" r:id="rId7"/>
    <p:sldId id="338" r:id="rId8"/>
    <p:sldId id="333" r:id="rId9"/>
    <p:sldId id="345" r:id="rId10"/>
    <p:sldId id="344" r:id="rId11"/>
    <p:sldId id="350" r:id="rId12"/>
    <p:sldId id="357" r:id="rId13"/>
    <p:sldId id="359" r:id="rId14"/>
    <p:sldId id="328" r:id="rId15"/>
    <p:sldId id="358" r:id="rId16"/>
    <p:sldId id="356" r:id="rId17"/>
    <p:sldId id="317" r:id="rId18"/>
    <p:sldId id="354" r:id="rId19"/>
    <p:sldId id="355" r:id="rId20"/>
    <p:sldId id="332" r:id="rId21"/>
    <p:sldId id="316" r:id="rId22"/>
    <p:sldId id="348" r:id="rId23"/>
    <p:sldId id="360" r:id="rId24"/>
    <p:sldId id="334" r:id="rId25"/>
  </p:sldIdLst>
  <p:sldSz cx="9144000" cy="5143500" type="screen16x9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8367" autoAdjust="0"/>
  </p:normalViewPr>
  <p:slideViewPr>
    <p:cSldViewPr showGuides="1">
      <p:cViewPr varScale="1">
        <p:scale>
          <a:sx n="72" d="100"/>
          <a:sy n="72" d="100"/>
        </p:scale>
        <p:origin x="-2754" y="-96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/>
          <a:lstStyle>
            <a:lvl1pPr algn="r">
              <a:defRPr sz="1300"/>
            </a:lvl1pPr>
          </a:lstStyle>
          <a:p>
            <a:fld id="{1266CC9B-D73C-4C0F-B162-ED6120E4DA24}" type="datetimeFigureOut">
              <a:rPr lang="da-DK" smtClean="0"/>
              <a:pPr/>
              <a:t>12-09-2017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1" tIns="47781" rIns="95561" bIns="47781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1" tIns="47781" rIns="95561" bIns="47781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5561" tIns="47781" rIns="95561" bIns="47781" rtlCol="0" anchor="b"/>
          <a:lstStyle>
            <a:lvl1pPr algn="r">
              <a:defRPr sz="1300"/>
            </a:lvl1pPr>
          </a:lstStyle>
          <a:p>
            <a:fld id="{A123D157-BCAB-4F85-BE45-B7B806D84987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070159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09C3-2BD5-4486-BDE4-EDFDBC02A790}" type="slidenum">
              <a:rPr lang="da-DK" smtClean="0">
                <a:solidFill>
                  <a:prstClr val="black"/>
                </a:solidFill>
              </a:rPr>
              <a:pPr/>
              <a:t>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4629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D157-BCAB-4F85-BE45-B7B806D84987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378568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D157-BCAB-4F85-BE45-B7B806D84987}" type="slidenum">
              <a:rPr lang="da-DK" smtClean="0"/>
              <a:pPr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444457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D157-BCAB-4F85-BE45-B7B806D84987}" type="slidenum">
              <a:rPr lang="da-DK" smtClean="0"/>
              <a:pPr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13391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D157-BCAB-4F85-BE45-B7B806D84987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144208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D157-BCAB-4F85-BE45-B7B806D84987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688348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D157-BCAB-4F85-BE45-B7B806D84987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31647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D157-BCAB-4F85-BE45-B7B806D84987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0953339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D157-BCAB-4F85-BE45-B7B806D84987}" type="slidenum">
              <a:rPr lang="da-DK" smtClean="0"/>
              <a:pPr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3931056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D157-BCAB-4F85-BE45-B7B806D84987}" type="slidenum">
              <a:rPr lang="da-DK" smtClean="0"/>
              <a:pPr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280784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5713">
              <a:defRPr/>
            </a:pP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D157-BCAB-4F85-BE45-B7B806D84987}" type="slidenum">
              <a:rPr lang="da-DK" smtClean="0"/>
              <a:pPr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16263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D157-BCAB-4F85-BE45-B7B806D84987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244396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09C3-2BD5-4486-BDE4-EDFDBC02A790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312122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 smtClean="0"/>
          </a:p>
          <a:p>
            <a:pPr marL="171450" indent="-171450">
              <a:buFontTx/>
              <a:buChar char="-"/>
            </a:pPr>
            <a:endParaRPr lang="da-DK" baseline="0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09C3-2BD5-4486-BDE4-EDFDBC02A790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396278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107950" y="750888"/>
            <a:ext cx="6665913" cy="3749675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09C3-2BD5-4486-BDE4-EDFDBC02A790}" type="slidenum">
              <a:rPr lang="da-DK" smtClean="0">
                <a:solidFill>
                  <a:prstClr val="black"/>
                </a:solidFill>
              </a:rPr>
              <a:pPr/>
              <a:t>4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491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09C3-2BD5-4486-BDE4-EDFDBC02A790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94134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09C3-2BD5-4486-BDE4-EDFDBC02A790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995163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09C3-2BD5-4486-BDE4-EDFDBC02A790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7735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4709C3-2BD5-4486-BDE4-EDFDBC02A790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1882505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u="sng" dirty="0" smtClean="0"/>
          </a:p>
          <a:p>
            <a:endParaRPr lang="da-DK" u="sng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3D157-BCAB-4F85-BE45-B7B806D84987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75003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54899" y="1131590"/>
            <a:ext cx="7772400" cy="1102519"/>
          </a:xfrm>
        </p:spPr>
        <p:txBody>
          <a:bodyPr/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31640" y="2499742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51B1-66E3-47BB-B79C-3A75DED83A44}" type="datetimeFigureOut">
              <a:rPr lang="da-DK" smtClean="0"/>
              <a:pPr/>
              <a:t>12-09-2017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74322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51B1-66E3-47BB-B79C-3A75DED83A44}" type="datetimeFigureOut">
              <a:rPr lang="da-DK" smtClean="0"/>
              <a:pPr/>
              <a:t>12-09-2017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63F70-912A-4A6F-8EF1-54B8AD2064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809842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51B1-66E3-47BB-B79C-3A75DED83A44}" type="datetimeFigureOut">
              <a:rPr lang="da-DK" smtClean="0"/>
              <a:pPr/>
              <a:t>12-09-2017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63F70-912A-4A6F-8EF1-54B8AD2064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06396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51B1-66E3-47BB-B79C-3A75DED83A44}" type="datetimeFigureOut">
              <a:rPr lang="da-DK" smtClean="0"/>
              <a:pPr/>
              <a:t>12-09-2017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63F70-912A-4A6F-8EF1-54B8AD2064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91083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51B1-66E3-47BB-B79C-3A75DED83A44}" type="datetimeFigureOut">
              <a:rPr lang="da-DK" smtClean="0"/>
              <a:pPr/>
              <a:t>12-09-2017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63F70-912A-4A6F-8EF1-54B8AD2064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1423072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51B1-66E3-47BB-B79C-3A75DED83A44}" type="datetimeFigureOut">
              <a:rPr lang="da-DK" smtClean="0"/>
              <a:pPr/>
              <a:t>12-09-2017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63F70-912A-4A6F-8EF1-54B8AD2064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3586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51B1-66E3-47BB-B79C-3A75DED83A44}" type="datetimeFigureOut">
              <a:rPr lang="da-DK" smtClean="0"/>
              <a:pPr/>
              <a:t>12-09-2017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63F70-912A-4A6F-8EF1-54B8AD2064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864398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51B1-66E3-47BB-B79C-3A75DED83A44}" type="datetimeFigureOut">
              <a:rPr lang="da-DK" smtClean="0"/>
              <a:pPr/>
              <a:t>12-09-2017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63F70-912A-4A6F-8EF1-54B8AD2064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87782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51B1-66E3-47BB-B79C-3A75DED83A44}" type="datetimeFigureOut">
              <a:rPr lang="da-DK" smtClean="0"/>
              <a:pPr/>
              <a:t>12-09-2017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63F70-912A-4A6F-8EF1-54B8AD2064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2538455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51B1-66E3-47BB-B79C-3A75DED83A44}" type="datetimeFigureOut">
              <a:rPr lang="da-DK" smtClean="0"/>
              <a:pPr/>
              <a:t>12-09-2017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63F70-912A-4A6F-8EF1-54B8AD2064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3298606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851B1-66E3-47BB-B79C-3A75DED83A44}" type="datetimeFigureOut">
              <a:rPr lang="da-DK" smtClean="0"/>
              <a:pPr/>
              <a:t>12-09-2017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A963F70-912A-4A6F-8EF1-54B8AD20640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609656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043608" y="500856"/>
            <a:ext cx="764319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 smtClean="0"/>
              <a:t>Klik for at redigere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043608" y="1635646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i master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851B1-66E3-47BB-B79C-3A75DED83A44}" type="datetimeFigureOut">
              <a:rPr lang="da-DK" smtClean="0"/>
              <a:pPr/>
              <a:t>12-09-2017</a:t>
            </a:fld>
            <a:endParaRPr lang="da-DK"/>
          </a:p>
        </p:txBody>
      </p:sp>
      <p:sp>
        <p:nvSpPr>
          <p:cNvPr id="10" name="Rektangel 9"/>
          <p:cNvSpPr/>
          <p:nvPr userDrawn="1"/>
        </p:nvSpPr>
        <p:spPr>
          <a:xfrm>
            <a:off x="254299" y="-243408"/>
            <a:ext cx="641371" cy="1584176"/>
          </a:xfrm>
          <a:prstGeom prst="rect">
            <a:avLst/>
          </a:prstGeom>
          <a:solidFill>
            <a:srgbClr val="A5D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1" name="Billed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4586" y="260648"/>
            <a:ext cx="520795" cy="1008112"/>
          </a:xfrm>
          <a:prstGeom prst="rect">
            <a:avLst/>
          </a:prstGeom>
        </p:spPr>
      </p:pic>
      <p:sp>
        <p:nvSpPr>
          <p:cNvPr id="12" name="Rektangel 11"/>
          <p:cNvSpPr/>
          <p:nvPr userDrawn="1"/>
        </p:nvSpPr>
        <p:spPr>
          <a:xfrm>
            <a:off x="8502629" y="3939902"/>
            <a:ext cx="641371" cy="648072"/>
          </a:xfrm>
          <a:prstGeom prst="rect">
            <a:avLst/>
          </a:prstGeom>
          <a:solidFill>
            <a:srgbClr val="A5D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xmlns="" val="51946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accent1">
              <a:lumMod val="50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RSdnC5E-m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acr@regioner.dk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0" y="0"/>
            <a:ext cx="1011512" cy="18696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643922" y="3363838"/>
            <a:ext cx="8040646" cy="124556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a-DK" sz="2300" dirty="0">
                <a:solidFill>
                  <a:srgbClr val="4F81BD">
                    <a:lumMod val="50000"/>
                  </a:srgbClr>
                </a:solidFill>
              </a:rPr>
              <a:t>F</a:t>
            </a:r>
            <a:r>
              <a:rPr lang="da-DK" sz="2300" dirty="0" smtClean="0">
                <a:solidFill>
                  <a:srgbClr val="4F81BD">
                    <a:lumMod val="50000"/>
                  </a:srgbClr>
                </a:solidFill>
              </a:rPr>
              <a:t>remtidens sundhedsvæsen</a:t>
            </a:r>
          </a:p>
          <a:p>
            <a:r>
              <a:rPr lang="da-DK" sz="2300" dirty="0" smtClean="0">
                <a:solidFill>
                  <a:srgbClr val="4F81BD">
                    <a:lumMod val="50000"/>
                  </a:srgbClr>
                </a:solidFill>
              </a:rPr>
              <a:t>– nyeste udspil fra Danske Regioner</a:t>
            </a:r>
          </a:p>
        </p:txBody>
      </p:sp>
      <p:sp>
        <p:nvSpPr>
          <p:cNvPr id="5" name="Rektangel 4"/>
          <p:cNvSpPr/>
          <p:nvPr/>
        </p:nvSpPr>
        <p:spPr>
          <a:xfrm>
            <a:off x="7020272" y="-20539"/>
            <a:ext cx="1440160" cy="2088082"/>
          </a:xfrm>
          <a:prstGeom prst="rect">
            <a:avLst/>
          </a:prstGeom>
          <a:solidFill>
            <a:srgbClr val="A5D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49411" y="249550"/>
            <a:ext cx="1181533" cy="1671194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" y="3378501"/>
            <a:ext cx="1501251" cy="756084"/>
          </a:xfrm>
          <a:prstGeom prst="rect">
            <a:avLst/>
          </a:prstGeom>
          <a:solidFill>
            <a:srgbClr val="A5D9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13" name="Rektangel 12"/>
          <p:cNvSpPr/>
          <p:nvPr/>
        </p:nvSpPr>
        <p:spPr>
          <a:xfrm>
            <a:off x="8129211" y="4407954"/>
            <a:ext cx="1011512" cy="594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prstClr val="white"/>
              </a:solidFill>
            </a:endParaRPr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>
                <a:solidFill>
                  <a:prstClr val="white">
                    <a:lumMod val="65000"/>
                  </a:prstClr>
                </a:solidFill>
              </a:rPr>
              <a:t>Danske Regioner</a:t>
            </a:r>
            <a:endParaRPr lang="da-DK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89816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Politiske målsætninger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tx2"/>
                </a:solidFill>
              </a:rPr>
              <a:t>Vi skal være flere om koordineret forebyggelse.</a:t>
            </a:r>
          </a:p>
          <a:p>
            <a:pPr marL="0" indent="0">
              <a:buNone/>
            </a:pPr>
            <a:endParaRPr lang="da-DK" dirty="0">
              <a:solidFill>
                <a:schemeClr val="tx2"/>
              </a:solidFill>
            </a:endParaRPr>
          </a:p>
          <a:p>
            <a:r>
              <a:rPr lang="da-DK" dirty="0">
                <a:solidFill>
                  <a:schemeClr val="tx2"/>
                </a:solidFill>
              </a:rPr>
              <a:t>Vi skal målrette forebyggelse.</a:t>
            </a:r>
          </a:p>
          <a:p>
            <a:endParaRPr lang="da-DK" dirty="0">
              <a:solidFill>
                <a:schemeClr val="tx2"/>
              </a:solidFill>
            </a:endParaRPr>
          </a:p>
          <a:p>
            <a:r>
              <a:rPr lang="da-DK" dirty="0">
                <a:solidFill>
                  <a:schemeClr val="tx2"/>
                </a:solidFill>
              </a:rPr>
              <a:t>Vi skal prioritere de indsatser, der har effekt.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30239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600" dirty="0" smtClean="0"/>
              <a:t>Flere sunde og gode leveår, tak!</a:t>
            </a:r>
            <a:endParaRPr lang="da-DK" sz="2600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156" y="1358106"/>
            <a:ext cx="7908194" cy="241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118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Forebyggelse er en fælles opgave på tværs af flere parter</a:t>
            </a:r>
            <a:endParaRPr lang="da-D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63" t="29073" r="36058" b="9460"/>
          <a:stretch/>
        </p:blipFill>
        <p:spPr bwMode="auto">
          <a:xfrm>
            <a:off x="1259632" y="1458442"/>
            <a:ext cx="5976664" cy="366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6200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 rotWithShape="1">
          <a:blip r:embed="rId3" cstate="print"/>
          <a:srcRect l="55518" t="22680" r="11801" b="11518"/>
          <a:stretch/>
        </p:blipFill>
        <p:spPr>
          <a:xfrm>
            <a:off x="4572000" y="411510"/>
            <a:ext cx="3573463" cy="4496966"/>
          </a:xfrm>
          <a:prstGeom prst="rect">
            <a:avLst/>
          </a:prstGeom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71600" y="1923678"/>
            <a:ext cx="3600400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 smtClean="0"/>
              <a:t>De samfundsøkonomiske konsekvenser af, at vi IKKE satser mere på forebyggelse på alle niveauer.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xmlns="" val="2186437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90364"/>
            <a:ext cx="7920880" cy="857250"/>
          </a:xfrm>
        </p:spPr>
        <p:txBody>
          <a:bodyPr>
            <a:normAutofit/>
          </a:bodyPr>
          <a:lstStyle/>
          <a:p>
            <a:r>
              <a:rPr lang="da-DK" sz="2000" dirty="0" smtClean="0"/>
              <a:t>Del af reformen SUNDHED FOR ALLE</a:t>
            </a:r>
            <a:endParaRPr lang="da-DK" sz="2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81944" y="1995686"/>
            <a:ext cx="7704856" cy="3394472"/>
          </a:xfrm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 </a:t>
            </a:r>
          </a:p>
        </p:txBody>
      </p:sp>
      <p:sp>
        <p:nvSpPr>
          <p:cNvPr id="6" name="Pladsholder til indhold 2"/>
          <p:cNvSpPr txBox="1">
            <a:spLocks/>
          </p:cNvSpPr>
          <p:nvPr/>
        </p:nvSpPr>
        <p:spPr>
          <a:xfrm>
            <a:off x="5155380" y="1306930"/>
            <a:ext cx="4032448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da-DK" dirty="0" smtClean="0"/>
          </a:p>
          <a:p>
            <a:endParaRPr lang="da-DK" dirty="0" smtClean="0"/>
          </a:p>
        </p:txBody>
      </p:sp>
      <p:sp>
        <p:nvSpPr>
          <p:cNvPr id="7" name="Tekstfelt 6"/>
          <p:cNvSpPr txBox="1"/>
          <p:nvPr/>
        </p:nvSpPr>
        <p:spPr>
          <a:xfrm>
            <a:off x="1043608" y="1779662"/>
            <a:ext cx="5688632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Fokus på sundhed frem for sygdom.</a:t>
            </a:r>
          </a:p>
          <a:p>
            <a:pPr>
              <a:spcBef>
                <a:spcPct val="20000"/>
              </a:spcBef>
            </a:pPr>
            <a:endParaRPr lang="da-DK" sz="1600" dirty="0" smtClean="0">
              <a:solidFill>
                <a:schemeClr val="tx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da-DK" sz="1600" dirty="0" smtClean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Ressourcerne </a:t>
            </a:r>
            <a:r>
              <a:rPr lang="da-DK" sz="16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skal prioriteres derhen, hvor det samlet set kan give den største værdi for borgerne og for samfundet</a:t>
            </a:r>
            <a:r>
              <a:rPr lang="da-DK" sz="1600" dirty="0">
                <a:solidFill>
                  <a:schemeClr val="tx2"/>
                </a:solidFill>
              </a:rPr>
              <a:t>.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da-DK" sz="1600" dirty="0">
              <a:solidFill>
                <a:srgbClr val="4F81BD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2761406"/>
            <a:ext cx="3096344" cy="225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292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Regionernes rolle ift. forebyggelse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</a:t>
            </a:r>
            <a:r>
              <a:rPr lang="da-DK" dirty="0" smtClean="0"/>
              <a:t>en borgerrettede </a:t>
            </a:r>
            <a:r>
              <a:rPr lang="da-DK" dirty="0"/>
              <a:t>forebyggelse</a:t>
            </a:r>
            <a:r>
              <a:rPr lang="da-DK" dirty="0" smtClean="0"/>
              <a:t> ligger i kommunerne.</a:t>
            </a:r>
          </a:p>
          <a:p>
            <a:pPr marL="0" indent="0">
              <a:buNone/>
            </a:pPr>
            <a:endParaRPr lang="da-DK" dirty="0" smtClean="0"/>
          </a:p>
          <a:p>
            <a:r>
              <a:rPr lang="da-DK" dirty="0" smtClean="0"/>
              <a:t>Regioner og kommuner har et delt ansvar for den patientrettede forebyggelse.</a:t>
            </a:r>
          </a:p>
          <a:p>
            <a:endParaRPr lang="da-DK" dirty="0" smtClean="0"/>
          </a:p>
          <a:p>
            <a:r>
              <a:rPr lang="da-DK" dirty="0" smtClean="0"/>
              <a:t>Regionerne har en rådgivningsforpligtelse ift. kommunerne.</a:t>
            </a:r>
          </a:p>
          <a:p>
            <a:endParaRPr lang="da-DK" dirty="0" smtClean="0"/>
          </a:p>
          <a:p>
            <a:r>
              <a:rPr lang="da-DK" dirty="0" smtClean="0"/>
              <a:t>Regionerne har en generel forskningsforpligtelse.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1712460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Regionernes </a:t>
            </a:r>
            <a:r>
              <a:rPr lang="da-DK" dirty="0" smtClean="0"/>
              <a:t>potentiale ift. forebyggelse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lvl="1">
              <a:buFont typeface="Arial" panose="020B0604020202020204" pitchFamily="34" charset="0"/>
              <a:buChar char="•"/>
            </a:pPr>
            <a:r>
              <a:rPr lang="da-DK" dirty="0" smtClean="0"/>
              <a:t>Regionernes </a:t>
            </a:r>
            <a:r>
              <a:rPr lang="da-DK" dirty="0"/>
              <a:t>har stor </a:t>
            </a:r>
            <a:r>
              <a:rPr lang="da-DK" dirty="0" smtClean="0"/>
              <a:t>berøringsflade</a:t>
            </a:r>
          </a:p>
          <a:p>
            <a:pPr marL="342900" lvl="1">
              <a:buFont typeface="Arial" panose="020B0604020202020204" pitchFamily="34" charset="0"/>
              <a:buChar char="•"/>
            </a:pPr>
            <a:endParaRPr lang="da-DK" dirty="0"/>
          </a:p>
          <a:p>
            <a:pPr marL="342900" lvl="1">
              <a:buFont typeface="Arial" panose="020B0604020202020204" pitchFamily="34" charset="0"/>
              <a:buChar char="•"/>
            </a:pPr>
            <a:r>
              <a:rPr lang="da-DK" dirty="0" smtClean="0"/>
              <a:t>Sygehusene </a:t>
            </a:r>
            <a:r>
              <a:rPr lang="da-DK" dirty="0"/>
              <a:t>er hvert år i kontakt med næsten halvdelen af alle danskere og mere end 90 procent er i kontakt med almen </a:t>
            </a:r>
            <a:r>
              <a:rPr lang="da-DK" dirty="0" smtClean="0"/>
              <a:t>praksis</a:t>
            </a:r>
          </a:p>
          <a:p>
            <a:endParaRPr lang="da-DK" dirty="0" smtClean="0"/>
          </a:p>
          <a:p>
            <a:r>
              <a:rPr lang="da-DK" dirty="0" smtClean="0"/>
              <a:t>Sygehusene </a:t>
            </a:r>
            <a:r>
              <a:rPr lang="da-DK" dirty="0"/>
              <a:t>har en stor specialiseret viden, som kan komme resten af sundhedsvæsenet til gode. </a:t>
            </a:r>
            <a:endParaRPr lang="da-DK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a-DK" dirty="0" smtClean="0"/>
              <a:t>Mulighed for at anlægge et bredere </a:t>
            </a:r>
            <a:r>
              <a:rPr lang="da-DK" dirty="0"/>
              <a:t>fokus på sundhed </a:t>
            </a:r>
            <a:endParaRPr lang="da-DK" dirty="0" smtClean="0"/>
          </a:p>
          <a:p>
            <a:pPr marL="0" lvl="1" indent="0">
              <a:buNone/>
            </a:pPr>
            <a:r>
              <a:rPr lang="da-DK" dirty="0" smtClean="0"/>
              <a:t>– </a:t>
            </a:r>
            <a:r>
              <a:rPr lang="da-DK" dirty="0"/>
              <a:t>det hele menneske, og ikke blot diagnose </a:t>
            </a:r>
            <a:endParaRPr lang="da-DK" dirty="0" smtClean="0"/>
          </a:p>
          <a:p>
            <a:pPr marL="0" lvl="1" indent="0">
              <a:buNone/>
            </a:pPr>
            <a:endParaRPr lang="da-DK" dirty="0"/>
          </a:p>
          <a:p>
            <a:pPr marL="285750" lvl="1">
              <a:buFont typeface="Arial" panose="020B0604020202020204" pitchFamily="34" charset="0"/>
              <a:buChar char="•"/>
            </a:pPr>
            <a:r>
              <a:rPr lang="da-DK" dirty="0" smtClean="0"/>
              <a:t>Mulighed for at udvikle partnerskaber med ‘utraditionelle aktører’ i samarbejde med kommunerne m fl. (afsæt i sundhedsprofilerne).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385562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699792" y="1275606"/>
            <a:ext cx="3024336" cy="756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smtClean="0"/>
              <a:t>1: Mere lighed i sundhed</a:t>
            </a:r>
            <a:endParaRPr lang="da-DK" b="1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995046"/>
            <a:ext cx="1800200" cy="1664936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1131589"/>
            <a:ext cx="1758265" cy="1626153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61298" y="3020293"/>
            <a:ext cx="1770942" cy="1639689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203598"/>
            <a:ext cx="1728121" cy="1598274"/>
          </a:xfrm>
          <a:prstGeom prst="rect">
            <a:avLst/>
          </a:prstGeom>
        </p:spPr>
      </p:pic>
      <p:sp>
        <p:nvSpPr>
          <p:cNvPr id="8" name="Pladsholder til indhold 2"/>
          <p:cNvSpPr txBox="1">
            <a:spLocks/>
          </p:cNvSpPr>
          <p:nvPr/>
        </p:nvSpPr>
        <p:spPr>
          <a:xfrm>
            <a:off x="2675595" y="3021386"/>
            <a:ext cx="2074524" cy="5367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b="1" dirty="0" smtClean="0"/>
              <a:t>2: Målrettet forebyggelse</a:t>
            </a:r>
            <a:endParaRPr lang="da-DK" b="1" dirty="0"/>
          </a:p>
        </p:txBody>
      </p:sp>
      <p:sp>
        <p:nvSpPr>
          <p:cNvPr id="9" name="Pladsholder til indhold 2"/>
          <p:cNvSpPr txBox="1">
            <a:spLocks/>
          </p:cNvSpPr>
          <p:nvPr/>
        </p:nvSpPr>
        <p:spPr>
          <a:xfrm>
            <a:off x="6588153" y="1347614"/>
            <a:ext cx="2555847" cy="756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b="1" dirty="0" smtClean="0"/>
              <a:t>3: Smart brug af ny teknologi</a:t>
            </a:r>
            <a:endParaRPr lang="da-DK" b="1" dirty="0"/>
          </a:p>
        </p:txBody>
      </p:sp>
      <p:sp>
        <p:nvSpPr>
          <p:cNvPr id="10" name="Pladsholder til indhold 2"/>
          <p:cNvSpPr txBox="1">
            <a:spLocks/>
          </p:cNvSpPr>
          <p:nvPr/>
        </p:nvSpPr>
        <p:spPr>
          <a:xfrm>
            <a:off x="6630975" y="3075806"/>
            <a:ext cx="2261506" cy="7568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b="1" dirty="0" smtClean="0"/>
              <a:t>4: Oprustning af forskning </a:t>
            </a:r>
            <a:endParaRPr lang="da-DK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72" t="13917" r="32488" b="80612"/>
          <a:stretch/>
        </p:blipFill>
        <p:spPr bwMode="auto">
          <a:xfrm>
            <a:off x="971600" y="267494"/>
            <a:ext cx="4811326" cy="42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02484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 cstate="print"/>
          <a:srcRect l="16926" t="15738" r="16337" b="11813"/>
          <a:stretch/>
        </p:blipFill>
        <p:spPr>
          <a:xfrm>
            <a:off x="0" y="-16763"/>
            <a:ext cx="9144000" cy="51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938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267494"/>
            <a:ext cx="7643192" cy="857250"/>
          </a:xfrm>
        </p:spPr>
        <p:txBody>
          <a:bodyPr>
            <a:normAutofit/>
          </a:bodyPr>
          <a:lstStyle/>
          <a:p>
            <a:r>
              <a:rPr lang="da-DK" sz="2000" dirty="0" smtClean="0"/>
              <a:t>Hvordan udmøntes udspillet</a:t>
            </a:r>
            <a:endParaRPr lang="da-DK" sz="20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83568" y="1419622"/>
            <a:ext cx="8229600" cy="3394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600" dirty="0" smtClean="0">
                <a:solidFill>
                  <a:srgbClr val="4F81BD">
                    <a:lumMod val="50000"/>
                  </a:srgbClr>
                </a:solidFill>
              </a:rPr>
              <a:t> </a:t>
            </a:r>
          </a:p>
          <a:p>
            <a:r>
              <a:rPr lang="da-DK" sz="2200" dirty="0" smtClean="0">
                <a:solidFill>
                  <a:srgbClr val="4F81BD">
                    <a:lumMod val="50000"/>
                  </a:srgbClr>
                </a:solidFill>
              </a:rPr>
              <a:t>Udspillet er en invitation til dialog – Forslag er ikke en udtømmende liste!</a:t>
            </a:r>
          </a:p>
          <a:p>
            <a:endParaRPr lang="da-DK" sz="2200" dirty="0">
              <a:solidFill>
                <a:srgbClr val="4F81BD">
                  <a:lumMod val="50000"/>
                </a:srgbClr>
              </a:solidFill>
            </a:endParaRPr>
          </a:p>
          <a:p>
            <a:r>
              <a:rPr lang="da-DK" sz="2200" dirty="0">
                <a:solidFill>
                  <a:srgbClr val="4F81BD">
                    <a:lumMod val="50000"/>
                  </a:srgbClr>
                </a:solidFill>
              </a:rPr>
              <a:t>Omsætte de politiske mål og visioner i regionerne og i samarbejde med samarbejdsparter – der er sat et flag! Det er den vej, vi foreslår at gå</a:t>
            </a:r>
            <a:r>
              <a:rPr lang="da-DK" sz="2200" dirty="0" smtClean="0">
                <a:solidFill>
                  <a:srgbClr val="4F81BD">
                    <a:lumMod val="50000"/>
                  </a:srgbClr>
                </a:solidFill>
              </a:rPr>
              <a:t>!</a:t>
            </a:r>
          </a:p>
          <a:p>
            <a:pPr marL="0" indent="0">
              <a:buNone/>
            </a:pPr>
            <a:endParaRPr lang="da-DK" sz="2200" dirty="0">
              <a:solidFill>
                <a:srgbClr val="4F81BD">
                  <a:lumMod val="50000"/>
                </a:srgbClr>
              </a:solidFill>
            </a:endParaRPr>
          </a:p>
          <a:p>
            <a:r>
              <a:rPr lang="da-DK" sz="2200" dirty="0" smtClean="0">
                <a:solidFill>
                  <a:srgbClr val="4F81BD">
                    <a:lumMod val="50000"/>
                  </a:srgbClr>
                </a:solidFill>
              </a:rPr>
              <a:t>Vi er alle fælles om: Dagsordenen er vigtig!</a:t>
            </a:r>
            <a:endParaRPr lang="da-DK" sz="2200" dirty="0">
              <a:solidFill>
                <a:srgbClr val="4F81BD">
                  <a:lumMod val="50000"/>
                </a:srgbClr>
              </a:solidFill>
            </a:endParaRPr>
          </a:p>
          <a:p>
            <a:pPr marL="0" indent="0">
              <a:buNone/>
            </a:pPr>
            <a:endParaRPr lang="da-DK" sz="1600" dirty="0" smtClean="0">
              <a:solidFill>
                <a:srgbClr val="4F81B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544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idx="1"/>
          </p:nvPr>
        </p:nvSpPr>
        <p:spPr>
          <a:xfrm>
            <a:off x="1619672" y="1401620"/>
            <a:ext cx="6506020" cy="3186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 smtClean="0"/>
              <a:t>Danske Regioners nyeste udspil: </a:t>
            </a:r>
          </a:p>
          <a:p>
            <a:pPr marL="0" indent="0">
              <a:buNone/>
            </a:pPr>
            <a:r>
              <a:rPr lang="da-DK" b="1" dirty="0" smtClean="0"/>
              <a:t>Ny </a:t>
            </a:r>
            <a:r>
              <a:rPr lang="da-DK" b="1" dirty="0"/>
              <a:t>kurs for det samlede sundhedsvæsen?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r>
              <a:rPr lang="da-DK" dirty="0"/>
              <a:t>Forandringskræfter og udfordringer 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r>
              <a:rPr lang="da-DK" dirty="0" smtClean="0"/>
              <a:t>Bud på løsninger</a:t>
            </a:r>
            <a:endParaRPr lang="da-DK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a-DK" dirty="0"/>
              <a:t>Et samlet </a:t>
            </a:r>
            <a:r>
              <a:rPr lang="da-DK" dirty="0" smtClean="0"/>
              <a:t>sundhedsvæsen – SUNDHED FOR ALLE</a:t>
            </a:r>
            <a:endParaRPr lang="da-DK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da-DK" dirty="0"/>
              <a:t>Mere </a:t>
            </a:r>
            <a:r>
              <a:rPr lang="da-DK" dirty="0" smtClean="0"/>
              <a:t>forebyggelse – SUNDHED FOR LIVET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lvl="1">
              <a:buFont typeface="Courier New" panose="02070309020205020404" pitchFamily="49" charset="0"/>
              <a:buChar char="o"/>
            </a:pPr>
            <a:endParaRPr lang="da-DK" dirty="0" smtClean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Danske Regioner</a:t>
            </a:r>
          </a:p>
        </p:txBody>
      </p:sp>
    </p:spTree>
    <p:extLst>
      <p:ext uri="{BB962C8B-B14F-4D97-AF65-F5344CB8AC3E}">
        <p14:creationId xmlns:p14="http://schemas.microsoft.com/office/powerpoint/2010/main" xmlns="" val="183569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Film – sundhed for alle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u="sng" dirty="0">
                <a:hlinkClick r:id="rId2"/>
              </a:rPr>
              <a:t>https://youtu.be/HRSdnC5E-m0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61327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2715766"/>
            <a:ext cx="7643192" cy="857250"/>
          </a:xfrm>
        </p:spPr>
        <p:txBody>
          <a:bodyPr>
            <a:normAutofit fontScale="90000"/>
          </a:bodyPr>
          <a:lstStyle/>
          <a:p>
            <a:r>
              <a:rPr lang="da-DK" sz="3300" dirty="0" smtClean="0"/>
              <a:t>Tak for opmærksomheden 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dirty="0"/>
              <a:t/>
            </a:r>
            <a:br>
              <a:rPr lang="da-DK" dirty="0"/>
            </a:br>
            <a:r>
              <a:rPr lang="da-DK" sz="1800" dirty="0" smtClean="0"/>
              <a:t>Kontakt </a:t>
            </a:r>
            <a:r>
              <a:rPr lang="da-DK" sz="1800" dirty="0" smtClean="0">
                <a:hlinkClick r:id="rId3"/>
              </a:rPr>
              <a:t>acr@regioner.dk</a:t>
            </a:r>
            <a:r>
              <a:rPr lang="da-DK" sz="1800" dirty="0" smtClean="0"/>
              <a:t> </a:t>
            </a:r>
            <a:endParaRPr lang="da-DK" sz="18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Danske Regioner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8994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15616" y="129525"/>
            <a:ext cx="7038782" cy="1019268"/>
          </a:xfrm>
        </p:spPr>
        <p:txBody>
          <a:bodyPr>
            <a:normAutofit/>
          </a:bodyPr>
          <a:lstStyle/>
          <a:p>
            <a:r>
              <a:rPr lang="da-DK" sz="22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Forandringskræfter og 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‘</a:t>
            </a:r>
            <a:r>
              <a:rPr lang="da-DK" sz="2200" dirty="0" err="1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disruptive</a:t>
            </a: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forces’</a:t>
            </a:r>
            <a:br>
              <a:rPr lang="da-DK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</a:br>
            <a:r>
              <a:rPr lang="da-DK" sz="22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- grundlæggende skift i sundhedsvæsenets vilkår</a:t>
            </a:r>
            <a:endParaRPr lang="da-DK" sz="22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>
            <a:off x="1928343" y="4299942"/>
            <a:ext cx="5538056" cy="0"/>
          </a:xfrm>
          <a:prstGeom prst="line">
            <a:avLst/>
          </a:prstGeom>
          <a:ln>
            <a:solidFill>
              <a:srgbClr val="A5D9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 cstate="print"/>
          <a:srcRect l="32293" t="36367" r="13382" b="24170"/>
          <a:stretch/>
        </p:blipFill>
        <p:spPr>
          <a:xfrm>
            <a:off x="1655676" y="7972349"/>
            <a:ext cx="7451304" cy="3382978"/>
          </a:xfrm>
          <a:prstGeom prst="rect">
            <a:avLst/>
          </a:prstGeom>
        </p:spPr>
      </p:pic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/>
          <a:srcRect l="32681" t="35867" r="34697" b="16866"/>
          <a:stretch/>
        </p:blipFill>
        <p:spPr>
          <a:xfrm>
            <a:off x="1115616" y="1148793"/>
            <a:ext cx="7344816" cy="37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5132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22766" y="0"/>
            <a:ext cx="7643192" cy="857250"/>
          </a:xfrm>
        </p:spPr>
        <p:txBody>
          <a:bodyPr>
            <a:normAutofit/>
          </a:bodyPr>
          <a:lstStyle/>
          <a:p>
            <a:r>
              <a:rPr lang="da-DK" sz="2400" dirty="0" smtClean="0"/>
              <a:t>De hårde tal</a:t>
            </a:r>
            <a:endParaRPr lang="da-DK" sz="2400" dirty="0"/>
          </a:p>
        </p:txBody>
      </p:sp>
      <p:pic>
        <p:nvPicPr>
          <p:cNvPr id="5" name="Billede 4"/>
          <p:cNvPicPr/>
          <p:nvPr/>
        </p:nvPicPr>
        <p:blipFill rotWithShape="1">
          <a:blip r:embed="rId3" cstate="print"/>
          <a:srcRect l="20388" t="21165" r="19382" b="9612"/>
          <a:stretch/>
        </p:blipFill>
        <p:spPr bwMode="auto">
          <a:xfrm>
            <a:off x="4932040" y="901873"/>
            <a:ext cx="3960440" cy="4248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Billede 6"/>
          <p:cNvPicPr/>
          <p:nvPr/>
        </p:nvPicPr>
        <p:blipFill rotWithShape="1">
          <a:blip r:embed="rId4" cstate="print"/>
          <a:srcRect l="21167" t="24651" r="5997" b="10109"/>
          <a:stretch/>
        </p:blipFill>
        <p:spPr bwMode="auto">
          <a:xfrm>
            <a:off x="0" y="771550"/>
            <a:ext cx="4932040" cy="4378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1806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0F0EB-0C1B-491E-9F8E-91A54A9831F9}" type="datetime1">
              <a:rPr lang="da-DK" smtClean="0"/>
              <a:pPr/>
              <a:t>12-09-2017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Danske Regioner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0479" y="3261552"/>
            <a:ext cx="3663042" cy="15424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835696" y="357504"/>
            <a:ext cx="6506020" cy="702078"/>
          </a:xfrm>
        </p:spPr>
        <p:txBody>
          <a:bodyPr/>
          <a:lstStyle/>
          <a:p>
            <a:r>
              <a:rPr lang="da-DK" sz="2200" dirty="0"/>
              <a:t>Bud på løsninger fra regionerne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867" y="1500263"/>
            <a:ext cx="3903867" cy="1518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5" y="1500263"/>
            <a:ext cx="3875859" cy="15157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8418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95486"/>
            <a:ext cx="7488832" cy="702078"/>
          </a:xfrm>
        </p:spPr>
        <p:txBody>
          <a:bodyPr/>
          <a:lstStyle/>
          <a:p>
            <a:pPr algn="ctr"/>
            <a:r>
              <a:rPr lang="en-US" sz="2200" dirty="0" err="1" smtClean="0"/>
              <a:t>Skræddersyede</a:t>
            </a:r>
            <a:r>
              <a:rPr lang="en-US" sz="2200" dirty="0" smtClean="0"/>
              <a:t> </a:t>
            </a:r>
            <a:r>
              <a:rPr lang="en-US" sz="2200" dirty="0" err="1" smtClean="0"/>
              <a:t>indsatser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Danske Regioner</a:t>
            </a:r>
            <a:endParaRPr lang="da-DK" dirty="0"/>
          </a:p>
        </p:txBody>
      </p:sp>
      <p:pic>
        <p:nvPicPr>
          <p:cNvPr id="8" name="Pladsholder til indhold 7"/>
          <p:cNvPicPr>
            <a:picLocks noGrp="1"/>
          </p:cNvPicPr>
          <p:nvPr>
            <p:ph idx="1"/>
          </p:nvPr>
        </p:nvPicPr>
        <p:blipFill rotWithShape="1">
          <a:blip r:embed="rId3" cstate="print"/>
          <a:srcRect l="36524" t="32616" r="24227" b="22258"/>
          <a:stretch/>
        </p:blipFill>
        <p:spPr bwMode="auto">
          <a:xfrm>
            <a:off x="1472419" y="1221600"/>
            <a:ext cx="6555965" cy="34563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9031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1034" y="296209"/>
            <a:ext cx="7055382" cy="469109"/>
          </a:xfrm>
        </p:spPr>
        <p:txBody>
          <a:bodyPr>
            <a:normAutofit/>
          </a:bodyPr>
          <a:lstStyle/>
          <a:p>
            <a:r>
              <a:rPr lang="da-DK" sz="2000" dirty="0"/>
              <a:t>Hovedbudskaber SUNDHED FOR ALLE</a:t>
            </a:r>
          </a:p>
        </p:txBody>
      </p:sp>
      <p:sp>
        <p:nvSpPr>
          <p:cNvPr id="6" name="Tekstfelt 5"/>
          <p:cNvSpPr txBox="1"/>
          <p:nvPr/>
        </p:nvSpPr>
        <p:spPr>
          <a:xfrm>
            <a:off x="5000511" y="1504565"/>
            <a:ext cx="2257548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700" dirty="0">
                <a:solidFill>
                  <a:schemeClr val="bg1"/>
                </a:solidFill>
              </a:rPr>
              <a:t>RSI 3.0. </a:t>
            </a:r>
          </a:p>
          <a:p>
            <a:pPr algn="ctr"/>
            <a:r>
              <a:rPr lang="da-DK" sz="1700" dirty="0">
                <a:solidFill>
                  <a:schemeClr val="bg1"/>
                </a:solidFill>
              </a:rPr>
              <a:t>Hvad sker der lige nu?</a:t>
            </a:r>
          </a:p>
          <a:p>
            <a:pPr algn="ctr"/>
            <a:endParaRPr lang="da-DK" sz="1700" dirty="0">
              <a:solidFill>
                <a:schemeClr val="bg1"/>
              </a:solidFill>
            </a:endParaRPr>
          </a:p>
          <a:p>
            <a:pPr algn="ctr"/>
            <a:r>
              <a:rPr lang="da-DK" sz="1700" dirty="0">
                <a:solidFill>
                  <a:schemeClr val="bg1"/>
                </a:solidFill>
              </a:rPr>
              <a:t>Digitalisering og brug af data skal understøtte sundhedsvæsenets strategier</a:t>
            </a:r>
          </a:p>
          <a:p>
            <a:pPr algn="ctr"/>
            <a:endParaRPr lang="da-DK" sz="1700" dirty="0">
              <a:solidFill>
                <a:schemeClr val="bg1"/>
              </a:solidFill>
            </a:endParaRPr>
          </a:p>
          <a:p>
            <a:pPr algn="ctr"/>
            <a:r>
              <a:rPr lang="da-DK" sz="1700" dirty="0">
                <a:solidFill>
                  <a:schemeClr val="bg1"/>
                </a:solidFill>
              </a:rPr>
              <a:t>Digitalisering er en del af den sundhedspolitiske dagsorden</a:t>
            </a:r>
          </a:p>
          <a:p>
            <a:pPr algn="ctr"/>
            <a:r>
              <a:rPr lang="da-DK" sz="1700" dirty="0">
                <a:solidFill>
                  <a:schemeClr val="bg1"/>
                </a:solidFill>
              </a:rPr>
              <a:t>Behov for at sammentænke processer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1408" y="4016299"/>
            <a:ext cx="3096344" cy="82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kstfelt 2"/>
          <p:cNvSpPr txBox="1"/>
          <p:nvPr/>
        </p:nvSpPr>
        <p:spPr>
          <a:xfrm>
            <a:off x="1152321" y="1504565"/>
            <a:ext cx="72728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a-DK"/>
            </a:defPPr>
            <a:lvl1pPr marL="285750" lvl="0" indent="-285750">
              <a:buFont typeface="Arial" panose="020B0604020202020204" pitchFamily="34" charset="0"/>
              <a:buChar char="•"/>
              <a:defRPr sz="2800"/>
            </a:lvl1pPr>
          </a:lstStyle>
          <a:p>
            <a:r>
              <a:rPr lang="da-DK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samlet </a:t>
            </a: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sundhedsvæsen</a:t>
            </a:r>
          </a:p>
          <a:p>
            <a:pPr marL="0" indent="0">
              <a:buNone/>
            </a:pPr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Værdi 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borger og samfund</a:t>
            </a:r>
          </a:p>
          <a:p>
            <a:endParaRPr lang="da-DK" sz="20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Behandling 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tæt på hverdagen</a:t>
            </a:r>
          </a:p>
          <a:p>
            <a:endParaRPr lang="da-DK" sz="2000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da-DK" sz="2000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Regionernes </a:t>
            </a:r>
            <a:r>
              <a:rPr lang="da-DK" sz="2000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nye rolle – den samlende aktør</a:t>
            </a:r>
          </a:p>
          <a:p>
            <a:endParaRPr lang="da-DK" sz="1600" dirty="0"/>
          </a:p>
          <a:p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 cstate="print"/>
          <a:srcRect l="13030"/>
          <a:stretch/>
        </p:blipFill>
        <p:spPr>
          <a:xfrm>
            <a:off x="6907985" y="377019"/>
            <a:ext cx="2096781" cy="193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5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0225" y="323590"/>
            <a:ext cx="5724636" cy="702078"/>
          </a:xfrm>
        </p:spPr>
        <p:txBody>
          <a:bodyPr>
            <a:normAutofit fontScale="90000"/>
          </a:bodyPr>
          <a:lstStyle/>
          <a:p>
            <a:pPr algn="ctr"/>
            <a:r>
              <a:rPr lang="da-DK" sz="2400" dirty="0" smtClean="0"/>
              <a:t>”</a:t>
            </a:r>
            <a:r>
              <a:rPr lang="da-DK" sz="2400" dirty="0" err="1"/>
              <a:t>Kemo</a:t>
            </a:r>
            <a:r>
              <a:rPr lang="da-DK" sz="2400" dirty="0"/>
              <a:t> to GO”</a:t>
            </a:r>
            <a:br>
              <a:rPr lang="da-DK" sz="2400" dirty="0"/>
            </a:br>
            <a:r>
              <a:rPr lang="da-DK" dirty="0" smtClean="0"/>
              <a:t/>
            </a:r>
            <a:br>
              <a:rPr lang="da-DK" dirty="0" smtClean="0"/>
            </a:br>
            <a:r>
              <a:rPr lang="da-DK" sz="1350" dirty="0"/>
              <a:t>(hjemmebehandling af patienter med leukæmi)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392785" y="1815666"/>
            <a:ext cx="4879515" cy="207367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endParaRPr lang="da-DK" dirty="0" smtClean="0"/>
          </a:p>
          <a:p>
            <a:pPr>
              <a:buFontTx/>
              <a:buChar char="-"/>
            </a:pPr>
            <a:r>
              <a:rPr lang="da-DK" dirty="0"/>
              <a:t>Ingen sundhedspersonale i hjemmet</a:t>
            </a:r>
          </a:p>
          <a:p>
            <a:pPr>
              <a:buFontTx/>
              <a:buChar char="-"/>
            </a:pPr>
            <a:r>
              <a:rPr lang="da-DK" dirty="0"/>
              <a:t>Brug af kendt teknologi</a:t>
            </a:r>
          </a:p>
          <a:p>
            <a:pPr>
              <a:buFontTx/>
              <a:buChar char="-"/>
            </a:pPr>
            <a:r>
              <a:rPr lang="da-DK" dirty="0"/>
              <a:t>Sparer ca. 20 sengedage</a:t>
            </a:r>
          </a:p>
          <a:p>
            <a:pPr>
              <a:buFontTx/>
              <a:buChar char="-"/>
            </a:pPr>
            <a:r>
              <a:rPr lang="da-DK" dirty="0"/>
              <a:t>Nye arbejdsgange</a:t>
            </a:r>
          </a:p>
          <a:p>
            <a:pPr>
              <a:buFontTx/>
              <a:buChar char="-"/>
            </a:pPr>
            <a:r>
              <a:rPr lang="da-DK" dirty="0"/>
              <a:t>Nye roller for sundhedspersonalet</a:t>
            </a:r>
          </a:p>
          <a:p>
            <a:pPr>
              <a:buFontTx/>
              <a:buChar char="-"/>
            </a:pPr>
            <a:r>
              <a:rPr lang="da-DK" dirty="0"/>
              <a:t>Innovation vs. forskning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Danske Regioner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34373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Hovedbudskaber SUNDHED FOR LIVET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 smtClean="0">
                <a:solidFill>
                  <a:schemeClr val="accent6">
                    <a:lumMod val="75000"/>
                  </a:schemeClr>
                </a:solidFill>
              </a:rPr>
              <a:t>Velkendte </a:t>
            </a:r>
            <a:r>
              <a:rPr lang="da-DK" b="1" dirty="0">
                <a:solidFill>
                  <a:schemeClr val="accent6">
                    <a:lumMod val="75000"/>
                  </a:schemeClr>
                </a:solidFill>
              </a:rPr>
              <a:t>udfordringer - Handling nu</a:t>
            </a:r>
            <a:r>
              <a:rPr lang="da-DK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da-DK" dirty="0" smtClean="0">
              <a:solidFill>
                <a:schemeClr val="tx2"/>
              </a:solidFill>
            </a:endParaRPr>
          </a:p>
          <a:p>
            <a:r>
              <a:rPr lang="da-DK" dirty="0" smtClean="0">
                <a:solidFill>
                  <a:schemeClr val="tx2"/>
                </a:solidFill>
              </a:rPr>
              <a:t>Regionerne </a:t>
            </a:r>
            <a:r>
              <a:rPr lang="da-DK" dirty="0">
                <a:solidFill>
                  <a:schemeClr val="tx2"/>
                </a:solidFill>
              </a:rPr>
              <a:t>inviterer til samarbejde om en fælles og slagkraftig forebyggelsesindsats</a:t>
            </a:r>
            <a:r>
              <a:rPr lang="da-DK" dirty="0"/>
              <a:t>. </a:t>
            </a:r>
          </a:p>
          <a:p>
            <a:pPr marL="0" indent="0">
              <a:buNone/>
            </a:pPr>
            <a:endParaRPr lang="da-DK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a-DK" b="1" dirty="0">
                <a:solidFill>
                  <a:schemeClr val="accent6">
                    <a:lumMod val="75000"/>
                  </a:schemeClr>
                </a:solidFill>
              </a:rPr>
              <a:t>Vi har ikke råd til at lade være</a:t>
            </a:r>
            <a:r>
              <a:rPr lang="da-DK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da-DK" dirty="0"/>
          </a:p>
          <a:p>
            <a:r>
              <a:rPr lang="da-DK" dirty="0">
                <a:solidFill>
                  <a:schemeClr val="tx2"/>
                </a:solidFill>
              </a:rPr>
              <a:t>Forebyggelse er både en investering i fremtidens velfærd, og det er helt nødvendigt for at kunne håndtere behandlingsbehovet i fremtiden. </a:t>
            </a:r>
          </a:p>
          <a:p>
            <a:endParaRPr lang="da-DK" dirty="0">
              <a:solidFill>
                <a:schemeClr val="tx2"/>
              </a:solidFill>
            </a:endParaRPr>
          </a:p>
          <a:p>
            <a:r>
              <a:rPr lang="da-DK" dirty="0">
                <a:solidFill>
                  <a:schemeClr val="tx2"/>
                </a:solidFill>
              </a:rPr>
              <a:t>Udspillet består af fire strategispor og 24 konkrete forslag til at løfte folkesundheden.</a:t>
            </a:r>
          </a:p>
          <a:p>
            <a:endParaRPr lang="da-DK" dirty="0"/>
          </a:p>
          <a:p>
            <a:endParaRPr lang="da-DK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xmlns="" val="275592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tOrganized dokument" ma:contentTypeID="0x010100AC085CFC53BC46CEA2EADE194AD9D48200980EF71C03BFED4EA403358218EB0172" ma:contentTypeVersion="2" ma:contentTypeDescription="GetOrganized dokument" ma:contentTypeScope="" ma:versionID="41354b4b975ee4a9a1e2eae0071fd73a">
  <xsd:schema xmlns:xsd="http://www.w3.org/2001/XMLSchema" xmlns:xs="http://www.w3.org/2001/XMLSchema" xmlns:p="http://schemas.microsoft.com/office/2006/metadata/properties" xmlns:ns1="http://schemas.microsoft.com/sharepoint/v3" xmlns:ns2="189a58ab-6b0a-46ba-8b3b-5b714fee521b" xmlns:ns3="C3F408B4-4601-4138-95D1-8F3EF3CC07F7" xmlns:ns4="29532caf-4b0a-465d-9e1a-7c2dd8aad434" targetNamespace="http://schemas.microsoft.com/office/2006/metadata/properties" ma:root="true" ma:fieldsID="42eb7a19cb42e80c6d5ace8ef7adaab2" ns1:_="" ns2:_="" ns3:_="" ns4:_="">
    <xsd:import namespace="http://schemas.microsoft.com/sharepoint/v3"/>
    <xsd:import namespace="189a58ab-6b0a-46ba-8b3b-5b714fee521b"/>
    <xsd:import namespace="C3F408B4-4601-4138-95D1-8F3EF3CC07F7"/>
    <xsd:import namespace="29532caf-4b0a-465d-9e1a-7c2dd8aad434"/>
    <xsd:element name="properties">
      <xsd:complexType>
        <xsd:sequence>
          <xsd:element name="documentManagement">
            <xsd:complexType>
              <xsd:all>
                <xsd:element ref="ns1:Classification" minOccurs="0"/>
                <xsd:element ref="ns1:CaseOwner" minOccurs="0"/>
                <xsd:element ref="ns1:TrackID" minOccurs="0"/>
                <xsd:element ref="ns1:CaseID" minOccurs="0"/>
                <xsd:element ref="ns1:DocID" minOccurs="0"/>
                <xsd:element ref="ns1:Finalized" minOccurs="0"/>
                <xsd:element ref="ns1:Related" minOccurs="0"/>
                <xsd:element ref="ns1:RegistrationDate" minOccurs="0"/>
                <xsd:element ref="ns1:CaseRecordNumber" minOccurs="0"/>
                <xsd:element ref="ns1:LocalAttachment" minOccurs="0"/>
                <xsd:element ref="ns1:CCMTemplateName" minOccurs="0"/>
                <xsd:element ref="ns1:CCMTemplateVersion" minOccurs="0"/>
                <xsd:element ref="ns1:CCMTemplateID" minOccurs="0"/>
                <xsd:element ref="ns1:CCMSystemID" minOccurs="0"/>
                <xsd:element ref="ns1:WasEncrypted" minOccurs="0"/>
                <xsd:element ref="ns1:WasSigned" minOccurs="0"/>
                <xsd:element ref="ns1:MailHasAttachments" minOccurs="0"/>
                <xsd:element ref="ns1:CCMConversation" minOccurs="0"/>
                <xsd:element ref="ns2:TaxCatchAll" minOccurs="0"/>
                <xsd:element ref="ns3:CCMAgendaDocumentStatus" minOccurs="0"/>
                <xsd:element ref="ns3:CCMAgendaStatus" minOccurs="0"/>
                <xsd:element ref="ns3:CCMMeetingCaseId" minOccurs="0"/>
                <xsd:element ref="ns3:CCMMeetingCaseInstanceId" minOccurs="0"/>
                <xsd:element ref="ns3:CCMAgendaItemId" minOccurs="0"/>
                <xsd:element ref="ns3:CCMMeetingCaseLink" minOccurs="0"/>
                <xsd:element ref="ns3:AgendaStatusIcon" minOccurs="0"/>
                <xsd:element ref="ns1:CCMVisualId" minOccurs="0"/>
                <xsd:element ref="ns1:CCMOriginalDocID" minOccurs="0"/>
                <xsd:element ref="ns3:Bem_x00e6_rkning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lassification" ma:index="2" nillable="true" ma:displayName="Klassifikation" ma:hidden="true" ma:internalName="Classification">
      <xsd:simpleType>
        <xsd:restriction base="dms:Choice">
          <xsd:enumeration value="Offentlig"/>
          <xsd:enumeration value="Intern"/>
          <xsd:enumeration value="Fortrolig"/>
        </xsd:restriction>
      </xsd:simpleType>
    </xsd:element>
    <xsd:element name="CaseOwner" ma:index="3" nillable="true" ma:displayName="Ansvarlig" ma:list="UserInfo" ma:SharePointGroup="0" ma:internalName="Case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TrackID" ma:index="4" nillable="true" ma:displayName="TrackID" ma:description="" ma:internalName="TrackID">
      <xsd:simpleType>
        <xsd:restriction base="dms:Note">
          <xsd:maxLength value="255"/>
        </xsd:restriction>
      </xsd:simpleType>
    </xsd:element>
    <xsd:element name="CaseID" ma:index="11" nillable="true" ma:displayName="Sags ID" ma:default="Tildeler" ma:internalName="CaseID" ma:readOnly="true">
      <xsd:simpleType>
        <xsd:restriction base="dms:Text"/>
      </xsd:simpleType>
    </xsd:element>
    <xsd:element name="DocID" ma:index="12" nillable="true" ma:displayName="Dok ID" ma:default="Tildeler" ma:internalName="DocID" ma:readOnly="true">
      <xsd:simpleType>
        <xsd:restriction base="dms:Text"/>
      </xsd:simpleType>
    </xsd:element>
    <xsd:element name="Finalized" ma:index="13" nillable="true" ma:displayName="Endeligt" ma:default="False" ma:internalName="Finalized" ma:readOnly="true">
      <xsd:simpleType>
        <xsd:restriction base="dms:Boolean"/>
      </xsd:simpleType>
    </xsd:element>
    <xsd:element name="Related" ma:index="14" nillable="true" ma:displayName="Vedhæftet dokument" ma:default="False" ma:internalName="Related" ma:readOnly="true">
      <xsd:simpleType>
        <xsd:restriction base="dms:Boolean"/>
      </xsd:simpleType>
    </xsd:element>
    <xsd:element name="RegistrationDate" ma:index="15" nillable="true" ma:displayName="Registrerings dato" ma:format="DateTime" ma:internalName="RegistrationDate" ma:readOnly="true">
      <xsd:simpleType>
        <xsd:restriction base="dms:DateTime"/>
      </xsd:simpleType>
    </xsd:element>
    <xsd:element name="CaseRecordNumber" ma:index="16" nillable="true" ma:displayName="Akt ID" ma:decimals="0" ma:default="0" ma:internalName="CaseRecordNumber" ma:readOnly="true">
      <xsd:simpleType>
        <xsd:restriction base="dms:Number"/>
      </xsd:simpleType>
    </xsd:element>
    <xsd:element name="LocalAttachment" ma:index="17" nillable="true" ma:displayName="Lokalt bilag" ma:default="False" ma:internalName="LocalAttachment" ma:readOnly="true">
      <xsd:simpleType>
        <xsd:restriction base="dms:Boolean"/>
      </xsd:simpleType>
    </xsd:element>
    <xsd:element name="CCMTemplateName" ma:index="18" nillable="true" ma:displayName="Skabelon navn" ma:internalName="CCMTemplateName" ma:readOnly="true">
      <xsd:simpleType>
        <xsd:restriction base="dms:Text"/>
      </xsd:simpleType>
    </xsd:element>
    <xsd:element name="CCMTemplateVersion" ma:index="19" nillable="true" ma:displayName="Skabelon version" ma:internalName="CCMTemplateVersion" ma:readOnly="true">
      <xsd:simpleType>
        <xsd:restriction base="dms:Text"/>
      </xsd:simpleType>
    </xsd:element>
    <xsd:element name="CCMTemplateID" ma:index="20" nillable="true" ma:displayName="CCMTemplateID" ma:decimals="0" ma:default="0" ma:hidden="true" ma:internalName="CCMTemplateID" ma:readOnly="true">
      <xsd:simpleType>
        <xsd:restriction base="dms:Number"/>
      </xsd:simpleType>
    </xsd:element>
    <xsd:element name="CCMSystemID" ma:index="21" nillable="true" ma:displayName="CCMSystemID" ma:hidden="true" ma:internalName="CCMSystemID" ma:readOnly="true">
      <xsd:simpleType>
        <xsd:restriction base="dms:Text"/>
      </xsd:simpleType>
    </xsd:element>
    <xsd:element name="WasEncrypted" ma:index="22" nillable="true" ma:displayName="Krypteret" ma:default="False" ma:internalName="WasEncrypted" ma:readOnly="true">
      <xsd:simpleType>
        <xsd:restriction base="dms:Boolean"/>
      </xsd:simpleType>
    </xsd:element>
    <xsd:element name="WasSigned" ma:index="23" nillable="true" ma:displayName="Signeret" ma:default="False" ma:internalName="WasSigned" ma:readOnly="true">
      <xsd:simpleType>
        <xsd:restriction base="dms:Boolean"/>
      </xsd:simpleType>
    </xsd:element>
    <xsd:element name="MailHasAttachments" ma:index="24" nillable="true" ma:displayName="E-mail har vedhæftede filer" ma:default="False" ma:internalName="MailHasAttachments" ma:readOnly="true">
      <xsd:simpleType>
        <xsd:restriction base="dms:Boolean"/>
      </xsd:simpleType>
    </xsd:element>
    <xsd:element name="CCMConversation" ma:index="25" nillable="true" ma:displayName="Samtale" ma:internalName="CCMConversation" ma:readOnly="true">
      <xsd:simpleType>
        <xsd:restriction base="dms:Text"/>
      </xsd:simpleType>
    </xsd:element>
    <xsd:element name="CCMVisualId" ma:index="36" nillable="true" ma:displayName="Sags ID" ma:default="Tildeler" ma:internalName="CCMVisualId" ma:readOnly="true">
      <xsd:simpleType>
        <xsd:restriction base="dms:Text"/>
      </xsd:simpleType>
    </xsd:element>
    <xsd:element name="CCMOriginalDocID" ma:index="37" nillable="true" ma:displayName="Originalt Dok ID" ma:description="" ma:internalName="CCMOriginal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9a58ab-6b0a-46ba-8b3b-5b714fee521b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b801916-45b7-4e21-839b-e5354a5c4bac}" ma:internalName="TaxCatchAll" ma:showField="CatchAllData" ma:web="189a58ab-6b0a-46ba-8b3b-5b714fee52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F408B4-4601-4138-95D1-8F3EF3CC07F7" elementFormDefault="qualified">
    <xsd:import namespace="http://schemas.microsoft.com/office/2006/documentManagement/types"/>
    <xsd:import namespace="http://schemas.microsoft.com/office/infopath/2007/PartnerControls"/>
    <xsd:element name="CCMAgendaDocumentStatus" ma:index="29" nillable="true" ma:displayName="Status  for dagsordensdokument" ma:description="Status for dagsordensdokument skal kun udfyldes, hvis du er ved at oprette et dagsordenspunkt.&#10;&#10;Udkast - når du opretter dokumentet og begynder at arbejde i det&#10;Under udarbejdelse - når udkastet er færdigt og bliver sendt til godkendelse m.v.&#10;Endelig - når dagsordenspunktet er helt færdigt, godkendt og klar til at blive publiceret til en dagsorden." ma:format="Dropdown" ma:internalName="CCMAgendaDocumentStatus">
      <xsd:simpleType>
        <xsd:restriction base="dms:Choice">
          <xsd:enumeration value="Udkast"/>
          <xsd:enumeration value="Under udarbejdelse"/>
          <xsd:enumeration value="Endelig"/>
        </xsd:restriction>
      </xsd:simpleType>
    </xsd:element>
    <xsd:element name="CCMAgendaStatus" ma:index="30" nillable="true" ma:displayName="Dagsordenstatus" ma:description="Udfyldes kun hvis det er et dagsordenspunkt" ma:format="Dropdown" ma:internalName="CCMAgendaStatus">
      <xsd:simpleType>
        <xsd:restriction base="dms:Choice">
          <xsd:enumeration value="Anmeldt"/>
          <xsd:enumeration value="Optaget på dagsorden"/>
          <xsd:enumeration value="Behandlet"/>
          <xsd:enumeration value="Afvist til dagsorden"/>
          <xsd:enumeration value="Fjernet fra dagsorden"/>
        </xsd:restriction>
      </xsd:simpleType>
    </xsd:element>
    <xsd:element name="CCMMeetingCaseId" ma:index="31" nillable="true" ma:displayName="CCMMeetingCaseId" ma:hidden="true" ma:internalName="CCMMeetingCaseId">
      <xsd:simpleType>
        <xsd:restriction base="dms:Text">
          <xsd:maxLength value="255"/>
        </xsd:restriction>
      </xsd:simpleType>
    </xsd:element>
    <xsd:element name="CCMMeetingCaseInstanceId" ma:index="32" nillable="true" ma:displayName="CCMMeetingCaseInstanceId" ma:hidden="true" ma:internalName="CCMMeetingCaseInstanceId">
      <xsd:simpleType>
        <xsd:restriction base="dms:Text">
          <xsd:maxLength value="255"/>
        </xsd:restriction>
      </xsd:simpleType>
    </xsd:element>
    <xsd:element name="CCMAgendaItemId" ma:index="33" nillable="true" ma:displayName="CCMAgendaItemId" ma:decimals="0" ma:hidden="true" ma:internalName="CCMAgendaItemId">
      <xsd:simpleType>
        <xsd:restriction base="dms:Number"/>
      </xsd:simpleType>
    </xsd:element>
    <xsd:element name="CCMMeetingCaseLink" ma:index="34" nillable="true" ma:displayName="Mødesag" ma:format="Hyperlink" ma:internalName="CCMMeetingCase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AgendaStatusIcon" ma:index="35" nillable="true" ma:displayName="Ikon for dagsordensstatus" ma:internalName="AgendaStatusIcon" ma:readOnly="true">
      <xsd:simpleType>
        <xsd:restriction base="dms:Unknown"/>
      </xsd:simpleType>
    </xsd:element>
    <xsd:element name="Bem_x00e6_rkning" ma:index="40" nillable="true" ma:displayName="Bemærkning" ma:internalName="Bem_x00e6_rkning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32caf-4b0a-465d-9e1a-7c2dd8aad434" elementFormDefault="qualified">
    <xsd:import namespace="http://schemas.microsoft.com/office/2006/documentManagement/types"/>
    <xsd:import namespace="http://schemas.microsoft.com/office/infopath/2007/PartnerControls"/>
    <xsd:element name="SharedWithUsers" ma:index="41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dhol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alAttachment xmlns="http://schemas.microsoft.com/sharepoint/v3">false</LocalAttachment>
    <CCMMeetingCaseInstanceId xmlns="C3F408B4-4601-4138-95D1-8F3EF3CC07F7" xsi:nil="true"/>
    <CaseOwner xmlns="http://schemas.microsoft.com/sharepoint/v3">
      <UserInfo>
        <DisplayName/>
        <AccountId xsi:nil="true"/>
        <AccountType/>
      </UserInfo>
    </CaseOwner>
    <Bem_x00e6_rkning xmlns="C3F408B4-4601-4138-95D1-8F3EF3CC07F7" xsi:nil="true"/>
    <CCMAgendaItemId xmlns="C3F408B4-4601-4138-95D1-8F3EF3CC07F7" xsi:nil="true"/>
    <Finalized xmlns="http://schemas.microsoft.com/sharepoint/v3">false</Finalized>
    <CCMAgendaStatus xmlns="C3F408B4-4601-4138-95D1-8F3EF3CC07F7" xsi:nil="true"/>
    <TaxCatchAll xmlns="189a58ab-6b0a-46ba-8b3b-5b714fee521b"/>
    <DocID xmlns="http://schemas.microsoft.com/sharepoint/v3">1080310</DocID>
    <CaseRecordNumber xmlns="http://schemas.microsoft.com/sharepoint/v3">0</CaseRecordNumber>
    <CaseID xmlns="http://schemas.microsoft.com/sharepoint/v3">EMN-2017-01083</CaseID>
    <RegistrationDate xmlns="http://schemas.microsoft.com/sharepoint/v3" xsi:nil="true"/>
    <CCMTemplateID xmlns="http://schemas.microsoft.com/sharepoint/v3">0</CCMTemplateID>
    <TrackID xmlns="http://schemas.microsoft.com/sharepoint/v3" xsi:nil="true"/>
    <Classification xmlns="http://schemas.microsoft.com/sharepoint/v3" xsi:nil="true"/>
    <CCMAgendaDocumentStatus xmlns="C3F408B4-4601-4138-95D1-8F3EF3CC07F7" xsi:nil="true"/>
    <CCMMeetingCaseLink xmlns="C3F408B4-4601-4138-95D1-8F3EF3CC07F7">
      <Url xsi:nil="true"/>
      <Description xsi:nil="true"/>
    </CCMMeetingCaseLink>
    <Related xmlns="http://schemas.microsoft.com/sharepoint/v3">false</Related>
    <CCMSystemID xmlns="http://schemas.microsoft.com/sharepoint/v3">70b75415-b03e-435b-a96a-f2c99eab6ff9</CCMSystemID>
    <CCMVisualId xmlns="http://schemas.microsoft.com/sharepoint/v3">EMN-2017-01083</CCMVisualId>
    <CCMMeetingCaseId xmlns="C3F408B4-4601-4138-95D1-8F3EF3CC07F7" xsi:nil="true"/>
  </documentManagement>
</p:properties>
</file>

<file path=customXml/itemProps1.xml><?xml version="1.0" encoding="utf-8"?>
<ds:datastoreItem xmlns:ds="http://schemas.openxmlformats.org/officeDocument/2006/customXml" ds:itemID="{7AE1F9CC-8ADB-4977-9FF6-6C8D0FC7AD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89a58ab-6b0a-46ba-8b3b-5b714fee521b"/>
    <ds:schemaRef ds:uri="C3F408B4-4601-4138-95D1-8F3EF3CC07F7"/>
    <ds:schemaRef ds:uri="29532caf-4b0a-465d-9e1a-7c2dd8aad4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55F953-63E7-47FC-9909-F97C6DB74E5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B090F0-494C-47BF-B6AB-D5E8EC68CDBE}">
  <ds:schemaRefs>
    <ds:schemaRef ds:uri="C3F408B4-4601-4138-95D1-8F3EF3CC07F7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purl.org/dc/terms/"/>
    <ds:schemaRef ds:uri="http://purl.org/dc/elements/1.1/"/>
    <ds:schemaRef ds:uri="29532caf-4b0a-465d-9e1a-7c2dd8aad434"/>
    <ds:schemaRef ds:uri="189a58ab-6b0a-46ba-8b3b-5b714fee521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549</Words>
  <Application>Microsoft Office PowerPoint</Application>
  <PresentationFormat>Skærmshow (16:9)</PresentationFormat>
  <Paragraphs>130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21</vt:i4>
      </vt:variant>
    </vt:vector>
  </HeadingPairs>
  <TitlesOfParts>
    <vt:vector size="22" baseType="lpstr">
      <vt:lpstr>Kontortema</vt:lpstr>
      <vt:lpstr>Dias nummer 1</vt:lpstr>
      <vt:lpstr>Agenda</vt:lpstr>
      <vt:lpstr>Forandringskræfter og ‘disruptive forces’ - grundlæggende skift i sundhedsvæsenets vilkår</vt:lpstr>
      <vt:lpstr>De hårde tal</vt:lpstr>
      <vt:lpstr>Bud på løsninger fra regionerne</vt:lpstr>
      <vt:lpstr>Skræddersyede indsatser </vt:lpstr>
      <vt:lpstr>Hovedbudskaber SUNDHED FOR ALLE</vt:lpstr>
      <vt:lpstr>”Kemo to GO”  (hjemmebehandling af patienter med leukæmi)</vt:lpstr>
      <vt:lpstr>Hovedbudskaber SUNDHED FOR LIVET</vt:lpstr>
      <vt:lpstr>Politiske målsætninger</vt:lpstr>
      <vt:lpstr>Flere sunde og gode leveår, tak!</vt:lpstr>
      <vt:lpstr>Forebyggelse er en fælles opgave på tværs af flere parter</vt:lpstr>
      <vt:lpstr>Dias nummer 13</vt:lpstr>
      <vt:lpstr>Del af reformen SUNDHED FOR ALLE</vt:lpstr>
      <vt:lpstr>Regionernes rolle ift. forebyggelse</vt:lpstr>
      <vt:lpstr>Regionernes potentiale ift. forebyggelse</vt:lpstr>
      <vt:lpstr>Dias nummer 17</vt:lpstr>
      <vt:lpstr>Dias nummer 18</vt:lpstr>
      <vt:lpstr>Hvordan udmøntes udspillet</vt:lpstr>
      <vt:lpstr>Film – sundhed for alle</vt:lpstr>
      <vt:lpstr>Tak for opmærksomheden      Kontakt acr@regioner.dk </vt:lpstr>
    </vt:vector>
  </TitlesOfParts>
  <Company>Danske Regioner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Regionernes resultater 2016</dc:title>
  <dc:creator>Ulla Hilden, UHI</dc:creator>
  <cp:lastModifiedBy>Folketinget</cp:lastModifiedBy>
  <cp:revision>240</cp:revision>
  <cp:lastPrinted>2017-08-31T09:10:27Z</cp:lastPrinted>
  <dcterms:created xsi:type="dcterms:W3CDTF">2016-04-18T11:51:11Z</dcterms:created>
  <dcterms:modified xsi:type="dcterms:W3CDTF">2017-09-12T09:28:34Z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CMOneDriveID">
    <vt:lpwstr/>
  </property>
  <property fmtid="{D5CDD505-2E9C-101B-9397-08002B2CF9AE}" pid="3" name="ContentTypeId">
    <vt:lpwstr>0x010100AC085CFC53BC46CEA2EADE194AD9D48200980EF71C03BFED4EA403358218EB0172</vt:lpwstr>
  </property>
  <property fmtid="{D5CDD505-2E9C-101B-9397-08002B2CF9AE}" pid="4" name="CCMOneDriveOwnerID">
    <vt:lpwstr/>
  </property>
  <property fmtid="{D5CDD505-2E9C-101B-9397-08002B2CF9AE}" pid="5" name="CCMOneDriveItemID">
    <vt:lpwstr/>
  </property>
  <property fmtid="{D5CDD505-2E9C-101B-9397-08002B2CF9AE}" pid="6" name="CCMSystem">
    <vt:lpwstr> </vt:lpwstr>
  </property>
  <property fmtid="{D5CDD505-2E9C-101B-9397-08002B2CF9AE}" pid="7" name="CCMIsSharedOnOneDrive">
    <vt:bool>false</vt:bool>
  </property>
</Properties>
</file>