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2" r:id="rId2"/>
    <p:sldId id="403" r:id="rId3"/>
    <p:sldId id="404" r:id="rId4"/>
    <p:sldId id="405" r:id="rId5"/>
    <p:sldId id="406" r:id="rId6"/>
    <p:sldId id="407" r:id="rId7"/>
    <p:sldId id="409" r:id="rId8"/>
    <p:sldId id="414" r:id="rId9"/>
    <p:sldId id="416" r:id="rId10"/>
    <p:sldId id="417" r:id="rId11"/>
    <p:sldId id="419" r:id="rId12"/>
    <p:sldId id="424" r:id="rId13"/>
    <p:sldId id="422" r:id="rId14"/>
    <p:sldId id="423" r:id="rId15"/>
    <p:sldId id="427" r:id="rId16"/>
    <p:sldId id="425" r:id="rId17"/>
    <p:sldId id="359" r:id="rId18"/>
    <p:sldId id="356" r:id="rId19"/>
    <p:sldId id="343" r:id="rId20"/>
    <p:sldId id="344" r:id="rId21"/>
    <p:sldId id="361" r:id="rId22"/>
    <p:sldId id="393" r:id="rId23"/>
    <p:sldId id="426" r:id="rId24"/>
  </p:sldIdLst>
  <p:sldSz cx="9144000" cy="6858000" type="screen4x3"/>
  <p:notesSz cx="6669088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D8726-134C-2348-84A9-33EC32841E7A}" type="datetimeFigureOut">
              <a:rPr lang="da-DK" smtClean="0"/>
              <a:pPr/>
              <a:t>08-09-2014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684F1-6264-F94A-979E-B81965B87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4727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78627-2763-414E-A9CD-0A4E7CEEF960}" type="datetimeFigureOut">
              <a:rPr lang="da-DK" smtClean="0"/>
              <a:pPr/>
              <a:t>08-09-2014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3F4E-637D-D042-BFE3-A64636B215A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027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3637-3449-9047-A793-2D786FC35699}" type="datetimeFigureOut">
              <a:rPr lang="da-DK" smtClean="0"/>
              <a:pPr/>
              <a:t>08-09-2014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37C-208D-6F44-B215-2FB7532DB6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604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3637-3449-9047-A793-2D786FC35699}" type="datetimeFigureOut">
              <a:rPr lang="da-DK" smtClean="0"/>
              <a:pPr/>
              <a:t>08-09-2014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37C-208D-6F44-B215-2FB7532DB6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348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3637-3449-9047-A793-2D786FC35699}" type="datetimeFigureOut">
              <a:rPr lang="da-DK" smtClean="0"/>
              <a:pPr/>
              <a:t>08-09-2014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37C-208D-6F44-B215-2FB7532DB6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98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3637-3449-9047-A793-2D786FC35699}" type="datetimeFigureOut">
              <a:rPr lang="da-DK" smtClean="0"/>
              <a:pPr/>
              <a:t>08-09-2014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37C-208D-6F44-B215-2FB7532DB6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814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3637-3449-9047-A793-2D786FC35699}" type="datetimeFigureOut">
              <a:rPr lang="da-DK" smtClean="0"/>
              <a:pPr/>
              <a:t>08-09-2014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37C-208D-6F44-B215-2FB7532DB6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31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3637-3449-9047-A793-2D786FC35699}" type="datetimeFigureOut">
              <a:rPr lang="da-DK" smtClean="0"/>
              <a:pPr/>
              <a:t>08-09-2014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37C-208D-6F44-B215-2FB7532DB6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740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3637-3449-9047-A793-2D786FC35699}" type="datetimeFigureOut">
              <a:rPr lang="da-DK" smtClean="0"/>
              <a:pPr/>
              <a:t>08-09-2014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37C-208D-6F44-B215-2FB7532DB6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01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3637-3449-9047-A793-2D786FC35699}" type="datetimeFigureOut">
              <a:rPr lang="da-DK" smtClean="0"/>
              <a:pPr/>
              <a:t>08-09-2014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37C-208D-6F44-B215-2FB7532DB6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185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3637-3449-9047-A793-2D786FC35699}" type="datetimeFigureOut">
              <a:rPr lang="da-DK" smtClean="0"/>
              <a:pPr/>
              <a:t>08-09-2014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37C-208D-6F44-B215-2FB7532DB6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898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3637-3449-9047-A793-2D786FC35699}" type="datetimeFigureOut">
              <a:rPr lang="da-DK" smtClean="0"/>
              <a:pPr/>
              <a:t>08-09-2014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37C-208D-6F44-B215-2FB7532DB6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832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3637-3449-9047-A793-2D786FC35699}" type="datetimeFigureOut">
              <a:rPr lang="da-DK" smtClean="0"/>
              <a:pPr/>
              <a:t>08-09-2014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37C-208D-6F44-B215-2FB7532DB6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007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33637-3449-9047-A793-2D786FC35699}" type="datetimeFigureOut">
              <a:rPr lang="da-DK" smtClean="0"/>
              <a:pPr/>
              <a:t>08-09-2014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F37C-208D-6F44-B215-2FB7532DB6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786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da-DK" dirty="0" smtClean="0">
                <a:solidFill>
                  <a:schemeClr val="tx1"/>
                </a:solidFill>
              </a:rPr>
              <a:t>Tværfaglighed – en ny måde at skabe innovative hygiejneresultater på 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171" name="Picture 3" descr="Vi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3675" y="1600200"/>
            <a:ext cx="6216650" cy="4652963"/>
          </a:xfrm>
          <a:noFill/>
        </p:spPr>
      </p:pic>
      <p:sp>
        <p:nvSpPr>
          <p:cNvPr id="7172" name="Tekstboks 4"/>
          <p:cNvSpPr txBox="1">
            <a:spLocks noChangeArrowheads="1"/>
          </p:cNvSpPr>
          <p:nvPr/>
        </p:nvSpPr>
        <p:spPr bwMode="auto">
          <a:xfrm>
            <a:off x="2843213" y="2708275"/>
            <a:ext cx="2881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3600" b="1" dirty="0" smtClean="0">
                <a:latin typeface="Arial" charset="0"/>
              </a:rPr>
              <a:t>    Hygiejne </a:t>
            </a:r>
            <a:endParaRPr lang="da-DK" altLang="da-DK" sz="3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rgbClr val="FFC000"/>
                </a:solidFill>
              </a:rPr>
              <a:t>Eventyr og rollemodeller </a:t>
            </a:r>
            <a:r>
              <a:rPr lang="da-DK" sz="1200" b="1" dirty="0" smtClean="0">
                <a:solidFill>
                  <a:srgbClr val="FFC000"/>
                </a:solidFill>
              </a:rPr>
              <a:t> </a:t>
            </a:r>
            <a:endParaRPr lang="da-DK" sz="1200" b="1" dirty="0">
              <a:solidFill>
                <a:srgbClr val="FFC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2400" dirty="0" err="1" smtClean="0"/>
              <a:t>Dullerfiks</a:t>
            </a:r>
            <a:r>
              <a:rPr lang="da-DK" sz="2400" dirty="0" smtClean="0"/>
              <a:t> på legepladsen præsenteres i Pixibog i små og store udgaver</a:t>
            </a:r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err="1" smtClean="0"/>
              <a:t>Dullerfiks</a:t>
            </a:r>
            <a:r>
              <a:rPr lang="da-DK" sz="2400" dirty="0" smtClean="0"/>
              <a:t> </a:t>
            </a:r>
            <a:r>
              <a:rPr lang="da-DK" sz="2400" dirty="0"/>
              <a:t>på legepladsen præsenteres </a:t>
            </a:r>
            <a:r>
              <a:rPr lang="da-DK" sz="2400" dirty="0" smtClean="0"/>
              <a:t>på film  </a:t>
            </a:r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err="1"/>
              <a:t>Dullerfiks</a:t>
            </a:r>
            <a:r>
              <a:rPr lang="da-DK" sz="2400" dirty="0"/>
              <a:t> på hjemmebesøg </a:t>
            </a: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r>
              <a:rPr lang="da-DK" sz="2400" dirty="0" err="1"/>
              <a:t>Dullerfiks</a:t>
            </a:r>
            <a:r>
              <a:rPr lang="da-DK" sz="2400" dirty="0"/>
              <a:t> på klistermærker </a:t>
            </a:r>
            <a:r>
              <a:rPr lang="da-DK" sz="2400" dirty="0" smtClean="0"/>
              <a:t>– </a:t>
            </a:r>
            <a:r>
              <a:rPr lang="da-DK" sz="1300" dirty="0" smtClean="0"/>
              <a:t>eks. Hvem har </a:t>
            </a:r>
            <a:r>
              <a:rPr lang="da-DK" sz="1300" dirty="0" err="1" smtClean="0"/>
              <a:t>Dullerfiks</a:t>
            </a:r>
            <a:r>
              <a:rPr lang="da-DK" sz="1300" dirty="0" smtClean="0"/>
              <a:t> + hvor elsker </a:t>
            </a:r>
            <a:r>
              <a:rPr lang="da-DK" sz="1300" dirty="0" err="1" smtClean="0"/>
              <a:t>Dullerfiks</a:t>
            </a:r>
            <a:r>
              <a:rPr lang="da-DK" sz="1300" dirty="0" smtClean="0"/>
              <a:t> at være</a:t>
            </a:r>
          </a:p>
          <a:p>
            <a:pPr marL="0" indent="0">
              <a:buNone/>
            </a:pPr>
            <a:endParaRPr lang="da-DK" sz="1300" dirty="0" smtClean="0"/>
          </a:p>
          <a:p>
            <a:r>
              <a:rPr lang="da-DK" sz="2400" dirty="0" err="1" smtClean="0"/>
              <a:t>Dullerfiks</a:t>
            </a:r>
            <a:r>
              <a:rPr lang="da-DK" sz="2400" dirty="0" smtClean="0"/>
              <a:t> som figur </a:t>
            </a:r>
            <a:endParaRPr lang="da-DK" sz="2400" dirty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23" y="1600200"/>
            <a:ext cx="2776154" cy="4525963"/>
          </a:xfr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67681"/>
            <a:ext cx="37766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88640"/>
            <a:ext cx="8579296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a-DK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a-D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Barnets navn:____________________________________________ Dato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a-D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_________________________</a:t>
            </a:r>
            <a:endParaRPr lang="da-D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a-DK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a-D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Beskriv 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episode, hvor </a:t>
            </a:r>
            <a:r>
              <a:rPr lang="da-D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Dullerfiks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blev </a:t>
            </a:r>
            <a:r>
              <a:rPr lang="da-D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beskidt - og ren igen. </a:t>
            </a:r>
            <a:r>
              <a:rPr lang="da-DK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Dullerfiks</a:t>
            </a:r>
            <a:r>
              <a:rPr lang="da-D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elsker nemlig begge dele</a:t>
            </a:r>
            <a:r>
              <a:rPr lang="da-D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</a:t>
            </a:r>
            <a:endParaRPr lang="da-D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-74849"/>
            <a:ext cx="1224136" cy="116700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323528" y="1556792"/>
            <a:ext cx="8640960" cy="5184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boks 1"/>
          <p:cNvSpPr txBox="1"/>
          <p:nvPr/>
        </p:nvSpPr>
        <p:spPr>
          <a:xfrm>
            <a:off x="1043608" y="2261054"/>
            <a:ext cx="74883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latin typeface="Caflisch Script Pro Light" pitchFamily="34" charset="0"/>
              </a:rPr>
              <a:t>Dullerfiks</a:t>
            </a:r>
            <a:r>
              <a:rPr lang="da-DK" sz="2400" b="1" dirty="0" smtClean="0">
                <a:latin typeface="Caflisch Script Pro Light" pitchFamily="34" charset="0"/>
              </a:rPr>
              <a:t> har i dag været med Amalie ude og grave i sandkassen. Han byggede et stort slot, hvor prinsessen bor. Prinsessen havde rigtig mange heste, som </a:t>
            </a:r>
            <a:r>
              <a:rPr lang="da-DK" sz="2400" b="1" dirty="0" err="1" smtClean="0">
                <a:latin typeface="Caflisch Script Pro Light" pitchFamily="34" charset="0"/>
              </a:rPr>
              <a:t>Dullerfiks</a:t>
            </a:r>
            <a:r>
              <a:rPr lang="da-DK" sz="2400" b="1" dirty="0" smtClean="0">
                <a:latin typeface="Caflisch Script Pro Light" pitchFamily="34" charset="0"/>
              </a:rPr>
              <a:t> kunne ride på. Det var rigtig sjovt. </a:t>
            </a:r>
          </a:p>
          <a:p>
            <a:endParaRPr lang="da-DK" sz="2400" b="1" dirty="0" smtClean="0">
              <a:latin typeface="Caflisch Script Pro Light" pitchFamily="34" charset="0"/>
            </a:endParaRPr>
          </a:p>
          <a:p>
            <a:r>
              <a:rPr lang="da-DK" sz="2400" b="1" dirty="0" smtClean="0">
                <a:latin typeface="Caflisch Script Pro Light" pitchFamily="34" charset="0"/>
              </a:rPr>
              <a:t>Da der var aftensmad, kom </a:t>
            </a:r>
            <a:r>
              <a:rPr lang="da-DK" sz="2400" b="1" dirty="0" err="1" smtClean="0">
                <a:latin typeface="Caflisch Script Pro Light" pitchFamily="34" charset="0"/>
              </a:rPr>
              <a:t>Dullerfiks</a:t>
            </a:r>
            <a:r>
              <a:rPr lang="da-DK" sz="2400" b="1" dirty="0" smtClean="0">
                <a:latin typeface="Caflisch Script Pro Light" pitchFamily="34" charset="0"/>
              </a:rPr>
              <a:t> med Amalie ud i badeværelset. Her blev han rigtig glad over at få masser af sæbe på sig og blive skyllet ren af vandet fra vandhanen. Han blev også tørret i håndklædet. Så spiste </a:t>
            </a:r>
            <a:r>
              <a:rPr lang="da-DK" sz="2400" b="1" dirty="0" err="1" smtClean="0">
                <a:latin typeface="Caflisch Script Pro Light" pitchFamily="34" charset="0"/>
              </a:rPr>
              <a:t>Dullerfiks</a:t>
            </a:r>
            <a:r>
              <a:rPr lang="da-DK" sz="2400" b="1" dirty="0" smtClean="0">
                <a:latin typeface="Caflisch Script Pro Light" pitchFamily="34" charset="0"/>
              </a:rPr>
              <a:t> og Amalie spaghetti </a:t>
            </a:r>
            <a:r>
              <a:rPr lang="da-DK" sz="2400" b="1" smtClean="0">
                <a:latin typeface="Caflisch Script Pro Light" pitchFamily="34" charset="0"/>
              </a:rPr>
              <a:t>og kødsovs</a:t>
            </a:r>
            <a:r>
              <a:rPr lang="da-DK" sz="2400" b="1" dirty="0" smtClean="0">
                <a:latin typeface="Caflisch Script Pro Light" pitchFamily="34" charset="0"/>
              </a:rPr>
              <a:t>.</a:t>
            </a:r>
            <a:endParaRPr lang="da-DK" sz="2400" b="1" dirty="0">
              <a:latin typeface="Caflisch Script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>
                <a:solidFill>
                  <a:srgbClr val="0070C0"/>
                </a:solidFill>
              </a:rPr>
              <a:t>Delkoncept 2: Hygiejne viden </a:t>
            </a:r>
            <a:endParaRPr lang="da-DK" b="1" dirty="0">
              <a:solidFill>
                <a:srgbClr val="0070C0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Hygiejne viden til personale og forældre i arbejdet om hygiejne med udgangspunkt i </a:t>
            </a:r>
            <a:r>
              <a:rPr lang="da-DK" dirty="0" err="1"/>
              <a:t>D</a:t>
            </a:r>
            <a:r>
              <a:rPr lang="da-DK" dirty="0" err="1" smtClean="0"/>
              <a:t>ullerfiks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5354"/>
            <a:ext cx="4038600" cy="36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32" y="3740021"/>
            <a:ext cx="728514" cy="54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04" y="3849682"/>
            <a:ext cx="728514" cy="54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8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00B050"/>
                </a:solidFill>
              </a:rPr>
              <a:t>Rensning af legetøj</a:t>
            </a:r>
            <a:endParaRPr lang="da-DK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0908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2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Teknologiske løsninger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Løsninger i samarbejde med virksomheder 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SIMI</a:t>
            </a:r>
          </a:p>
          <a:p>
            <a:r>
              <a:rPr lang="da-DK" dirty="0" smtClean="0"/>
              <a:t>DEB</a:t>
            </a:r>
          </a:p>
          <a:p>
            <a:r>
              <a:rPr lang="da-DK" dirty="0" smtClean="0"/>
              <a:t>ORAS</a:t>
            </a:r>
          </a:p>
          <a:p>
            <a:r>
              <a:rPr lang="da-DK" dirty="0" smtClean="0"/>
              <a:t>KÄRCHER </a:t>
            </a:r>
          </a:p>
          <a:p>
            <a:pPr marL="0" indent="0">
              <a:buNone/>
            </a:pPr>
            <a:endParaRPr lang="da-DK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5037311" cy="282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6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Spørgeskemaundersøgelse</a:t>
            </a:r>
            <a:br>
              <a:rPr lang="da-DK" dirty="0" smtClean="0"/>
            </a:br>
            <a:r>
              <a:rPr lang="da-DK" sz="1400" dirty="0" smtClean="0"/>
              <a:t>29 institutioner i 2 x 2 måneder </a:t>
            </a:r>
            <a:endParaRPr lang="da-D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4" y="1663574"/>
            <a:ext cx="8855857" cy="510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0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rgbClr val="0070C0"/>
                </a:solidFill>
              </a:rPr>
              <a:t>Projekt </a:t>
            </a:r>
            <a:r>
              <a:rPr lang="da-DK" b="1" dirty="0" err="1" smtClean="0">
                <a:solidFill>
                  <a:srgbClr val="0070C0"/>
                </a:solidFill>
              </a:rPr>
              <a:t>Clean</a:t>
            </a:r>
            <a:r>
              <a:rPr lang="da-DK" b="1" dirty="0" smtClean="0">
                <a:solidFill>
                  <a:srgbClr val="0070C0"/>
                </a:solidFill>
              </a:rPr>
              <a:t> </a:t>
            </a:r>
            <a:r>
              <a:rPr lang="da-DK" b="1" dirty="0" err="1" smtClean="0">
                <a:solidFill>
                  <a:srgbClr val="0070C0"/>
                </a:solidFill>
              </a:rPr>
              <a:t>Daycare</a:t>
            </a:r>
            <a:r>
              <a:rPr lang="da-DK" b="1" dirty="0" smtClean="0">
                <a:solidFill>
                  <a:srgbClr val="0070C0"/>
                </a:solidFill>
              </a:rPr>
              <a:t> </a:t>
            </a:r>
            <a:endParaRPr lang="da-DK" b="1" dirty="0">
              <a:solidFill>
                <a:srgbClr val="0070C0"/>
              </a:solidFill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Projekt </a:t>
            </a:r>
            <a:r>
              <a:rPr lang="da-DK" dirty="0"/>
              <a:t>”</a:t>
            </a:r>
            <a:r>
              <a:rPr lang="da-DK" dirty="0" err="1"/>
              <a:t>Clean</a:t>
            </a:r>
            <a:r>
              <a:rPr lang="da-DK" dirty="0"/>
              <a:t> </a:t>
            </a:r>
            <a:r>
              <a:rPr lang="da-DK" dirty="0" err="1"/>
              <a:t>Daycare</a:t>
            </a:r>
            <a:r>
              <a:rPr lang="da-DK" dirty="0"/>
              <a:t>” ønsker at fremme sundheden i daginstitutionerne gennem fokus på hygiejne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87" y="1855960"/>
            <a:ext cx="3468241" cy="398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1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b="1" dirty="0" smtClean="0">
                <a:solidFill>
                  <a:srgbClr val="FF0000"/>
                </a:solidFill>
              </a:rPr>
              <a:t>To retninger…..</a:t>
            </a:r>
            <a:endParaRPr lang="da-DK" sz="6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5429"/>
            <a:ext cx="4038600" cy="419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17102"/>
            <a:ext cx="4038600" cy="289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8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Sundhedsstyrelsens forebyggelsespakke Hygiejne 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5533" y="1664810"/>
            <a:ext cx="6024857" cy="498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Lige pilforbindelse 6"/>
          <p:cNvCxnSpPr/>
          <p:nvPr/>
        </p:nvCxnSpPr>
        <p:spPr>
          <a:xfrm>
            <a:off x="941560" y="2435382"/>
            <a:ext cx="1122630" cy="624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 flipH="1" flipV="1">
            <a:off x="4001632" y="3060071"/>
            <a:ext cx="706170" cy="543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Mulighedsrum for hygiejne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sz="1400" dirty="0" smtClean="0"/>
              <a:t>Projekter og litteratur indenfor hygiejne har en udpræget naturvidenskabsmæssig tilgang </a:t>
            </a:r>
          </a:p>
          <a:p>
            <a:endParaRPr lang="da-DK" sz="1400" dirty="0"/>
          </a:p>
          <a:p>
            <a:r>
              <a:rPr lang="da-DK" sz="1400" dirty="0" smtClean="0"/>
              <a:t>Ingen eksempler på at pædagogerne </a:t>
            </a:r>
            <a:r>
              <a:rPr lang="da-DK" sz="2400" dirty="0" smtClean="0">
                <a:solidFill>
                  <a:srgbClr val="FF0000"/>
                </a:solidFill>
              </a:rPr>
              <a:t>SELV </a:t>
            </a:r>
            <a:r>
              <a:rPr lang="da-DK" sz="1400" dirty="0" smtClean="0"/>
              <a:t>kommer med </a:t>
            </a:r>
            <a:r>
              <a:rPr lang="da-DK" sz="1400" dirty="0" err="1" smtClean="0"/>
              <a:t>ideér</a:t>
            </a:r>
            <a:r>
              <a:rPr lang="da-DK" sz="1400" dirty="0" smtClean="0"/>
              <a:t> til ny praksis der giver merværdi. </a:t>
            </a:r>
          </a:p>
          <a:p>
            <a:pPr marL="0" indent="0">
              <a:buNone/>
            </a:pPr>
            <a:endParaRPr lang="da-DK" sz="1400" b="1" dirty="0">
              <a:solidFill>
                <a:srgbClr val="00B050"/>
              </a:solidFill>
            </a:endParaRPr>
          </a:p>
          <a:p>
            <a:r>
              <a:rPr lang="da-DK" sz="1400" b="1" dirty="0" smtClean="0">
                <a:solidFill>
                  <a:srgbClr val="00B050"/>
                </a:solidFill>
              </a:rPr>
              <a:t>Hygiejne materiale om hygiejne er skrevet af læger og sundhedsplejersker og ikke af mennesker med en pædagogisk baggrund</a:t>
            </a:r>
          </a:p>
          <a:p>
            <a:endParaRPr lang="da-DK" sz="1400" b="1" dirty="0" smtClean="0">
              <a:solidFill>
                <a:srgbClr val="00B050"/>
              </a:solidFill>
            </a:endParaRPr>
          </a:p>
          <a:p>
            <a:r>
              <a:rPr lang="da-DK" sz="1400" dirty="0" smtClean="0"/>
              <a:t>Efter samtale med Rådet for bedre hygiejne, så findes der ingen eksempler i Danmark på at det pædagogiske felt  SELV tilføre viden om hygiejne til  det pædagogiske område</a:t>
            </a:r>
          </a:p>
          <a:p>
            <a:pPr marL="0" indent="0">
              <a:buNone/>
            </a:pPr>
            <a:endParaRPr lang="da-DK" sz="1400" dirty="0" smtClean="0"/>
          </a:p>
          <a:p>
            <a:r>
              <a:rPr lang="da-DK" sz="1400" dirty="0" smtClean="0"/>
              <a:t>Det skal der selvfølgelig ændres på !!!!</a:t>
            </a:r>
          </a:p>
          <a:p>
            <a:pPr marL="0" indent="0">
              <a:buNone/>
            </a:pPr>
            <a:endParaRPr lang="da-DK" sz="1400" dirty="0" smtClean="0"/>
          </a:p>
          <a:p>
            <a:pPr marL="0" indent="0">
              <a:buNone/>
            </a:pPr>
            <a:endParaRPr lang="da-DK" sz="1400" dirty="0" smtClean="0"/>
          </a:p>
          <a:p>
            <a:pPr marL="0" indent="0">
              <a:buNone/>
            </a:pPr>
            <a:endParaRPr lang="da-DK" sz="14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429405" cy="445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53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Hvem er girafferne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C:\Users\dciv\Downloads\COLOURBOX2437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7638"/>
            <a:ext cx="9144000" cy="56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787653" y="2791476"/>
            <a:ext cx="2263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Merete Lund Westergaard Børnechef, </a:t>
            </a:r>
          </a:p>
          <a:p>
            <a:r>
              <a:rPr lang="da-DK" dirty="0" smtClean="0"/>
              <a:t>Kolding Kommune 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962114" y="5088047"/>
            <a:ext cx="2272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   Dorthe Christiane Zinck Iversen</a:t>
            </a:r>
          </a:p>
          <a:p>
            <a:r>
              <a:rPr lang="da-DK" sz="1200" dirty="0" smtClean="0"/>
              <a:t>   Innovationskonsulent </a:t>
            </a:r>
          </a:p>
          <a:p>
            <a:r>
              <a:rPr lang="da-DK" sz="1200" dirty="0" smtClean="0"/>
              <a:t>    Lektor i pædagogik </a:t>
            </a:r>
          </a:p>
          <a:p>
            <a:r>
              <a:rPr lang="da-DK" sz="1200" dirty="0" smtClean="0"/>
              <a:t>   </a:t>
            </a:r>
            <a:r>
              <a:rPr lang="da-DK" sz="1200" dirty="0" err="1" smtClean="0"/>
              <a:t>University</a:t>
            </a:r>
            <a:r>
              <a:rPr lang="da-DK" sz="1200" dirty="0" smtClean="0"/>
              <a:t> College Syddanmark</a:t>
            </a:r>
          </a:p>
          <a:p>
            <a:r>
              <a:rPr lang="da-DK" sz="1200" dirty="0" smtClean="0"/>
              <a:t> 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4983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Hypotesen 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 smtClean="0"/>
              <a:t>Det er ikke kun nok med den nødvendige </a:t>
            </a:r>
            <a:r>
              <a:rPr lang="da-DK" sz="1800" b="1" dirty="0" smtClean="0">
                <a:solidFill>
                  <a:srgbClr val="FF0000"/>
                </a:solidFill>
              </a:rPr>
              <a:t>VIDEN</a:t>
            </a:r>
            <a:r>
              <a:rPr lang="da-DK" sz="1800" dirty="0" smtClean="0"/>
              <a:t> om hygiejne – daginstitutionerne skal også være </a:t>
            </a:r>
            <a:r>
              <a:rPr lang="da-DK" sz="1800" b="1" dirty="0" smtClean="0">
                <a:solidFill>
                  <a:srgbClr val="FF0000"/>
                </a:solidFill>
              </a:rPr>
              <a:t>MOTIVERET</a:t>
            </a:r>
            <a:r>
              <a:rPr lang="da-DK" sz="1800" dirty="0" smtClean="0"/>
              <a:t> for at ændre sin adfærd i et forebyggelses perspektiv på området hygiejne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 smtClean="0"/>
              <a:t>Hvis medarbejdere fra det pædagogiske område </a:t>
            </a:r>
            <a:r>
              <a:rPr lang="da-DK" sz="1800" b="1" dirty="0" smtClean="0">
                <a:solidFill>
                  <a:srgbClr val="FF0000"/>
                </a:solidFill>
              </a:rPr>
              <a:t>SELV</a:t>
            </a:r>
            <a:r>
              <a:rPr lang="da-DK" sz="1800" dirty="0" smtClean="0"/>
              <a:t> udvikle sit hygiejniske </a:t>
            </a:r>
            <a:r>
              <a:rPr lang="da-DK" sz="1800" dirty="0" err="1" smtClean="0"/>
              <a:t>mindset</a:t>
            </a:r>
            <a:r>
              <a:rPr lang="da-DK" sz="1800" dirty="0" smtClean="0"/>
              <a:t> og derigennem fremmer både pædagogiske rengørings og håndhygiejne aktiviteter så fremmer man sundhedes i Kolding Kommunes daginstitutioner</a:t>
            </a:r>
            <a:endParaRPr lang="da-DK" sz="1800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194913" cy="2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Inspiration fra feltarbejdet?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a-DK" dirty="0" smtClean="0"/>
              <a:t>”Hvornår har du sidst haft en inspirerende hygiejne samtale med din kollega”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Pædagoger har deres viden om hygiejne fra sin opvækst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Hygiejne er privatiseret og ikke teoretiseret 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Pædagoger taler ikke om hygiejne med andre pædagoger, men giver viden om emnet til studerende og pædagogmedhjælpere </a:t>
            </a:r>
          </a:p>
          <a:p>
            <a:pPr marL="0" indent="0">
              <a:buNone/>
            </a:pPr>
            <a:endParaRPr lang="da-DK" dirty="0" smtClean="0"/>
          </a:p>
          <a:p>
            <a:pPr lvl="0"/>
            <a:r>
              <a:rPr lang="da-DK" dirty="0"/>
              <a:t>Pædagog siger at hun </a:t>
            </a:r>
            <a:r>
              <a:rPr lang="da-DK" dirty="0" smtClean="0"/>
              <a:t>ikke vil </a:t>
            </a:r>
            <a:r>
              <a:rPr lang="da-DK" dirty="0"/>
              <a:t>ikke være en gammel dame med løftede pegefingre – hvordan undgår man det</a:t>
            </a:r>
            <a:r>
              <a:rPr lang="da-DK" dirty="0" smtClean="0"/>
              <a:t>?</a:t>
            </a:r>
          </a:p>
          <a:p>
            <a:pPr marL="0" lvl="0" indent="0">
              <a:buNone/>
            </a:pPr>
            <a:endParaRPr lang="da-DK" dirty="0"/>
          </a:p>
          <a:p>
            <a:pPr lvl="0"/>
            <a:r>
              <a:rPr lang="da-DK" dirty="0" smtClean="0"/>
              <a:t>Pædagog siger at hun har en vision om at hygiejne er noget </a:t>
            </a:r>
            <a:r>
              <a:rPr lang="da-DK" dirty="0"/>
              <a:t>man ikke skal huske </a:t>
            </a:r>
            <a:r>
              <a:rPr lang="da-DK" dirty="0" smtClean="0"/>
              <a:t>på</a:t>
            </a:r>
          </a:p>
          <a:p>
            <a:pPr marL="0" lvl="0" indent="0">
              <a:buNone/>
            </a:pPr>
            <a:endParaRPr lang="da-DK" dirty="0" smtClean="0"/>
          </a:p>
          <a:p>
            <a:r>
              <a:rPr lang="da-DK" dirty="0"/>
              <a:t>Det er først når skaden er sket at man taler om </a:t>
            </a:r>
            <a:r>
              <a:rPr lang="da-DK" dirty="0" smtClean="0"/>
              <a:t>hygiejne med sine kollegaer </a:t>
            </a:r>
            <a:endParaRPr lang="da-DK" dirty="0"/>
          </a:p>
          <a:p>
            <a:pPr lvl="0"/>
            <a:endParaRPr lang="da-DK" dirty="0"/>
          </a:p>
          <a:p>
            <a:endParaRPr lang="da-DK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10" y="1600200"/>
            <a:ext cx="34265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62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Projektets innovationsspørgsmål 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r>
              <a:rPr lang="da-DK" dirty="0" smtClean="0"/>
              <a:t>Hvordan får den pædagogiske praksis  bragt viden om hygiejne i spil så Sundhedsplejens konsulentfunktion indenfor daginstitutionsområdet bliver overflødig? </a:t>
            </a:r>
          </a:p>
          <a:p>
            <a:pPr marL="0" indent="0">
              <a:buNone/>
            </a:pPr>
            <a:endParaRPr lang="da-DK" sz="18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86" y="2276872"/>
            <a:ext cx="407003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b="1" dirty="0" smtClean="0">
                <a:solidFill>
                  <a:schemeClr val="accent6">
                    <a:lumMod val="75000"/>
                  </a:schemeClr>
                </a:solidFill>
              </a:rPr>
              <a:t>Børnechefen på banen </a:t>
            </a:r>
            <a:endParaRPr lang="da-DK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046"/>
            <a:ext cx="9039259" cy="263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6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To fluer med ét smæk </a:t>
            </a:r>
            <a:endParaRPr lang="da-DK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150" y="2122011"/>
            <a:ext cx="3314700" cy="3482340"/>
          </a:xfrm>
          <a:noFill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0150" y="2122011"/>
            <a:ext cx="3314700" cy="3482340"/>
          </a:xfr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0651">
            <a:off x="7463515" y="302395"/>
            <a:ext cx="14097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986828" y="3277354"/>
            <a:ext cx="304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b="1" dirty="0" smtClean="0">
                <a:solidFill>
                  <a:srgbClr val="FF0000"/>
                </a:solidFill>
              </a:rPr>
              <a:t>Projekt VIP </a:t>
            </a:r>
            <a:endParaRPr lang="da-DK" sz="4800" b="1" dirty="0">
              <a:solidFill>
                <a:srgbClr val="FF0000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4771175" y="3429754"/>
            <a:ext cx="4119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b="1" dirty="0" smtClean="0">
                <a:solidFill>
                  <a:srgbClr val="FF0000"/>
                </a:solidFill>
              </a:rPr>
              <a:t>       Projekt </a:t>
            </a:r>
          </a:p>
          <a:p>
            <a:r>
              <a:rPr lang="da-DK" sz="4800" b="1" dirty="0" err="1" smtClean="0">
                <a:solidFill>
                  <a:srgbClr val="FF0000"/>
                </a:solidFill>
              </a:rPr>
              <a:t>Clean</a:t>
            </a:r>
            <a:r>
              <a:rPr lang="da-DK" sz="4800" b="1" dirty="0" smtClean="0">
                <a:solidFill>
                  <a:srgbClr val="FF0000"/>
                </a:solidFill>
              </a:rPr>
              <a:t> </a:t>
            </a:r>
            <a:r>
              <a:rPr lang="da-DK" sz="4800" b="1" dirty="0" err="1" smtClean="0">
                <a:solidFill>
                  <a:srgbClr val="FF0000"/>
                </a:solidFill>
              </a:rPr>
              <a:t>Daycare</a:t>
            </a:r>
            <a:r>
              <a:rPr lang="da-DK" sz="4800" b="1" dirty="0" smtClean="0">
                <a:solidFill>
                  <a:srgbClr val="FF0000"/>
                </a:solidFill>
              </a:rPr>
              <a:t>  </a:t>
            </a:r>
            <a:endParaRPr lang="da-DK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VI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07" y="1164261"/>
            <a:ext cx="6195993" cy="2721939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399309" y="4350327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err="1" smtClean="0"/>
              <a:t>V</a:t>
            </a:r>
            <a:r>
              <a:rPr lang="da-DK" sz="3200" dirty="0" err="1" smtClean="0"/>
              <a:t>iden-</a:t>
            </a:r>
            <a:r>
              <a:rPr lang="da-DK" sz="3200" dirty="0" smtClean="0"/>
              <a:t> og </a:t>
            </a:r>
            <a:r>
              <a:rPr lang="da-DK" sz="3200" b="1" dirty="0" err="1" smtClean="0"/>
              <a:t>I</a:t>
            </a:r>
            <a:r>
              <a:rPr lang="da-DK" sz="3200" dirty="0" err="1" smtClean="0"/>
              <a:t>nnovations</a:t>
            </a:r>
            <a:r>
              <a:rPr lang="da-DK" sz="3200" b="1" dirty="0" err="1" smtClean="0"/>
              <a:t>P</a:t>
            </a:r>
            <a:r>
              <a:rPr lang="da-DK" sz="3200" dirty="0" err="1" smtClean="0"/>
              <a:t>artnerskaber</a:t>
            </a:r>
            <a:endParaRPr lang="da-DK" sz="3200" dirty="0" smtClean="0"/>
          </a:p>
          <a:p>
            <a:pPr algn="ctr"/>
            <a:endParaRPr lang="da-DK" sz="3200" dirty="0" smtClean="0"/>
          </a:p>
          <a:p>
            <a:pPr algn="ctr"/>
            <a:r>
              <a:rPr lang="da-DK" sz="3200" dirty="0" smtClean="0"/>
              <a:t>www. </a:t>
            </a:r>
            <a:r>
              <a:rPr lang="da-DK" sz="3200" dirty="0" err="1" smtClean="0"/>
              <a:t>Projektvip.dk</a:t>
            </a:r>
            <a:r>
              <a:rPr lang="da-DK" sz="3200" dirty="0" smtClean="0"/>
              <a:t>  </a:t>
            </a:r>
            <a:endParaRPr lang="da-DK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6219825"/>
            <a:ext cx="87344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66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indhold 5" descr="innov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84321"/>
            <a:ext cx="4063009" cy="5273679"/>
          </a:xfrm>
          <a:prstGeom prst="rect">
            <a:avLst/>
          </a:prstGeom>
        </p:spPr>
      </p:pic>
      <p:sp>
        <p:nvSpPr>
          <p:cNvPr id="3" name="Pladsholder til indhold 5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”Innovation er kendt eller ny viden kombineret på en ny måde eller bragt  i anvendelse i en ny sammenhæng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a-DK" sz="4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Innovation er idéer omsat til bedre praksis - innovation skaber altid merværdi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a-DK" sz="6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Innovation har en driftig, dristig og eksperimenterende tilgang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4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4500" b="1" noProof="0" dirty="0" smtClean="0">
                <a:solidFill>
                  <a:srgbClr val="FF0000"/>
                </a:solidFill>
              </a:rPr>
              <a:t>Innovation er en måde at forholde sig til  opgaverne på – en innovationskultur </a:t>
            </a:r>
            <a:endParaRPr kumimoji="0" lang="da-DK" sz="4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a-DK" sz="4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Innovationens resultater kan ikke kendes på forhånd” 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(Innovationsforsker, Anne-Mette Digmann)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83568" y="332656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400" b="1" dirty="0"/>
              <a:t>Innovation stammer fra det latinske ord "</a:t>
            </a:r>
            <a:r>
              <a:rPr lang="da-DK" sz="2400" b="1" i="1" dirty="0" err="1"/>
              <a:t>innovare</a:t>
            </a:r>
            <a:r>
              <a:rPr lang="da-DK" sz="2400" b="1" i="1" dirty="0" smtClean="0"/>
              <a:t>”</a:t>
            </a:r>
            <a:r>
              <a:rPr lang="da-DK" sz="2400" b="1" dirty="0" smtClean="0"/>
              <a:t> </a:t>
            </a:r>
          </a:p>
          <a:p>
            <a:pPr algn="ctr"/>
            <a:r>
              <a:rPr lang="da-DK" sz="2400" b="1" dirty="0" smtClean="0"/>
              <a:t>om betyder ”</a:t>
            </a:r>
            <a:r>
              <a:rPr lang="da-DK" sz="2400" b="1" i="1" dirty="0" smtClean="0"/>
              <a:t>at </a:t>
            </a:r>
            <a:r>
              <a:rPr lang="da-DK" sz="2400" b="1" i="1" dirty="0"/>
              <a:t>skabe noget nyt</a:t>
            </a:r>
            <a:r>
              <a:rPr lang="da-DK" sz="2400" b="1" dirty="0"/>
              <a:t> ”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13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568036" y="80674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a-DK" b="1" dirty="0" smtClean="0"/>
              <a:t>	Projektet omhandler kortfattet om hvordan det private, det offentlige og uddannelsesinstitutioner i højere grad kan samarbejde med henblik på at udvikle nye produkter, services og innovative løsninger indenfor området velfærdsteknologi</a:t>
            </a:r>
            <a:endParaRPr lang="da-DK" dirty="0" smtClean="0"/>
          </a:p>
          <a:p>
            <a:pPr>
              <a:buNone/>
            </a:pPr>
            <a:endParaRPr lang="da-DK" dirty="0"/>
          </a:p>
        </p:txBody>
      </p:sp>
      <p:pic>
        <p:nvPicPr>
          <p:cNvPr id="4" name="Pladsholder til indhold 4" descr="COLOURBOX32713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4186876"/>
            <a:ext cx="3604955" cy="2671124"/>
          </a:xfrm>
          <a:prstGeom prst="rect">
            <a:avLst/>
          </a:prstGeom>
        </p:spPr>
      </p:pic>
      <p:pic>
        <p:nvPicPr>
          <p:cNvPr id="5" name="Pladsholder til indhold 4" descr="COLOURBOX32713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3085" y="4186876"/>
            <a:ext cx="3604955" cy="2671124"/>
          </a:xfrm>
          <a:prstGeom prst="rect">
            <a:avLst/>
          </a:prstGeom>
        </p:spPr>
      </p:pic>
      <p:pic>
        <p:nvPicPr>
          <p:cNvPr id="6" name="Pladsholder til indhold 4" descr="COLOURBOX32713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78040" y="4186876"/>
            <a:ext cx="3604955" cy="26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13" y="1363349"/>
            <a:ext cx="54292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000" b="1" dirty="0" smtClean="0">
                <a:solidFill>
                  <a:srgbClr val="0070C0"/>
                </a:solidFill>
              </a:rPr>
              <a:t>Behovslandskaber</a:t>
            </a:r>
            <a:r>
              <a:rPr lang="da-DK" sz="4000" b="1" dirty="0" smtClean="0">
                <a:solidFill>
                  <a:srgbClr val="FF0000"/>
                </a:solidFill>
              </a:rPr>
              <a:t> og </a:t>
            </a:r>
            <a:r>
              <a:rPr lang="da-DK" sz="4000" b="1" dirty="0" smtClean="0">
                <a:solidFill>
                  <a:srgbClr val="0070C0"/>
                </a:solidFill>
              </a:rPr>
              <a:t>mulighedsrum</a:t>
            </a:r>
            <a:r>
              <a:rPr lang="da-DK" sz="4000" b="1" dirty="0" smtClean="0">
                <a:solidFill>
                  <a:srgbClr val="FF0000"/>
                </a:solidFill>
              </a:rPr>
              <a:t/>
            </a:r>
            <a:br>
              <a:rPr lang="da-DK" sz="4000" b="1" dirty="0" smtClean="0">
                <a:solidFill>
                  <a:srgbClr val="FF0000"/>
                </a:solidFill>
              </a:rPr>
            </a:br>
            <a:r>
              <a:rPr lang="da-DK" sz="4000" b="1" dirty="0" smtClean="0">
                <a:solidFill>
                  <a:srgbClr val="FF0000"/>
                </a:solidFill>
              </a:rPr>
              <a:t>gennem feltarbejde   </a:t>
            </a:r>
            <a:endParaRPr lang="da-DK" sz="4000" b="1" dirty="0">
              <a:solidFill>
                <a:srgbClr val="FF0000"/>
              </a:solidFill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60" y="115809"/>
            <a:ext cx="1151640" cy="65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1176950" y="3621386"/>
            <a:ext cx="2181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FF0000"/>
                </a:solidFill>
              </a:rPr>
              <a:t>Brugerdreven innovation som          metode 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Nedadgående pil 2"/>
          <p:cNvSpPr/>
          <p:nvPr/>
        </p:nvSpPr>
        <p:spPr>
          <a:xfrm rot="2756817">
            <a:off x="2865657" y="3088664"/>
            <a:ext cx="923453" cy="9101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boks 6"/>
          <p:cNvSpPr txBox="1"/>
          <p:nvPr/>
        </p:nvSpPr>
        <p:spPr>
          <a:xfrm>
            <a:off x="4816443" y="6219731"/>
            <a:ext cx="4200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>
                <a:solidFill>
                  <a:srgbClr val="FF0000"/>
                </a:solidFill>
              </a:rPr>
              <a:t>Undervisere og studerende fra Erhvervsakademi Kolding og UC Syddanmark </a:t>
            </a:r>
            <a:endParaRPr lang="da-DK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Feltarbejdet gav ide´ er  </a:t>
            </a:r>
            <a:endParaRPr lang="da-DK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600200"/>
            <a:ext cx="4941342" cy="507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08"/>
            <a:ext cx="528731" cy="50405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19" y="2420888"/>
            <a:ext cx="384715" cy="36676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87" y="2987524"/>
            <a:ext cx="387555" cy="36946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75" y="3629055"/>
            <a:ext cx="3503493" cy="278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6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Fire tilgange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da-DK" dirty="0" smtClean="0"/>
          </a:p>
          <a:p>
            <a:r>
              <a:rPr lang="da-DK" dirty="0" smtClean="0">
                <a:solidFill>
                  <a:schemeClr val="accent6"/>
                </a:solidFill>
              </a:rPr>
              <a:t>Eventyr og rollemodeller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>
                <a:solidFill>
                  <a:srgbClr val="0070C0"/>
                </a:solidFill>
              </a:rPr>
              <a:t>Hygiejne viden </a:t>
            </a:r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r>
              <a:rPr lang="da-DK" dirty="0" smtClean="0">
                <a:solidFill>
                  <a:srgbClr val="00B050"/>
                </a:solidFill>
              </a:rPr>
              <a:t>Rensning af legetøj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>
                <a:solidFill>
                  <a:srgbClr val="FF0000"/>
                </a:solidFill>
              </a:rPr>
              <a:t>Teknologiske løsninger </a:t>
            </a:r>
          </a:p>
          <a:p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487346"/>
            <a:ext cx="4038600" cy="2751670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98" y="4005064"/>
            <a:ext cx="528731" cy="50405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33" y="2132856"/>
            <a:ext cx="528731" cy="50405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34" y="3068960"/>
            <a:ext cx="528731" cy="50405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59" y="5013176"/>
            <a:ext cx="52873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589</Words>
  <Application>Microsoft Office PowerPoint</Application>
  <PresentationFormat>Skærmshow (4:3)</PresentationFormat>
  <Paragraphs>118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4" baseType="lpstr">
      <vt:lpstr>Kontortema</vt:lpstr>
      <vt:lpstr>Tværfaglighed – en ny måde at skabe innovative hygiejneresultater på </vt:lpstr>
      <vt:lpstr>Hvem er girafferne</vt:lpstr>
      <vt:lpstr>To fluer med ét smæk </vt:lpstr>
      <vt:lpstr>PowerPoint-præsentation</vt:lpstr>
      <vt:lpstr>PowerPoint-præsentation</vt:lpstr>
      <vt:lpstr>PowerPoint-præsentation</vt:lpstr>
      <vt:lpstr>Behovslandskaber og mulighedsrum gennem feltarbejde   </vt:lpstr>
      <vt:lpstr>Feltarbejdet gav ide´ er  </vt:lpstr>
      <vt:lpstr>Fire tilgange </vt:lpstr>
      <vt:lpstr>Eventyr og rollemodeller  </vt:lpstr>
      <vt:lpstr>PowerPoint-præsentation</vt:lpstr>
      <vt:lpstr>Delkoncept 2: Hygiejne viden </vt:lpstr>
      <vt:lpstr>Rensning af legetøj</vt:lpstr>
      <vt:lpstr>Teknologiske løsninger</vt:lpstr>
      <vt:lpstr>Spørgeskemaundersøgelse 29 institutioner i 2 x 2 måneder </vt:lpstr>
      <vt:lpstr>Projekt Clean Daycare </vt:lpstr>
      <vt:lpstr>To retninger…..</vt:lpstr>
      <vt:lpstr>Sundhedsstyrelsens forebyggelsespakke Hygiejne </vt:lpstr>
      <vt:lpstr>Mulighedsrum for hygiejne </vt:lpstr>
      <vt:lpstr>Hypotesen </vt:lpstr>
      <vt:lpstr>Inspiration fra feltarbejdet?</vt:lpstr>
      <vt:lpstr>Projektets innovationsspørgsmål </vt:lpstr>
      <vt:lpstr>Børnechefen på banen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Innovationsevents og involvering af de studerende</dc:title>
  <dc:creator>Pernille Ravn Jacobsen</dc:creator>
  <cp:lastModifiedBy>Dorthe Christiane Zinck Iversen (dciv)</cp:lastModifiedBy>
  <cp:revision>130</cp:revision>
  <cp:lastPrinted>2014-08-24T16:23:39Z</cp:lastPrinted>
  <dcterms:created xsi:type="dcterms:W3CDTF">2012-08-26T15:13:14Z</dcterms:created>
  <dcterms:modified xsi:type="dcterms:W3CDTF">2014-09-08T18:31:26Z</dcterms:modified>
</cp:coreProperties>
</file>