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0" r:id="rId6"/>
    <p:sldId id="271" r:id="rId7"/>
    <p:sldId id="259" r:id="rId8"/>
    <p:sldId id="260" r:id="rId9"/>
    <p:sldId id="276" r:id="rId10"/>
    <p:sldId id="268" r:id="rId11"/>
    <p:sldId id="263" r:id="rId12"/>
    <p:sldId id="262" r:id="rId13"/>
    <p:sldId id="272" r:id="rId14"/>
    <p:sldId id="269" r:id="rId15"/>
    <p:sldId id="273" r:id="rId16"/>
    <p:sldId id="274" r:id="rId17"/>
    <p:sldId id="266" r:id="rId18"/>
    <p:sldId id="267" r:id="rId19"/>
    <p:sldId id="257" r:id="rId20"/>
    <p:sldId id="258" r:id="rId21"/>
    <p:sldId id="277" r:id="rId22"/>
    <p:sldId id="275" r:id="rId2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D38"/>
    <a:srgbClr val="2C2C2C"/>
    <a:srgbClr val="FFFFF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1860" autoAdjust="0"/>
  </p:normalViewPr>
  <p:slideViewPr>
    <p:cSldViewPr>
      <p:cViewPr>
        <p:scale>
          <a:sx n="70" d="100"/>
          <a:sy n="70" d="100"/>
        </p:scale>
        <p:origin x="-2814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F5A3-EA7A-4E40-B423-598CB6C65A84}" type="datetimeFigureOut">
              <a:rPr lang="da-DK" smtClean="0"/>
              <a:t>24-04-2019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23FCD-77D1-4450-A74D-4576269D15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1459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59B7-C784-4934-93BA-21FD4C02B43C}" type="datetimeFigureOut">
              <a:rPr lang="da-DK" smtClean="0"/>
              <a:pPr/>
              <a:t>24-04-2019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111B0-4A49-41DD-91C8-739E41126F9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330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111B0-4A49-41DD-91C8-739E41126F96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43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111B0-4A49-41DD-91C8-739E41126F96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34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tor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195457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60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140968"/>
            <a:ext cx="3816000" cy="280804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tabLst/>
              <a:defRPr sz="60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5367528"/>
            <a:ext cx="1271016" cy="34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Grøn Indhold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3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0"/>
          </p:nvPr>
        </p:nvSpPr>
        <p:spPr>
          <a:xfrm>
            <a:off x="2663825" y="1196975"/>
            <a:ext cx="3816350" cy="41036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5367528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ker Mørk 1 Stor tekstboks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764704"/>
            <a:ext cx="8424936" cy="532859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tabLst/>
              <a:defRPr sz="4200" b="0">
                <a:solidFill>
                  <a:srgbClr val="3EAD38"/>
                </a:solidFill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tekst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6108192"/>
            <a:ext cx="1271016" cy="34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ker Mørk 2 store tekstbokse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12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8570" y="3573016"/>
            <a:ext cx="7776864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3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8570" y="1186394"/>
            <a:ext cx="7776864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 baseline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6108192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ker Mørk Indhold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1"/>
          </p:nvPr>
        </p:nvSpPr>
        <p:spPr>
          <a:xfrm>
            <a:off x="323850" y="765175"/>
            <a:ext cx="8496300" cy="5346700"/>
          </a:xfrm>
        </p:spPr>
        <p:txBody>
          <a:bodyPr/>
          <a:lstStyle>
            <a:lvl1pPr>
              <a:defRPr>
                <a:solidFill>
                  <a:srgbClr val="3EAD38"/>
                </a:solidFill>
              </a:defRPr>
            </a:lvl1pPr>
            <a:lvl2pPr>
              <a:defRPr>
                <a:solidFill>
                  <a:srgbClr val="3EAD38"/>
                </a:solidFill>
              </a:defRPr>
            </a:lvl2pPr>
            <a:lvl3pPr>
              <a:defRPr>
                <a:solidFill>
                  <a:srgbClr val="3EAD38"/>
                </a:solidFill>
              </a:defRPr>
            </a:lvl3pPr>
            <a:lvl4pPr>
              <a:defRPr>
                <a:solidFill>
                  <a:srgbClr val="3EAD38"/>
                </a:solidFill>
              </a:defRPr>
            </a:lvl4pPr>
            <a:lvl5pPr>
              <a:defRPr>
                <a:solidFill>
                  <a:srgbClr val="3EAD38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6108192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 1 Stor tekstboks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764704"/>
            <a:ext cx="8424936" cy="532859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tekst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 2 store tekstbokse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7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8570" y="3573016"/>
            <a:ext cx="7776864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8570" y="1186394"/>
            <a:ext cx="7776864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4200" b="0" baseline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314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 Indhold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1"/>
          </p:nvPr>
        </p:nvSpPr>
        <p:spPr>
          <a:xfrm>
            <a:off x="323850" y="765175"/>
            <a:ext cx="8496300" cy="5346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968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øn 1 Stor tekstboks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764704"/>
            <a:ext cx="8424936" cy="532859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tabLst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tekst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6108192"/>
            <a:ext cx="1271016" cy="34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øn 2 store tekstbokse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12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8570" y="3573016"/>
            <a:ext cx="7776864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3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8570" y="1186394"/>
            <a:ext cx="7776864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 baseline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6108192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5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øn Indhold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1"/>
          </p:nvPr>
        </p:nvSpPr>
        <p:spPr>
          <a:xfrm>
            <a:off x="323850" y="765175"/>
            <a:ext cx="8496300" cy="53467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6108192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tandard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573016"/>
            <a:ext cx="3816000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5367528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3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669130"/>
            <a:ext cx="8424936" cy="1240373"/>
          </a:xfrm>
        </p:spPr>
        <p:txBody>
          <a:bodyPr tIns="0" anchor="t" anchorCtr="1">
            <a:normAutofit/>
          </a:bodyPr>
          <a:lstStyle>
            <a:lvl1pPr algn="ctr">
              <a:buNone/>
              <a:defRPr sz="3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overskrift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84213" y="1844675"/>
            <a:ext cx="7848600" cy="417671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669130"/>
            <a:ext cx="8424936" cy="1240373"/>
          </a:xfrm>
        </p:spPr>
        <p:txBody>
          <a:bodyPr tIns="0" anchor="t" anchorCtr="1">
            <a:normAutofit/>
          </a:bodyPr>
          <a:lstStyle>
            <a:lvl1pPr algn="ctr">
              <a:buNone/>
              <a:defRPr sz="3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overskrift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84213" y="1844675"/>
            <a:ext cx="7848600" cy="417671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01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669130"/>
            <a:ext cx="8424936" cy="1240373"/>
          </a:xfrm>
        </p:spPr>
        <p:txBody>
          <a:bodyPr tIns="0" anchor="t" anchorCtr="1">
            <a:normAutofit/>
          </a:bodyPr>
          <a:lstStyle>
            <a:lvl1pPr algn="ctr">
              <a:buNone/>
              <a:defRPr sz="3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overskrift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84213" y="1844675"/>
            <a:ext cx="3922776" cy="417671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sz="quarter" idx="13"/>
          </p:nvPr>
        </p:nvSpPr>
        <p:spPr>
          <a:xfrm>
            <a:off x="4619813" y="1844675"/>
            <a:ext cx="3922776" cy="417671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720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illing Over og Under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669130"/>
            <a:ext cx="8424936" cy="1240373"/>
          </a:xfrm>
        </p:spPr>
        <p:txBody>
          <a:bodyPr tIns="0" anchor="t" anchorCtr="1">
            <a:normAutofit/>
          </a:bodyPr>
          <a:lstStyle>
            <a:lvl1pPr algn="ctr">
              <a:buNone/>
              <a:defRPr sz="3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overskrift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844824"/>
            <a:ext cx="7848872" cy="4176464"/>
          </a:xfrm>
        </p:spPr>
        <p:txBody>
          <a:bodyPr/>
          <a:lstStyle>
            <a:lvl1pPr marL="0" indent="0">
              <a:buFont typeface="Arial" pitchFamily="34" charset="0"/>
              <a:buNone/>
              <a:defRPr sz="2600" b="0">
                <a:latin typeface="Helvetica" pitchFamily="2" charset="0"/>
              </a:defRPr>
            </a:lvl1pPr>
            <a:lvl2pPr marL="0" indent="0">
              <a:buFont typeface="Arial" pitchFamily="34" charset="0"/>
              <a:buNone/>
              <a:defRPr sz="2400">
                <a:latin typeface="Helvetica" pitchFamily="2" charset="0"/>
              </a:defRPr>
            </a:lvl2pPr>
            <a:lvl3pPr marL="182563" indent="-182563">
              <a:buFont typeface="Arial" pitchFamily="34" charset="0"/>
              <a:buChar char="•"/>
              <a:defRPr sz="2200" b="0">
                <a:latin typeface="Helvetica" pitchFamily="2" charset="0"/>
              </a:defRPr>
            </a:lvl3pPr>
            <a:lvl4pPr marL="354013" indent="-171450">
              <a:buFont typeface="Arial" pitchFamily="34" charset="0"/>
              <a:buChar char="•"/>
              <a:defRPr sz="2200" b="0">
                <a:latin typeface="Helvetica" pitchFamily="2" charset="0"/>
              </a:defRPr>
            </a:lvl4pPr>
            <a:lvl5pPr marL="536575" indent="-182563">
              <a:buFont typeface="Arial" pitchFamily="34" charset="0"/>
              <a:buChar char="•"/>
              <a:defRPr sz="2200" b="0">
                <a:latin typeface="Helvetica" pitchFamily="2" charset="0"/>
              </a:defRPr>
            </a:lvl5pPr>
          </a:lstStyle>
          <a:p>
            <a:pPr lvl="0"/>
            <a:r>
              <a:rPr lang="da-DK" dirty="0" smtClean="0"/>
              <a:t>Første niveau (Tast ALT + SHIFT + </a:t>
            </a:r>
            <a:r>
              <a:rPr lang="da-DK" dirty="0" smtClean="0">
                <a:sym typeface="Wingdings" pitchFamily="2" charset="2"/>
              </a:rPr>
              <a:t>Pil Venstre eller højre for at sænke/hæve niveau)</a:t>
            </a:r>
            <a:endParaRPr lang="da-DK" dirty="0" smtClean="0"/>
          </a:p>
          <a:p>
            <a:pPr lvl="1"/>
            <a:r>
              <a:rPr lang="da-DK" dirty="0" smtClean="0"/>
              <a:t>Andet niveau (Tast ALT + SHIFT + </a:t>
            </a:r>
            <a:r>
              <a:rPr lang="da-DK" dirty="0" smtClean="0">
                <a:sym typeface="Wingdings" pitchFamily="2" charset="2"/>
              </a:rPr>
              <a:t> eller  for at sænke/hæve niveau)</a:t>
            </a:r>
            <a:endParaRPr lang="da-DK" dirty="0" smtClean="0"/>
          </a:p>
          <a:p>
            <a:pPr lvl="2"/>
            <a:r>
              <a:rPr lang="da-DK" dirty="0" smtClean="0"/>
              <a:t>Tredje niveau (Tast ALT + SHIFT + </a:t>
            </a:r>
            <a:r>
              <a:rPr lang="da-DK" dirty="0" smtClean="0">
                <a:sym typeface="Wingdings" pitchFamily="2" charset="2"/>
              </a:rPr>
              <a:t> eller  for at sænke/hæve niveau)</a:t>
            </a:r>
            <a:endParaRPr lang="da-DK" dirty="0" smtClean="0"/>
          </a:p>
          <a:p>
            <a:pPr lvl="3"/>
            <a:r>
              <a:rPr lang="da-DK" dirty="0" smtClean="0"/>
              <a:t>Fjerde niveau (Tast ALT + SHIFT + </a:t>
            </a:r>
            <a:r>
              <a:rPr lang="da-DK" dirty="0" smtClean="0">
                <a:sym typeface="Wingdings" pitchFamily="2" charset="2"/>
              </a:rPr>
              <a:t> eller  for at sænke/hæve niveau)</a:t>
            </a:r>
            <a:endParaRPr lang="da-DK" dirty="0" smtClean="0"/>
          </a:p>
          <a:p>
            <a:pPr lvl="4"/>
            <a:r>
              <a:rPr lang="da-DK" dirty="0" smtClean="0"/>
              <a:t>Femte niveau (Tast ALT + SHIFT + </a:t>
            </a:r>
            <a:r>
              <a:rPr lang="da-DK" dirty="0" smtClean="0">
                <a:sym typeface="Wingdings" pitchFamily="2" charset="2"/>
              </a:rPr>
              <a:t> eller  for at sænke/hæve niveau)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illing Over og Under 2 kolonner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669130"/>
            <a:ext cx="8424936" cy="1240373"/>
          </a:xfrm>
        </p:spPr>
        <p:txBody>
          <a:bodyPr tIns="0" anchor="t" anchorCtr="1">
            <a:normAutofit/>
          </a:bodyPr>
          <a:lstStyle>
            <a:lvl1pPr algn="ctr">
              <a:buNone/>
              <a:defRPr sz="3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Indtast overskrift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844824"/>
            <a:ext cx="3922776" cy="4176464"/>
          </a:xfrm>
        </p:spPr>
        <p:txBody>
          <a:bodyPr/>
          <a:lstStyle>
            <a:lvl1pPr marL="0" indent="0">
              <a:buFont typeface="Arial" pitchFamily="34" charset="0"/>
              <a:buNone/>
              <a:defRPr sz="2600" b="0">
                <a:latin typeface="Helvetica" pitchFamily="2" charset="0"/>
              </a:defRPr>
            </a:lvl1pPr>
            <a:lvl2pPr marL="0" indent="0">
              <a:buFont typeface="Arial" pitchFamily="34" charset="0"/>
              <a:buNone/>
              <a:defRPr sz="2400">
                <a:latin typeface="Helvetica" pitchFamily="2" charset="0"/>
              </a:defRPr>
            </a:lvl2pPr>
            <a:lvl3pPr marL="182563" indent="-182563">
              <a:buFont typeface="Arial" pitchFamily="34" charset="0"/>
              <a:buChar char="•"/>
              <a:defRPr sz="2200" b="0">
                <a:latin typeface="Helvetica" pitchFamily="2" charset="0"/>
              </a:defRPr>
            </a:lvl3pPr>
            <a:lvl4pPr marL="354013" indent="-171450">
              <a:buFont typeface="Arial" pitchFamily="34" charset="0"/>
              <a:buChar char="•"/>
              <a:defRPr sz="2200" b="0">
                <a:latin typeface="Helvetica" pitchFamily="2" charset="0"/>
              </a:defRPr>
            </a:lvl4pPr>
            <a:lvl5pPr marL="536575" indent="-182563">
              <a:buFont typeface="Arial" pitchFamily="34" charset="0"/>
              <a:buChar char="•"/>
              <a:defRPr sz="2200" b="0">
                <a:latin typeface="Helvetica" pitchFamily="2" charset="0"/>
              </a:defRPr>
            </a:lvl5pPr>
          </a:lstStyle>
          <a:p>
            <a:pPr lvl="0"/>
            <a:r>
              <a:rPr lang="da-DK" dirty="0" smtClean="0"/>
              <a:t>Første niveau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8" name="Pladsholder til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06821" y="1844824"/>
            <a:ext cx="3922776" cy="4176464"/>
          </a:xfrm>
        </p:spPr>
        <p:txBody>
          <a:bodyPr/>
          <a:lstStyle>
            <a:lvl1pPr marL="0" indent="0">
              <a:buFont typeface="Arial" pitchFamily="34" charset="0"/>
              <a:buNone/>
              <a:defRPr sz="2600" b="0">
                <a:latin typeface="Helvetica" pitchFamily="2" charset="0"/>
              </a:defRPr>
            </a:lvl1pPr>
            <a:lvl2pPr marL="0" indent="0">
              <a:buFont typeface="Arial" pitchFamily="34" charset="0"/>
              <a:buNone/>
              <a:defRPr sz="2400">
                <a:latin typeface="Helvetica" pitchFamily="2" charset="0"/>
              </a:defRPr>
            </a:lvl2pPr>
            <a:lvl3pPr marL="182563" indent="-182563">
              <a:buFont typeface="Arial" pitchFamily="34" charset="0"/>
              <a:buChar char="•"/>
              <a:defRPr sz="2200" b="0">
                <a:latin typeface="Helvetica" pitchFamily="2" charset="0"/>
              </a:defRPr>
            </a:lvl3pPr>
            <a:lvl4pPr marL="354013" indent="-171450">
              <a:buFont typeface="Arial" pitchFamily="34" charset="0"/>
              <a:buChar char="•"/>
              <a:defRPr sz="2200" b="0">
                <a:latin typeface="Helvetica" pitchFamily="2" charset="0"/>
              </a:defRPr>
            </a:lvl4pPr>
            <a:lvl5pPr marL="536575" indent="-182563">
              <a:buFont typeface="Arial" pitchFamily="34" charset="0"/>
              <a:buChar char="•"/>
              <a:defRPr sz="2200" b="0">
                <a:latin typeface="Helvetica" pitchFamily="2" charset="0"/>
              </a:defRPr>
            </a:lvl5pPr>
          </a:lstStyle>
          <a:p>
            <a:pPr lvl="0"/>
            <a:r>
              <a:rPr lang="da-DK" dirty="0" smtClean="0"/>
              <a:t>Første niveau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9211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9539-0422-4BB0-BE78-D769EBA7E0F0}" type="datetime5">
              <a:rPr lang="da-DK"/>
              <a:pPr>
                <a:defRPr/>
              </a:pPr>
              <a:t>april 2019</a:t>
            </a:fld>
            <a:endParaRPr lang="da-DK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Præsentationstitel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5A94-E47C-48C3-9B9B-98C20002BF7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5BD9-EE7F-4309-A27B-3AF741BC78F7}" type="datetimeFigureOut">
              <a:rPr lang="da-DK" smtClean="0"/>
              <a:t>24-04-2019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0A75-B46C-4701-A7DE-2B8DCF6409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96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mne, Navn og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Emne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573016"/>
            <a:ext cx="3816000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4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Navn</a:t>
            </a:r>
            <a:br>
              <a:rPr lang="da-DK" dirty="0" smtClean="0"/>
            </a:br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25" y="5364000"/>
            <a:ext cx="1260351" cy="3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tandard Tekst U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573016"/>
            <a:ext cx="3816000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5367528"/>
            <a:ext cx="1271016" cy="4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 Standard Tekst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573016"/>
            <a:ext cx="3816000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2" charset="0"/>
                <a:cs typeface="Helvetica" pitchFamily="2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5367528"/>
            <a:ext cx="1271016" cy="34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 Indhold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2663825" y="1196975"/>
            <a:ext cx="3816350" cy="41036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5367528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Standard tekst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573016"/>
            <a:ext cx="3816000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5367528"/>
            <a:ext cx="1271016" cy="34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Indhold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3EAD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0"/>
          </p:nvPr>
        </p:nvSpPr>
        <p:spPr>
          <a:xfrm>
            <a:off x="2663825" y="1196975"/>
            <a:ext cx="3816350" cy="41036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5367528"/>
            <a:ext cx="127101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9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Grøn Standard tekst"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457700" y="5949280"/>
            <a:ext cx="2286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2664000" y="900000"/>
            <a:ext cx="3816000" cy="5058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020" y="3573016"/>
            <a:ext cx="3816000" cy="23760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200" b="1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da-DK" dirty="0" smtClean="0"/>
              <a:t>nederste </a:t>
            </a:r>
            <a:br>
              <a:rPr lang="da-DK" dirty="0" smtClean="0"/>
            </a:br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0" y="1186394"/>
            <a:ext cx="3816000" cy="237600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tabLst/>
              <a:defRPr sz="4200" b="0" baseline="0">
                <a:latin typeface="Georgia" pitchFamily="18" charset="0"/>
              </a:defRPr>
            </a:lvl1pPr>
          </a:lstStyle>
          <a:p>
            <a:pPr lvl="0"/>
            <a:r>
              <a:rPr lang="da-DK" dirty="0" smtClean="0"/>
              <a:t>øverste tekst</a:t>
            </a:r>
            <a:endParaRPr lang="da-DK" dirty="0"/>
          </a:p>
        </p:txBody>
      </p:sp>
      <p:sp>
        <p:nvSpPr>
          <p:cNvPr id="13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908752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9" y="5367528"/>
            <a:ext cx="1271016" cy="3484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A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509000" y="5949280"/>
            <a:ext cx="126000" cy="90000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26000" y="135000"/>
            <a:ext cx="8892000" cy="658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endParaRPr lang="da-DK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9552" y="614310"/>
            <a:ext cx="8064896" cy="1230514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7952" y="1844824"/>
            <a:ext cx="8048847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91549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da-DK" dirty="0" smtClean="0"/>
              <a:t>dato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4667" y="187200"/>
            <a:ext cx="19080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da-DK" dirty="0" smtClean="0"/>
              <a:t>Sidehoved tekst /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C26A-17A2-4660-9DA0-F6DB51AE9D1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2" y="6108192"/>
            <a:ext cx="1271016" cy="348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86" r:id="rId3"/>
    <p:sldLayoutId id="2147483683" r:id="rId4"/>
    <p:sldLayoutId id="2147483661" r:id="rId5"/>
    <p:sldLayoutId id="2147483671" r:id="rId6"/>
    <p:sldLayoutId id="2147483662" r:id="rId7"/>
    <p:sldLayoutId id="2147483672" r:id="rId8"/>
    <p:sldLayoutId id="2147483663" r:id="rId9"/>
    <p:sldLayoutId id="2147483673" r:id="rId10"/>
    <p:sldLayoutId id="2147483667" r:id="rId11"/>
    <p:sldLayoutId id="2147483681" r:id="rId12"/>
    <p:sldLayoutId id="2147483675" r:id="rId13"/>
    <p:sldLayoutId id="2147483665" r:id="rId14"/>
    <p:sldLayoutId id="2147483682" r:id="rId15"/>
    <p:sldLayoutId id="2147483676" r:id="rId16"/>
    <p:sldLayoutId id="2147483666" r:id="rId17"/>
    <p:sldLayoutId id="2147483680" r:id="rId18"/>
    <p:sldLayoutId id="2147483674" r:id="rId19"/>
    <p:sldLayoutId id="2147483669" r:id="rId20"/>
    <p:sldLayoutId id="2147483677" r:id="rId21"/>
    <p:sldLayoutId id="2147483678" r:id="rId22"/>
    <p:sldLayoutId id="2147483670" r:id="rId23"/>
    <p:sldLayoutId id="2147483679" r:id="rId24"/>
    <p:sldLayoutId id="2147483690" r:id="rId25"/>
    <p:sldLayoutId id="2147483691" r:id="rId2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da-DK" sz="2600" b="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42925" indent="-277813" algn="l" defTabSz="914400" rtl="0" eaLnBrk="1" latinLnBrk="0" hangingPunct="1">
        <a:spcBef>
          <a:spcPct val="20000"/>
        </a:spcBef>
        <a:buFont typeface="Arial" pitchFamily="34" charset="0"/>
        <a:buChar char="•"/>
        <a:defRPr lang="da-DK" sz="2400" b="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08038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lang="da-DK" sz="2200" b="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073150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lang="da-DK" sz="2200" b="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3398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lang="da-DK" sz="2200" b="0" kern="1200" dirty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kemi.taenk.dk/english" TargetMode="External"/><Relationship Id="rId4" Type="http://schemas.openxmlformats.org/officeDocument/2006/relationships/hyperlink" Target="mailto:kemi@fbr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t.dk/kemi/biocider/saerligt-for-borgere-om-biocider/desinfektionsmidler/" TargetMode="External"/><Relationship Id="rId2" Type="http://schemas.openxmlformats.org/officeDocument/2006/relationships/hyperlink" Target="https://mst.dk/kemi/biocider/saerligt-for-borgere-om-biocider/spabad-og-pool/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t.dk/da/sundhed-og-livsstil/miljoe/hygiejne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smedelsverket.se/globalassets/publikationsdatabas/rapporter/2015/rapport-13-biocid-omslag--inlaga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i5_4zUrOjhAhUFx4sKHbtwAeMQjRx6BAgBEAU&amp;url=https://apopro.dk/categories/desinfektion&amp;psig=AOvVaw2kTJisBYm3iafq3htzj7Cd&amp;ust=155618215116391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2555776" y="1186394"/>
            <a:ext cx="3924224" cy="1234494"/>
          </a:xfrm>
        </p:spPr>
        <p:txBody>
          <a:bodyPr>
            <a:normAutofit/>
          </a:bodyPr>
          <a:lstStyle/>
          <a:p>
            <a:r>
              <a:rPr lang="da-DK" sz="3600" dirty="0" smtClean="0"/>
              <a:t>Christel Søgaard Kirkeby</a:t>
            </a:r>
            <a:endParaRPr lang="da-DK" sz="36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2627784" y="2564904"/>
            <a:ext cx="3866236" cy="3384112"/>
          </a:xfrm>
        </p:spPr>
        <p:txBody>
          <a:bodyPr>
            <a:normAutofit/>
          </a:bodyPr>
          <a:lstStyle/>
          <a:p>
            <a:r>
              <a:rPr lang="da-DK" sz="3500" dirty="0" smtClean="0"/>
              <a:t>Kommunikation </a:t>
            </a:r>
            <a:r>
              <a:rPr lang="da-DK" sz="3500" dirty="0"/>
              <a:t>til forbrugerne om desinfektions-midler</a:t>
            </a:r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817" y="5251915"/>
            <a:ext cx="1296145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73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Skal vi spritte og desinficere løs?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Hjemme og på arbejde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605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Forbruger versus arbejdstager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Forskellige hensyn, men begge parter har brug for beskyttelse mod resistens og problemkemi</a:t>
            </a:r>
          </a:p>
          <a:p>
            <a:r>
              <a:rPr lang="da-DK" dirty="0" smtClean="0"/>
              <a:t>Arbejdsmiljø har særlig lovgivning, sikkerhedsdatablade, kemisk APV</a:t>
            </a:r>
          </a:p>
          <a:p>
            <a:r>
              <a:rPr lang="da-DK" dirty="0" smtClean="0"/>
              <a:t>Forbrugere har ikke (nødvendigvis) brug for håndsprit og desinfektionsmidler til hverdag, det har sundhedspersonale i højere grad</a:t>
            </a:r>
          </a:p>
          <a:p>
            <a:r>
              <a:rPr lang="da-DK" dirty="0" smtClean="0"/>
              <a:t>Fin balance at kommunikere forsigtighed op mod nødvendighed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898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Håndsprit er populært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Siger Kemiluppen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35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Picture 2" descr="Kemilu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6" y="2001985"/>
            <a:ext cx="7905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1"/>
          <p:cNvSpPr txBox="1">
            <a:spLocks/>
          </p:cNvSpPr>
          <p:nvPr/>
        </p:nvSpPr>
        <p:spPr>
          <a:xfrm>
            <a:off x="251520" y="908720"/>
            <a:ext cx="8352927" cy="73043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da-DK" sz="4200" b="0" kern="1200">
                <a:solidFill>
                  <a:schemeClr val="tx1"/>
                </a:solidFill>
                <a:latin typeface="Georgia" pitchFamily="18" charset="0"/>
                <a:ea typeface="+mn-ea"/>
                <a:cs typeface="Helvetica" panose="020B0604020202020204" pitchFamily="34" charset="0"/>
              </a:defRPr>
            </a:lvl1pPr>
            <a:lvl2pPr marL="542925" indent="-2778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a-DK" sz="2400" b="0" kern="1200" dirty="0" smtClean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08038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a-DK" sz="2200" b="0" kern="1200" dirty="0" smtClean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73150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a-DK" sz="2200" b="0" kern="1200" dirty="0" smtClean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3398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a-DK" sz="2200" b="0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4400" i="1" dirty="0" smtClean="0">
                <a:solidFill>
                  <a:srgbClr val="FFFFFF"/>
                </a:solidFill>
              </a:rPr>
              <a:t>Forbrugerne tjekker kosmetik og pleje med</a:t>
            </a:r>
            <a:r>
              <a:rPr lang="da-DK" sz="4400" i="1" dirty="0" smtClean="0">
                <a:solidFill>
                  <a:srgbClr val="FFFFFF"/>
                </a:solidFill>
              </a:rPr>
              <a:t> </a:t>
            </a:r>
            <a:r>
              <a:rPr lang="da-DK" sz="4400" i="1" dirty="0" smtClean="0">
                <a:solidFill>
                  <a:srgbClr val="2C2C2C"/>
                </a:solidFill>
              </a:rPr>
              <a:t>Kemiluppen</a:t>
            </a:r>
            <a:endParaRPr lang="da-DK" sz="4400" i="1" dirty="0">
              <a:solidFill>
                <a:srgbClr val="FFFFFF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932040" y="4231694"/>
            <a:ext cx="3477889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+</a:t>
            </a:r>
            <a:r>
              <a:rPr lang="da-DK" sz="2800" dirty="0" smtClean="0"/>
              <a:t>12.000 </a:t>
            </a:r>
            <a:r>
              <a:rPr lang="da-DK" sz="2800" dirty="0" smtClean="0"/>
              <a:t>produkter</a:t>
            </a:r>
          </a:p>
          <a:p>
            <a:r>
              <a:rPr lang="da-DK" sz="2800" dirty="0" smtClean="0"/>
              <a:t>+325.000 </a:t>
            </a:r>
            <a:r>
              <a:rPr lang="da-DK" sz="2800" dirty="0" smtClean="0"/>
              <a:t>downloads</a:t>
            </a:r>
          </a:p>
          <a:p>
            <a:r>
              <a:rPr lang="da-DK" sz="2800" dirty="0" smtClean="0"/>
              <a:t>+7.000.000 </a:t>
            </a:r>
            <a:r>
              <a:rPr lang="da-DK" sz="2800" dirty="0" smtClean="0"/>
              <a:t>scanninger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6605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359532" y="764704"/>
            <a:ext cx="4716524" cy="532859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000" dirty="0" smtClean="0"/>
              <a:t>Med appen scanner man stregkoden på produktet.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000" dirty="0" smtClean="0"/>
              <a:t>Der søges i databasen og ‘</a:t>
            </a:r>
            <a:r>
              <a:rPr lang="da-DK" sz="2000" dirty="0" err="1" smtClean="0"/>
              <a:t>pling</a:t>
            </a:r>
            <a:r>
              <a:rPr lang="da-DK" sz="2000" dirty="0" smtClean="0"/>
              <a:t>’ – </a:t>
            </a:r>
            <a:br>
              <a:rPr lang="da-DK" sz="2000" dirty="0" smtClean="0"/>
            </a:br>
            <a:r>
              <a:rPr lang="da-DK" sz="2000" dirty="0" smtClean="0"/>
              <a:t>der er svar.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000" dirty="0" smtClean="0"/>
              <a:t>84% rammer et produkt i databasen.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000" dirty="0" smtClean="0"/>
              <a:t>Er produktet, der ikke, kan forbrugeren sende det ind med appen til vurdering hos Forbrugerrådet Tænk Kemi.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000" dirty="0" smtClean="0"/>
              <a:t>Svaret kommer i en mail, og bliver efterfølgende tilgængeligt for alle.</a:t>
            </a:r>
            <a:endParaRPr lang="da-DK" sz="2000" dirty="0"/>
          </a:p>
        </p:txBody>
      </p:sp>
      <p:sp>
        <p:nvSpPr>
          <p:cNvPr id="3" name="Rektangel 2"/>
          <p:cNvSpPr/>
          <p:nvPr/>
        </p:nvSpPr>
        <p:spPr>
          <a:xfrm>
            <a:off x="252472" y="324349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/>
              <a:t>Scan </a:t>
            </a:r>
            <a:r>
              <a:rPr lang="da-DK" sz="3200" dirty="0" smtClean="0"/>
              <a:t>stregkoden, og få svar med det samme</a:t>
            </a:r>
            <a:endParaRPr lang="da-DK" sz="3200" dirty="0"/>
          </a:p>
        </p:txBody>
      </p:sp>
      <p:pic>
        <p:nvPicPr>
          <p:cNvPr id="1026" name="Picture 2" descr="Billedresultat for kemilu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28" y="980728"/>
            <a:ext cx="3024336" cy="53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05264"/>
            <a:ext cx="1496363" cy="8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0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268760"/>
            <a:ext cx="2731505" cy="4320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42" y="1268760"/>
            <a:ext cx="2710329" cy="4320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376" y="1268760"/>
            <a:ext cx="2710329" cy="4320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ktangel 2"/>
          <p:cNvSpPr/>
          <p:nvPr/>
        </p:nvSpPr>
        <p:spPr>
          <a:xfrm>
            <a:off x="1547010" y="116632"/>
            <a:ext cx="6018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>
                <a:solidFill>
                  <a:srgbClr val="FFFFFF"/>
                </a:solidFill>
                <a:latin typeface="Georgia" panose="02040502050405020303" pitchFamily="18" charset="0"/>
                <a:cs typeface="AngsanaUPC" panose="02020603050405020304" pitchFamily="18" charset="-34"/>
              </a:rPr>
              <a:t>Svaret kommer i form af kolber: A, B og C</a:t>
            </a:r>
            <a:endParaRPr lang="da-DK" sz="3200" dirty="0">
              <a:solidFill>
                <a:srgbClr val="FFFFFF"/>
              </a:solidFill>
              <a:latin typeface="Georgia" panose="02040502050405020303" pitchFamily="18" charset="0"/>
              <a:cs typeface="AngsanaUPC" panose="02020603050405020304" pitchFamily="18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805264"/>
            <a:ext cx="1496363" cy="8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boks 1"/>
          <p:cNvSpPr txBox="1"/>
          <p:nvPr/>
        </p:nvSpPr>
        <p:spPr>
          <a:xfrm rot="20225391">
            <a:off x="109360" y="3607801"/>
            <a:ext cx="3231847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Uden problematisk kemi</a:t>
            </a:r>
            <a:endParaRPr lang="da-DK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 rot="20225391">
            <a:off x="2892570" y="3650926"/>
            <a:ext cx="293921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Med problematisk kemi, parfume eller miljøbelastende stoffer</a:t>
            </a:r>
            <a:endParaRPr lang="da-DK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 rot="20225391">
            <a:off x="6147556" y="3096927"/>
            <a:ext cx="283569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Med problematisk kemi: fx hormonforstyrrende,  kræftfremkaldende eller særligt allergifremkaldende stoffer.</a:t>
            </a:r>
            <a:endParaRPr lang="da-DK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Hånddesinfektion er populære i kemiluppen</a:t>
            </a:r>
            <a:endParaRPr lang="da-DK" dirty="0"/>
          </a:p>
        </p:txBody>
      </p:sp>
      <p:graphicFrame>
        <p:nvGraphicFramePr>
          <p:cNvPr id="10" name="Pladsholder til indhold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02092964"/>
              </p:ext>
            </p:extLst>
          </p:nvPr>
        </p:nvGraphicFramePr>
        <p:xfrm>
          <a:off x="2850551" y="1412771"/>
          <a:ext cx="4313737" cy="4631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188"/>
                <a:gridCol w="1012549"/>
              </a:tblGrid>
              <a:tr h="233795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b="1" u="none" strike="noStrike" dirty="0">
                          <a:effectLst/>
                        </a:rPr>
                        <a:t>Mærke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b="1" u="none" strike="noStrike" dirty="0">
                          <a:effectLst/>
                        </a:rPr>
                        <a:t>Scanninger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</a:tr>
              <a:tr h="261608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>
                          <a:effectLst/>
                        </a:rPr>
                        <a:t>Apotekets </a:t>
                      </a:r>
                      <a:r>
                        <a:rPr lang="da-DK" sz="1300" u="none" strike="noStrike" dirty="0" err="1">
                          <a:effectLst/>
                        </a:rPr>
                        <a:t>Alcogel</a:t>
                      </a:r>
                      <a:r>
                        <a:rPr lang="da-DK" sz="1300" u="none" strike="noStrike" dirty="0">
                          <a:effectLst/>
                        </a:rPr>
                        <a:t> (3 størrelser lagt sammen)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3,471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>
                          <a:effectLst/>
                        </a:rPr>
                        <a:t>Elina med </a:t>
                      </a:r>
                      <a:r>
                        <a:rPr lang="da-DK" sz="1300" u="none" strike="noStrike" dirty="0" err="1">
                          <a:effectLst/>
                        </a:rPr>
                        <a:t>Hand</a:t>
                      </a:r>
                      <a:r>
                        <a:rPr lang="da-DK" sz="1300" u="none" strike="noStrike" dirty="0">
                          <a:effectLst/>
                        </a:rPr>
                        <a:t> </a:t>
                      </a:r>
                      <a:r>
                        <a:rPr lang="da-DK" sz="1300" u="none" strike="noStrike" dirty="0" err="1">
                          <a:effectLst/>
                        </a:rPr>
                        <a:t>hygiene</a:t>
                      </a:r>
                      <a:r>
                        <a:rPr lang="da-DK" sz="1300" u="none" strike="noStrike" dirty="0">
                          <a:effectLst/>
                        </a:rPr>
                        <a:t>-gel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2,550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 err="1">
                          <a:effectLst/>
                        </a:rPr>
                        <a:t>Derma</a:t>
                      </a:r>
                      <a:r>
                        <a:rPr lang="da-DK" sz="1300" u="none" strike="noStrike" dirty="0">
                          <a:effectLst/>
                        </a:rPr>
                        <a:t> Håndsprit gel 250 ml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1,626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 err="1">
                          <a:effectLst/>
                        </a:rPr>
                        <a:t>Enliven</a:t>
                      </a:r>
                      <a:r>
                        <a:rPr lang="da-DK" sz="1300" u="none" strike="noStrike" dirty="0">
                          <a:effectLst/>
                        </a:rPr>
                        <a:t> </a:t>
                      </a:r>
                      <a:r>
                        <a:rPr lang="da-DK" sz="1300" u="none" strike="noStrike" dirty="0" err="1">
                          <a:effectLst/>
                        </a:rPr>
                        <a:t>Strawberry</a:t>
                      </a:r>
                      <a:r>
                        <a:rPr lang="da-DK" sz="1300" u="none" strike="noStrike" dirty="0">
                          <a:effectLst/>
                        </a:rPr>
                        <a:t> </a:t>
                      </a:r>
                      <a:r>
                        <a:rPr lang="da-DK" sz="1300" u="none" strike="noStrike" dirty="0" err="1">
                          <a:effectLst/>
                        </a:rPr>
                        <a:t>Hand</a:t>
                      </a:r>
                      <a:r>
                        <a:rPr lang="da-DK" sz="1300" u="none" strike="noStrike" dirty="0">
                          <a:effectLst/>
                        </a:rPr>
                        <a:t> Gel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1,150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>
                          <a:effectLst/>
                        </a:rPr>
                        <a:t>Dansk Kosmetik Salg A/S </a:t>
                      </a:r>
                      <a:r>
                        <a:rPr lang="da-DK" sz="1300" u="none" strike="noStrike" dirty="0" err="1">
                          <a:effectLst/>
                        </a:rPr>
                        <a:t>Quick</a:t>
                      </a:r>
                      <a:r>
                        <a:rPr lang="da-DK" sz="1300" u="none" strike="noStrike" dirty="0">
                          <a:effectLst/>
                        </a:rPr>
                        <a:t> hånddesinfektion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844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dirty="0">
                          <a:effectLst/>
                        </a:rPr>
                        <a:t>Matas </a:t>
                      </a:r>
                      <a:r>
                        <a:rPr lang="sv-SE" sz="1300" u="none" strike="noStrike" dirty="0" err="1">
                          <a:effectLst/>
                        </a:rPr>
                        <a:t>Medicare</a:t>
                      </a:r>
                      <a:r>
                        <a:rPr lang="sv-SE" sz="1300" u="none" strike="noStrike" dirty="0">
                          <a:effectLst/>
                        </a:rPr>
                        <a:t> Desinfektions Gel 85%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817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 err="1">
                          <a:effectLst/>
                        </a:rPr>
                        <a:t>Cien</a:t>
                      </a:r>
                      <a:r>
                        <a:rPr lang="da-DK" sz="1300" u="none" strike="noStrike" dirty="0">
                          <a:effectLst/>
                        </a:rPr>
                        <a:t> </a:t>
                      </a:r>
                      <a:r>
                        <a:rPr lang="da-DK" sz="1300" u="none" strike="noStrike" dirty="0" err="1">
                          <a:effectLst/>
                        </a:rPr>
                        <a:t>Hand</a:t>
                      </a:r>
                      <a:r>
                        <a:rPr lang="da-DK" sz="1300" u="none" strike="noStrike" dirty="0">
                          <a:effectLst/>
                        </a:rPr>
                        <a:t> </a:t>
                      </a:r>
                      <a:r>
                        <a:rPr lang="da-DK" sz="1300" u="none" strike="noStrike" dirty="0" err="1">
                          <a:effectLst/>
                        </a:rPr>
                        <a:t>sanitiser</a:t>
                      </a:r>
                      <a:r>
                        <a:rPr lang="da-DK" sz="1300" u="none" strike="noStrike" dirty="0">
                          <a:effectLst/>
                        </a:rPr>
                        <a:t> gel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601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>
                          <a:effectLst/>
                        </a:rPr>
                        <a:t>Apotekets </a:t>
                      </a:r>
                      <a:r>
                        <a:rPr lang="da-DK" sz="1300" u="none" strike="noStrike" dirty="0" err="1">
                          <a:effectLst/>
                        </a:rPr>
                        <a:t>Klorhexidin</a:t>
                      </a:r>
                      <a:r>
                        <a:rPr lang="da-DK" sz="1300" u="none" strike="noStrike" dirty="0">
                          <a:effectLst/>
                        </a:rPr>
                        <a:t> 0,2%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>
                          <a:effectLst/>
                        </a:rPr>
                        <a:t>551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 dirty="0" err="1">
                          <a:effectLst/>
                        </a:rPr>
                        <a:t>Savett</a:t>
                      </a:r>
                      <a:r>
                        <a:rPr lang="da-DK" sz="1300" u="none" strike="noStrike" dirty="0">
                          <a:effectLst/>
                        </a:rPr>
                        <a:t> </a:t>
                      </a:r>
                      <a:r>
                        <a:rPr lang="da-DK" sz="1300" u="none" strike="noStrike" dirty="0" err="1">
                          <a:effectLst/>
                        </a:rPr>
                        <a:t>Alcogel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 dirty="0">
                          <a:effectLst/>
                        </a:rPr>
                        <a:t>507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>
                          <a:effectLst/>
                        </a:rPr>
                        <a:t>Meda Medi-skrub med glycerin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 dirty="0">
                          <a:effectLst/>
                        </a:rPr>
                        <a:t>500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da-DK" sz="1300" u="none" strike="noStrike">
                          <a:effectLst/>
                        </a:rPr>
                        <a:t>Neutral Hånddesinfektion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 dirty="0">
                          <a:effectLst/>
                        </a:rPr>
                        <a:t>472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The Body Shop Pink grapefruit hand cleanse gel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84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300" u="none" strike="noStrike" dirty="0">
                          <a:effectLst/>
                        </a:rPr>
                        <a:t>437</a:t>
                      </a:r>
                      <a:endParaRPr lang="da-D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9" marR="8479" marT="42395" marB="42395" anchor="b"/>
                </a:tc>
              </a:tr>
            </a:tbl>
          </a:graphicData>
        </a:graphic>
      </p:graphicFrame>
      <p:pic>
        <p:nvPicPr>
          <p:cNvPr id="11" name="Billede 10" descr="Test: Det betyder kolberne A, B og 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" r="64375" b="16596"/>
          <a:stretch/>
        </p:blipFill>
        <p:spPr bwMode="auto">
          <a:xfrm>
            <a:off x="300251" y="1052736"/>
            <a:ext cx="1772454" cy="2454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lede 11" descr="Test: Det betyder kolberne A, B og 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3" t="15858" r="3389" b="14887"/>
          <a:stretch/>
        </p:blipFill>
        <p:spPr bwMode="auto">
          <a:xfrm>
            <a:off x="2195736" y="1851125"/>
            <a:ext cx="549027" cy="587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lede 12" descr="Test: Det betyder kolberne A, B og 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3" t="15858" r="3389" b="14887"/>
          <a:stretch/>
        </p:blipFill>
        <p:spPr bwMode="auto">
          <a:xfrm>
            <a:off x="2195736" y="2647232"/>
            <a:ext cx="549027" cy="587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9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OK, men overvej alligevel nødvendighed …</a:t>
            </a:r>
            <a:endParaRPr lang="da-DK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7087"/>
            <a:ext cx="2327460" cy="478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73" y="1437085"/>
            <a:ext cx="2304256" cy="47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37086"/>
            <a:ext cx="2304258" cy="47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frundet rektangulær billedforklaring 4"/>
          <p:cNvSpPr/>
          <p:nvPr/>
        </p:nvSpPr>
        <p:spPr>
          <a:xfrm>
            <a:off x="1043608" y="4005064"/>
            <a:ext cx="1656184" cy="612648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desinfektion</a:t>
            </a:r>
            <a:endParaRPr lang="da-DK" dirty="0"/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4139952" y="4005064"/>
            <a:ext cx="1270277" cy="1008112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Spray og indånding</a:t>
            </a:r>
            <a:endParaRPr lang="da-DK" dirty="0"/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7236296" y="4311388"/>
            <a:ext cx="1296144" cy="1061828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Baby og unødig kemi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855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Kender forbrugerne korrekt brug?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Synligt rene hænder</a:t>
            </a:r>
          </a:p>
          <a:p>
            <a:r>
              <a:rPr lang="da-DK" dirty="0" smtClean="0"/>
              <a:t>Tørre hænder</a:t>
            </a:r>
          </a:p>
          <a:p>
            <a:r>
              <a:rPr lang="da-DK" dirty="0" smtClean="0"/>
              <a:t>Tilstrækkelig mængde</a:t>
            </a:r>
          </a:p>
          <a:p>
            <a:r>
              <a:rPr lang="da-DK" dirty="0" smtClean="0"/>
              <a:t>Gnides mindst 30 sekunder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38765" r="32910" b="30617"/>
          <a:stretch/>
        </p:blipFill>
        <p:spPr bwMode="auto">
          <a:xfrm>
            <a:off x="4572000" y="3717032"/>
            <a:ext cx="4410233" cy="24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2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877272"/>
            <a:ext cx="1296144" cy="71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7" y="1081103"/>
            <a:ext cx="7695406" cy="3528392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256028" y="585554"/>
            <a:ext cx="6631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Tak for opmærksomheden.</a:t>
            </a:r>
            <a:endParaRPr lang="da-DK" sz="36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kstboks 5"/>
          <p:cNvSpPr txBox="1"/>
          <p:nvPr/>
        </p:nvSpPr>
        <p:spPr>
          <a:xfrm>
            <a:off x="3081046" y="4218641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Spørgsmål?</a:t>
            </a:r>
            <a:endParaRPr lang="da-DK" sz="36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229937" y="4864972"/>
            <a:ext cx="4684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b="1" dirty="0" smtClean="0"/>
              <a:t>Yderligere information:</a:t>
            </a:r>
            <a:endParaRPr lang="da-DK" b="1" dirty="0"/>
          </a:p>
          <a:p>
            <a:pPr algn="ctr"/>
            <a:r>
              <a:rPr lang="da-DK" b="1" dirty="0">
                <a:hlinkClick r:id="rId4"/>
              </a:rPr>
              <a:t>kemi@fbr.dk</a:t>
            </a:r>
            <a:r>
              <a:rPr lang="da-DK" b="1" dirty="0"/>
              <a:t> </a:t>
            </a:r>
          </a:p>
          <a:p>
            <a:pPr algn="ctr"/>
            <a:r>
              <a:rPr lang="da-DK" b="1" dirty="0" smtClean="0">
                <a:hlinkClick r:id="rId5"/>
              </a:rPr>
              <a:t>www.kemi.taenk.dk</a:t>
            </a:r>
            <a:r>
              <a:rPr lang="da-DK" b="1" dirty="0" smtClean="0"/>
              <a:t>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4241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2" t="14744" r="40101" b="6984"/>
          <a:stretch/>
        </p:blipFill>
        <p:spPr bwMode="auto">
          <a:xfrm>
            <a:off x="6012160" y="836712"/>
            <a:ext cx="2722783" cy="5725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65471"/>
            <a:ext cx="8064896" cy="1230514"/>
          </a:xfrm>
        </p:spPr>
        <p:txBody>
          <a:bodyPr vert="horz" lIns="91440" tIns="0" rIns="91440" bIns="45720" rtlCol="0" anchor="t" anchorCtr="1">
            <a:normAutofit/>
          </a:bodyPr>
          <a:lstStyle/>
          <a:p>
            <a:pPr marL="270000" indent="-270000">
              <a:spcBef>
                <a:spcPct val="20000"/>
              </a:spcBef>
              <a:buFont typeface="Arial" pitchFamily="34" charset="0"/>
            </a:pPr>
            <a:r>
              <a:rPr lang="da-DK" dirty="0">
                <a:latin typeface="Georgia" pitchFamily="18" charset="0"/>
                <a:ea typeface="+mn-ea"/>
                <a:cs typeface="Helvetica" panose="020B0604020202020204" pitchFamily="34" charset="0"/>
              </a:rPr>
              <a:t>Forbrugerrådet Tænk Kemi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496363" cy="8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321180" y="2780928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Tester </a:t>
            </a:r>
            <a:r>
              <a:rPr lang="en-US" sz="2400" b="1" dirty="0" err="1" smtClean="0"/>
              <a:t>produkter</a:t>
            </a:r>
            <a:r>
              <a:rPr lang="en-US" sz="2400" b="1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err="1" smtClean="0"/>
              <a:t>indhold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problematiske</a:t>
            </a:r>
            <a:r>
              <a:rPr lang="en-US" sz="2400" dirty="0" smtClean="0"/>
              <a:t> </a:t>
            </a:r>
            <a:r>
              <a:rPr lang="en-US" sz="2400" dirty="0" err="1" smtClean="0"/>
              <a:t>kemikalier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Giver </a:t>
            </a:r>
            <a:r>
              <a:rPr lang="en-US" sz="2400" b="1" dirty="0" err="1" smtClean="0"/>
              <a:t>gode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råd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</a:t>
            </a:r>
            <a:r>
              <a:rPr lang="en-US" sz="2400" dirty="0" err="1" smtClean="0"/>
              <a:t>forbrugerne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Skaber</a:t>
            </a:r>
            <a:r>
              <a:rPr lang="en-US" sz="2400" dirty="0" smtClean="0"/>
              <a:t> </a:t>
            </a:r>
            <a:r>
              <a:rPr lang="en-US" sz="2400" b="1" dirty="0" err="1" smtClean="0"/>
              <a:t>viden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bruges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r>
              <a:rPr lang="en-US" sz="2400" dirty="0" smtClean="0"/>
              <a:t> </a:t>
            </a:r>
            <a:r>
              <a:rPr lang="en-US" sz="2400" dirty="0" err="1" smtClean="0"/>
              <a:t>myndigheder</a:t>
            </a:r>
            <a:r>
              <a:rPr lang="en-US" sz="2400" dirty="0" smtClean="0"/>
              <a:t>, </a:t>
            </a:r>
            <a:r>
              <a:rPr lang="en-US" sz="2400" dirty="0" err="1" smtClean="0"/>
              <a:t>forhandlere</a:t>
            </a:r>
            <a:r>
              <a:rPr lang="en-US" sz="2400" dirty="0" smtClean="0"/>
              <a:t> og </a:t>
            </a:r>
            <a:r>
              <a:rPr lang="en-US" sz="2400" dirty="0" err="1" smtClean="0"/>
              <a:t>producenter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Samarbejder</a:t>
            </a:r>
            <a:r>
              <a:rPr lang="en-US" sz="2400" dirty="0" smtClean="0"/>
              <a:t> med </a:t>
            </a:r>
            <a:r>
              <a:rPr lang="en-US" sz="2400" dirty="0" err="1" smtClean="0"/>
              <a:t>forbrugerorganisationer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andre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lande</a:t>
            </a:r>
            <a:endParaRPr lang="en-US" sz="2400" b="1" dirty="0" smtClean="0"/>
          </a:p>
        </p:txBody>
      </p:sp>
      <p:sp>
        <p:nvSpPr>
          <p:cNvPr id="5" name="Tekstboks 4"/>
          <p:cNvSpPr txBox="1"/>
          <p:nvPr/>
        </p:nvSpPr>
        <p:spPr>
          <a:xfrm>
            <a:off x="467544" y="1268759"/>
            <a:ext cx="5688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Vi arbejder for, at forbrugerne kan købe ind uden bekymring for problematisk kemi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107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type="body" sz="quarter" idx="10"/>
          </p:nvPr>
        </p:nvSpPr>
        <p:spPr>
          <a:xfrm>
            <a:off x="2664000" y="1186394"/>
            <a:ext cx="3816000" cy="1522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5400" dirty="0" smtClean="0"/>
              <a:t>God hygiejne</a:t>
            </a:r>
            <a:endParaRPr lang="da-DK" sz="54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2678020" y="2708920"/>
            <a:ext cx="3816000" cy="3240096"/>
          </a:xfrm>
        </p:spPr>
        <p:txBody>
          <a:bodyPr>
            <a:normAutofit/>
          </a:bodyPr>
          <a:lstStyle/>
          <a:p>
            <a:r>
              <a:rPr lang="da-DK" sz="4400" dirty="0"/>
              <a:t>Hvad skal forbrugerne forholde sig til?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20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Miljøstyrelsens råd om desinfektionsmidler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smtClean="0"/>
              <a:t>”I </a:t>
            </a:r>
            <a:r>
              <a:rPr lang="da-DK" dirty="0"/>
              <a:t>langt de fleste tilfælde er det helt unødvendigt med desinfektionsmidler til at holde enten hjemmet eller kroppen ren. </a:t>
            </a:r>
            <a:r>
              <a:rPr lang="da-DK" dirty="0"/>
              <a:t>Almindelig rengøring, god hygiejne og sund fornuft er tilstrækkeligt. </a:t>
            </a:r>
            <a:r>
              <a:rPr lang="da-DK" dirty="0"/>
              <a:t>En undtagelse er, hvis du lejer et sommerhus med spabad </a:t>
            </a:r>
            <a:r>
              <a:rPr lang="da-DK" dirty="0" smtClean="0">
                <a:hlinkClick r:id="rId2"/>
              </a:rPr>
              <a:t>…”</a:t>
            </a:r>
            <a:r>
              <a:rPr lang="da-DK" dirty="0">
                <a:hlinkClick r:id="rId2"/>
              </a:rPr>
              <a:t/>
            </a:r>
            <a:br>
              <a:rPr lang="da-DK" dirty="0">
                <a:hlinkClick r:id="rId2"/>
              </a:rPr>
            </a:br>
            <a:endParaRPr lang="da-DK" dirty="0"/>
          </a:p>
          <a:p>
            <a:r>
              <a:rPr lang="da-DK" dirty="0" smtClean="0"/>
              <a:t>”Risikoen </a:t>
            </a:r>
            <a:r>
              <a:rPr lang="da-DK" dirty="0"/>
              <a:t>ved at bruge for mange desinfektionsmidler er, at du både forurener miljøet, udsætter dig selv for et kemisk stof, der i mange tilfælde er overflødigt, og at der kan opstå problemer med resistent hos de mikroorganismer, som midlet virker på</a:t>
            </a:r>
            <a:r>
              <a:rPr lang="da-DK" dirty="0" smtClean="0"/>
              <a:t>.”</a:t>
            </a:r>
          </a:p>
          <a:p>
            <a:endParaRPr lang="da-DK" dirty="0"/>
          </a:p>
          <a:p>
            <a:r>
              <a:rPr lang="da-DK" dirty="0" smtClean="0"/>
              <a:t>”Undgå </a:t>
            </a:r>
            <a:r>
              <a:rPr lang="da-DK" dirty="0"/>
              <a:t>desinfektionsmidler og produkter med desinficerende stoffer. Hvis der på et produkt fx står ”antibakterielt”, bakteriehæmmende” eller ”meldugresistent” er det tegn på at det indeholder et desinficerende stof</a:t>
            </a:r>
            <a:r>
              <a:rPr lang="da-DK" dirty="0" smtClean="0"/>
              <a:t>.”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sz="2000" dirty="0">
                <a:hlinkClick r:id="rId3"/>
              </a:rPr>
              <a:t>https://mst.dk/kemi/biocider/saerligt-for-borgere-om-biocider/desinfektionsmidler/</a:t>
            </a:r>
            <a:endParaRPr lang="da-DK" sz="2000" dirty="0">
              <a:hlinkClick r:id="rId3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74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Sundhedsstyrelsens råd om håndhygiejne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83568" y="1412776"/>
            <a:ext cx="8208267" cy="47526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”Hvad </a:t>
            </a:r>
            <a:r>
              <a:rPr lang="da-DK" b="1" dirty="0"/>
              <a:t>kan du selv gøre for at opretholde en god håndhygiejne?</a:t>
            </a:r>
          </a:p>
          <a:p>
            <a:pPr marL="0" indent="0">
              <a:buNone/>
            </a:pPr>
            <a:r>
              <a:rPr lang="da-DK" dirty="0"/>
              <a:t>Håndhygiejne handler om at holde sine hænder rene, det vil sige fri for mikroorganismer (fx virus og bakterier), kemiske stoffer og andet almindeligt snavs. En god </a:t>
            </a:r>
            <a:r>
              <a:rPr lang="da-DK" dirty="0" smtClean="0"/>
              <a:t>håndhygiejne er </a:t>
            </a:r>
            <a:r>
              <a:rPr lang="da-DK" dirty="0"/>
              <a:t>en af de vigtigste måder at bryde smitteveje på i hjemmet, i daginstitutioner, på sygehuset og på andre arbejdspladser. </a:t>
            </a:r>
          </a:p>
          <a:p>
            <a:pPr marL="0" indent="0">
              <a:buNone/>
            </a:pPr>
            <a:r>
              <a:rPr lang="da-DK" b="1" dirty="0"/>
              <a:t>Sådan vasker du hænder:</a:t>
            </a:r>
          </a:p>
          <a:p>
            <a:pPr marL="0" indent="0">
              <a:buNone/>
            </a:pPr>
            <a:r>
              <a:rPr lang="da-DK" dirty="0"/>
              <a:t>Hænder og håndled fugtes, inden sæben kommes på</a:t>
            </a:r>
          </a:p>
          <a:p>
            <a:pPr marL="0" indent="0">
              <a:buNone/>
            </a:pPr>
            <a:r>
              <a:rPr lang="da-DK" dirty="0"/>
              <a:t>Sæben fordeles grundigt</a:t>
            </a:r>
          </a:p>
          <a:p>
            <a:pPr marL="0" indent="0">
              <a:buNone/>
            </a:pPr>
            <a:r>
              <a:rPr lang="da-DK" dirty="0"/>
              <a:t>Vask grundigt i minimum 15 sekunder. Husk fingerspidser, tommelfingre, mellemrum mellem fingrene samt håndrygge, håndflader og håndled</a:t>
            </a:r>
          </a:p>
          <a:p>
            <a:pPr marL="0" indent="0">
              <a:buNone/>
            </a:pPr>
            <a:r>
              <a:rPr lang="da-DK" dirty="0"/>
              <a:t>Skyl sæben af og dup hænderne helt tørre</a:t>
            </a:r>
          </a:p>
          <a:p>
            <a:pPr marL="0" indent="0">
              <a:buNone/>
            </a:pPr>
            <a:r>
              <a:rPr lang="da-DK" dirty="0"/>
              <a:t>Luk hanen med papirhåndklædet</a:t>
            </a:r>
          </a:p>
          <a:p>
            <a:pPr marL="0" indent="0">
              <a:buNone/>
            </a:pPr>
            <a:r>
              <a:rPr lang="da-DK" dirty="0" smtClean="0"/>
              <a:t>[…]</a:t>
            </a:r>
          </a:p>
          <a:p>
            <a:pPr marL="0" indent="0">
              <a:buNone/>
            </a:pPr>
            <a:r>
              <a:rPr lang="da-DK" sz="3400" dirty="0" smtClean="0"/>
              <a:t>Hånddesinfektion </a:t>
            </a:r>
            <a:r>
              <a:rPr lang="da-DK" sz="3400" dirty="0"/>
              <a:t>med håndsprit kan bruges, når der ikke er adgang til vand og sæbe, og forudsat hænderne ikke er synligt </a:t>
            </a:r>
            <a:r>
              <a:rPr lang="da-DK" sz="3400" dirty="0" smtClean="0"/>
              <a:t>snavsede”</a:t>
            </a:r>
          </a:p>
          <a:p>
            <a:pPr marL="0" indent="0">
              <a:buNone/>
            </a:pPr>
            <a:r>
              <a:rPr lang="da-DK" sz="1900" dirty="0">
                <a:hlinkClick r:id="rId2"/>
              </a:rPr>
              <a:t>https://</a:t>
            </a:r>
            <a:r>
              <a:rPr lang="da-DK" sz="1900" dirty="0" smtClean="0">
                <a:hlinkClick r:id="rId2"/>
              </a:rPr>
              <a:t>www.sst.dk/da/sundhed-og-livsstil/miljoe/hygiejne</a:t>
            </a:r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319992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Markedsføring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9" t="18524" r="26343" b="15355"/>
          <a:stretch/>
        </p:blipFill>
        <p:spPr bwMode="auto">
          <a:xfrm>
            <a:off x="882280" y="1052736"/>
            <a:ext cx="6305265" cy="735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4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Risiko </a:t>
            </a:r>
            <a:r>
              <a:rPr lang="da-DK" dirty="0"/>
              <a:t>for </a:t>
            </a:r>
            <a:r>
              <a:rPr lang="da-DK" dirty="0" smtClean="0"/>
              <a:t>resistens, problemkemi  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84212" y="1484785"/>
            <a:ext cx="8856340" cy="482453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7910" r="33806" b="43202"/>
          <a:stretch/>
        </p:blipFill>
        <p:spPr bwMode="auto">
          <a:xfrm>
            <a:off x="676547" y="1772816"/>
            <a:ext cx="5854889" cy="43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644008" y="4966802"/>
            <a:ext cx="327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hlinkClick r:id="rId3"/>
              </a:rPr>
              <a:t>https://www.livsmedelsverket.se/globalassets/publikationsdatabas/rapporter/2015/rapport-13-biocid-omslag--inlaga.pdf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5556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Desinfektionsmidler i hjemmet - eksempler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>
          <a:xfrm>
            <a:off x="683568" y="1416781"/>
            <a:ext cx="3922776" cy="4176713"/>
          </a:xfrm>
        </p:spPr>
        <p:txBody>
          <a:bodyPr/>
          <a:lstStyle/>
          <a:p>
            <a:r>
              <a:rPr lang="da-DK" dirty="0" smtClean="0"/>
              <a:t>Klorrens</a:t>
            </a:r>
          </a:p>
          <a:p>
            <a:r>
              <a:rPr lang="da-DK" dirty="0" err="1" smtClean="0"/>
              <a:t>Rodalon</a:t>
            </a:r>
            <a:endParaRPr lang="da-DK" dirty="0" smtClean="0"/>
          </a:p>
          <a:p>
            <a:r>
              <a:rPr lang="da-DK" dirty="0" smtClean="0"/>
              <a:t>Desinficerende vaskemiddel</a:t>
            </a:r>
          </a:p>
          <a:p>
            <a:r>
              <a:rPr lang="da-DK" dirty="0" smtClean="0"/>
              <a:t>Desinficerende rengøringsmiddel</a:t>
            </a:r>
          </a:p>
          <a:p>
            <a:r>
              <a:rPr lang="da-DK" dirty="0" smtClean="0"/>
              <a:t>Kontaktlinsevæske</a:t>
            </a:r>
          </a:p>
          <a:p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3"/>
          </p:nvPr>
        </p:nvSpPr>
        <p:spPr>
          <a:xfrm>
            <a:off x="4572000" y="1432805"/>
            <a:ext cx="3994784" cy="4176713"/>
          </a:xfrm>
        </p:spPr>
        <p:txBody>
          <a:bodyPr/>
          <a:lstStyle/>
          <a:p>
            <a:r>
              <a:rPr lang="da-DK" dirty="0" smtClean="0"/>
              <a:t>Håndsprit</a:t>
            </a:r>
          </a:p>
          <a:p>
            <a:r>
              <a:rPr lang="da-DK" dirty="0" smtClean="0"/>
              <a:t>Desinfektionsservietter</a:t>
            </a:r>
          </a:p>
          <a:p>
            <a:r>
              <a:rPr lang="da-DK" dirty="0" smtClean="0"/>
              <a:t>Sårrens</a:t>
            </a:r>
          </a:p>
          <a:p>
            <a:r>
              <a:rPr lang="da-DK" dirty="0" smtClean="0"/>
              <a:t>Mundskyl</a:t>
            </a:r>
          </a:p>
          <a:p>
            <a:r>
              <a:rPr lang="da-DK" dirty="0"/>
              <a:t>Antibakteriel </a:t>
            </a:r>
            <a:r>
              <a:rPr lang="da-DK" dirty="0" smtClean="0"/>
              <a:t>håndsæbe</a:t>
            </a:r>
          </a:p>
          <a:p>
            <a:r>
              <a:rPr lang="da-DK" dirty="0" smtClean="0"/>
              <a:t>Antibakteriel tandpasta</a:t>
            </a:r>
          </a:p>
          <a:p>
            <a:pPr marL="0" indent="0">
              <a:buNone/>
            </a:pPr>
            <a:r>
              <a:rPr lang="da-DK" dirty="0" smtClean="0"/>
              <a:t>+ </a:t>
            </a:r>
            <a:r>
              <a:rPr lang="da-DK" sz="2000" dirty="0" smtClean="0"/>
              <a:t>biocider/konservering i øvrigt  </a:t>
            </a:r>
            <a:endParaRPr lang="da-DK" sz="2000" dirty="0"/>
          </a:p>
          <a:p>
            <a:endParaRPr lang="da-DK" dirty="0"/>
          </a:p>
        </p:txBody>
      </p:sp>
      <p:pic>
        <p:nvPicPr>
          <p:cNvPr id="6" name="Billede 5" descr="Desinfektion t. maskinvas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6" y="5085184"/>
            <a:ext cx="1469579" cy="133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Billedresultat for desinfektion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257692"/>
            <a:ext cx="1296144" cy="132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Rodalon t. indendør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91" y="4835255"/>
            <a:ext cx="1872208" cy="17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Desinfektions spra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13103"/>
            <a:ext cx="1742902" cy="1560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08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Vores budskaber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755576" y="1916832"/>
            <a:ext cx="7848600" cy="4176713"/>
          </a:xfrm>
        </p:spPr>
        <p:txBody>
          <a:bodyPr/>
          <a:lstStyle/>
          <a:p>
            <a:pPr marL="0" indent="0" fontAlgn="base">
              <a:buNone/>
            </a:pPr>
            <a:r>
              <a:rPr lang="da-DK" b="1" dirty="0" smtClean="0"/>
              <a:t>Desinfektionsmidler </a:t>
            </a:r>
            <a:r>
              <a:rPr lang="da-DK" b="1" dirty="0"/>
              <a:t>er oftest unødig kemi</a:t>
            </a:r>
          </a:p>
          <a:p>
            <a:pPr fontAlgn="base"/>
            <a:r>
              <a:rPr lang="da-DK" dirty="0" smtClean="0"/>
              <a:t>Rengøring/vask frem for desinfektion</a:t>
            </a:r>
          </a:p>
          <a:p>
            <a:pPr fontAlgn="base"/>
            <a:r>
              <a:rPr lang="da-DK" dirty="0" smtClean="0"/>
              <a:t>I </a:t>
            </a:r>
            <a:r>
              <a:rPr lang="da-DK" dirty="0"/>
              <a:t>langt de fleste tilfælde er almindelig hygiejne tilstrækkeligt</a:t>
            </a:r>
            <a:r>
              <a:rPr lang="da-DK" dirty="0" smtClean="0"/>
              <a:t>.</a:t>
            </a:r>
          </a:p>
          <a:p>
            <a:pPr fontAlgn="base"/>
            <a:r>
              <a:rPr lang="da-DK" dirty="0" smtClean="0"/>
              <a:t>Håndvask fjerner også uønskede kemikalier fra hænderne (BPA, </a:t>
            </a:r>
            <a:r>
              <a:rPr lang="da-DK" dirty="0" err="1" smtClean="0"/>
              <a:t>flammehæmmere</a:t>
            </a:r>
            <a:r>
              <a:rPr lang="da-DK" dirty="0" smtClean="0"/>
              <a:t>, støv mv)</a:t>
            </a:r>
          </a:p>
          <a:p>
            <a:pPr fontAlgn="base"/>
            <a:r>
              <a:rPr lang="da-DK" dirty="0" smtClean="0"/>
              <a:t>Ved håndeksem er håndsprit mildere mod huden</a:t>
            </a:r>
          </a:p>
          <a:p>
            <a:pPr fontAlgn="base"/>
            <a:endParaRPr lang="da-DK" dirty="0" smtClean="0"/>
          </a:p>
          <a:p>
            <a:pPr fontAlgn="base"/>
            <a:endParaRPr lang="da-DK" dirty="0" smtClean="0"/>
          </a:p>
          <a:p>
            <a:pPr fontAlgn="base"/>
            <a:endParaRPr lang="da-DK" dirty="0" smtClean="0"/>
          </a:p>
          <a:p>
            <a:pPr fontAlgn="base"/>
            <a:endParaRPr lang="da-DK" dirty="0" smtClean="0"/>
          </a:p>
          <a:p>
            <a:pPr marL="0" indent="0" fontAlgn="base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6496476"/>
      </p:ext>
    </p:extLst>
  </p:cSld>
  <p:clrMapOvr>
    <a:masterClrMapping/>
  </p:clrMapOvr>
</p:sld>
</file>

<file path=ppt/theme/theme1.xml><?xml version="1.0" encoding="utf-8"?>
<a:theme xmlns:a="http://schemas.openxmlformats.org/drawingml/2006/main" name="OM FBRT Huset">
  <a:themeElements>
    <a:clrScheme name="Brugerdefineret 1">
      <a:dk1>
        <a:srgbClr val="2C2C2C"/>
      </a:dk1>
      <a:lt1>
        <a:srgbClr val="E9E9E9"/>
      </a:lt1>
      <a:dk2>
        <a:srgbClr val="6B6B6B"/>
      </a:dk2>
      <a:lt2>
        <a:srgbClr val="B0DDB0"/>
      </a:lt2>
      <a:accent1>
        <a:srgbClr val="3EAD38"/>
      </a:accent1>
      <a:accent2>
        <a:srgbClr val="77C574"/>
      </a:accent2>
      <a:accent3>
        <a:srgbClr val="AAAAAA"/>
      </a:accent3>
      <a:accent4>
        <a:srgbClr val="DFECDD"/>
      </a:accent4>
      <a:accent5>
        <a:srgbClr val="6B6B6B"/>
      </a:accent5>
      <a:accent6>
        <a:srgbClr val="B0DDB0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F9F20BEAFD646A8C2A3DCA29E5CBE" ma:contentTypeVersion="1" ma:contentTypeDescription="Create a new document." ma:contentTypeScope="" ma:versionID="d9eb2b3ac6f84a019befc92f9eb72ec2">
  <xsd:schema xmlns:xsd="http://www.w3.org/2001/XMLSchema" xmlns:p="http://schemas.microsoft.com/office/2006/metadata/properties" xmlns:ns2="84bfcbc3-07c2-406c-84fc-dfcd36f66e36" targetNamespace="http://schemas.microsoft.com/office/2006/metadata/properties" ma:root="true" ma:fieldsID="61509c1894e96fd6c0fb43a6106501a3" ns2:_="">
    <xsd:import namespace="84bfcbc3-07c2-406c-84fc-dfcd36f66e36"/>
    <xsd:element name="properties">
      <xsd:complexType>
        <xsd:sequence>
          <xsd:element name="documentManagement">
            <xsd:complexType>
              <xsd:all>
                <xsd:element ref="ns2:TeamShareMetaDat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4bfcbc3-07c2-406c-84fc-dfcd36f66e36" elementFormDefault="qualified">
    <xsd:import namespace="http://schemas.microsoft.com/office/2006/documentManagement/types"/>
    <xsd:element name="TeamShareMetaData" ma:index="8" nillable="true" ma:displayName="TeamShareMetaData" ma:description="This field contains document metadata in XML format from TeamShare" ma:internalName="TeamShareMetaDat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eamShareMetaData xmlns="84bfcbc3-07c2-406c-84fc-dfcd36f66e36">;142313;STANDARDOPLÆG om FBRT, dansk.pptx;;STANDARDOPLÆG om FBRT, dansk;pptx;10-06-2014;10-07-2014;06/10/2014;07/10/2014;;</TeamShareMetaData>
  </documentManagement>
</p:properties>
</file>

<file path=customXml/itemProps1.xml><?xml version="1.0" encoding="utf-8"?>
<ds:datastoreItem xmlns:ds="http://schemas.openxmlformats.org/officeDocument/2006/customXml" ds:itemID="{CDB3ED0E-A675-42F1-9C8F-717ACF900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D8D58-D003-458F-A6D6-85A03C09E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fcbc3-07c2-406c-84fc-dfcd36f66e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FFE9EF7-400C-4581-8AC5-7A617F4A5A50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84bfcbc3-07c2-406c-84fc-dfcd36f66e36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 FBRT Huset</Template>
  <TotalTime>17921</TotalTime>
  <Words>505</Words>
  <Application>Microsoft Office PowerPoint</Application>
  <PresentationFormat>Skærmshow (4:3)</PresentationFormat>
  <Paragraphs>126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OM FBRT Huset</vt:lpstr>
      <vt:lpstr>PowerPoint-præsentation</vt:lpstr>
      <vt:lpstr>Forbrugerrådet Tænk Kemi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Forbrugerrådet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Pia Saxild</dc:creator>
  <cp:lastModifiedBy>IT</cp:lastModifiedBy>
  <cp:revision>224</cp:revision>
  <cp:lastPrinted>2019-04-24T13:23:10Z</cp:lastPrinted>
  <dcterms:created xsi:type="dcterms:W3CDTF">2014-06-10T09:32:57Z</dcterms:created>
  <dcterms:modified xsi:type="dcterms:W3CDTF">2019-04-24T13:35:23Z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0x010100DCBF9F20BEAFD646A8C2A3DCA29E5CBE</vt:lpwstr>
  </property>
</Properties>
</file>