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sldIdLst>
    <p:sldId id="258" r:id="rId5"/>
    <p:sldId id="269" r:id="rId6"/>
    <p:sldId id="299" r:id="rId7"/>
    <p:sldId id="282" r:id="rId8"/>
    <p:sldId id="283" r:id="rId9"/>
    <p:sldId id="291" r:id="rId10"/>
    <p:sldId id="268" r:id="rId11"/>
    <p:sldId id="284" r:id="rId12"/>
    <p:sldId id="300" r:id="rId13"/>
    <p:sldId id="267" r:id="rId14"/>
    <p:sldId id="285" r:id="rId15"/>
    <p:sldId id="286" r:id="rId16"/>
    <p:sldId id="287" r:id="rId17"/>
    <p:sldId id="288" r:id="rId18"/>
    <p:sldId id="298" r:id="rId19"/>
    <p:sldId id="292" r:id="rId20"/>
    <p:sldId id="295" r:id="rId21"/>
    <p:sldId id="293" r:id="rId22"/>
    <p:sldId id="301" r:id="rId23"/>
    <p:sldId id="297" r:id="rId24"/>
  </p:sldIdLst>
  <p:sldSz cx="9144000" cy="6858000" type="screen4x3"/>
  <p:notesSz cx="6858000" cy="9144000"/>
  <p:defaultTex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6" autoAdjust="0"/>
    <p:restoredTop sz="82298" autoAdjust="0"/>
  </p:normalViewPr>
  <p:slideViewPr>
    <p:cSldViewPr snapToGrid="0" snapToObjects="1">
      <p:cViewPr varScale="1">
        <p:scale>
          <a:sx n="94" d="100"/>
          <a:sy n="94" d="100"/>
        </p:scale>
        <p:origin x="2094"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87" d="100"/>
          <a:sy n="87" d="100"/>
        </p:scale>
        <p:origin x="384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B782E9-D72E-4C4A-8FF0-BBC5C138CE7C}" type="datetimeFigureOut">
              <a:rPr lang="da-DK" smtClean="0"/>
              <a:t>25-04-2019</a:t>
            </a:fld>
            <a:endParaRPr lang="da-DK"/>
          </a:p>
        </p:txBody>
      </p:sp>
      <p:sp>
        <p:nvSpPr>
          <p:cNvPr id="4" name="Pladsholder til slidebille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EDD51F-8394-482E-820B-8FE3A2E4EC33}" type="slidenum">
              <a:rPr lang="da-DK" smtClean="0"/>
              <a:t>‹nr.›</a:t>
            </a:fld>
            <a:endParaRPr lang="da-DK"/>
          </a:p>
        </p:txBody>
      </p:sp>
    </p:spTree>
    <p:extLst>
      <p:ext uri="{BB962C8B-B14F-4D97-AF65-F5344CB8AC3E}">
        <p14:creationId xmlns:p14="http://schemas.microsoft.com/office/powerpoint/2010/main" val="3829094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4EDD51F-8394-482E-820B-8FE3A2E4EC33}" type="slidenum">
              <a:rPr lang="da-DK" smtClean="0"/>
              <a:t>1</a:t>
            </a:fld>
            <a:endParaRPr lang="da-DK"/>
          </a:p>
        </p:txBody>
      </p:sp>
    </p:spTree>
    <p:extLst>
      <p:ext uri="{BB962C8B-B14F-4D97-AF65-F5344CB8AC3E}">
        <p14:creationId xmlns:p14="http://schemas.microsoft.com/office/powerpoint/2010/main" val="32047863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fontAlgn="base"/>
            <a:endParaRPr lang="da-DK" dirty="0"/>
          </a:p>
        </p:txBody>
      </p:sp>
      <p:sp>
        <p:nvSpPr>
          <p:cNvPr id="4" name="Pladsholder til slidenummer 3"/>
          <p:cNvSpPr>
            <a:spLocks noGrp="1"/>
          </p:cNvSpPr>
          <p:nvPr>
            <p:ph type="sldNum" sz="quarter" idx="5"/>
          </p:nvPr>
        </p:nvSpPr>
        <p:spPr/>
        <p:txBody>
          <a:bodyPr/>
          <a:lstStyle/>
          <a:p>
            <a:fld id="{A4EDD51F-8394-482E-820B-8FE3A2E4EC33}" type="slidenum">
              <a:rPr lang="da-DK" smtClean="0"/>
              <a:t>12</a:t>
            </a:fld>
            <a:endParaRPr lang="da-DK"/>
          </a:p>
        </p:txBody>
      </p:sp>
    </p:spTree>
    <p:extLst>
      <p:ext uri="{BB962C8B-B14F-4D97-AF65-F5344CB8AC3E}">
        <p14:creationId xmlns:p14="http://schemas.microsoft.com/office/powerpoint/2010/main" val="40542952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r>
              <a:rPr lang="da-DK" dirty="0"/>
              <a:t>I forbindelse med kampagnen, vil vi have et betalt oplæg af en blogger for at komme længere ud. Vi tror på at den digital kommunikation rettet mod bestemte personer, lokationer, relationer og behov vil vinde frem og derfor er det vigtigt at branchen er klar på at omstille sig. </a:t>
            </a:r>
          </a:p>
          <a:p>
            <a:endParaRPr lang="da-DK" i="1" dirty="0"/>
          </a:p>
          <a:p>
            <a:endParaRPr lang="da-DK" dirty="0"/>
          </a:p>
        </p:txBody>
      </p:sp>
      <p:sp>
        <p:nvSpPr>
          <p:cNvPr id="4" name="Pladsholder til slidenummer 3"/>
          <p:cNvSpPr>
            <a:spLocks noGrp="1"/>
          </p:cNvSpPr>
          <p:nvPr>
            <p:ph type="sldNum" sz="quarter" idx="5"/>
          </p:nvPr>
        </p:nvSpPr>
        <p:spPr/>
        <p:txBody>
          <a:bodyPr/>
          <a:lstStyle/>
          <a:p>
            <a:fld id="{A4EDD51F-8394-482E-820B-8FE3A2E4EC33}" type="slidenum">
              <a:rPr lang="da-DK" smtClean="0"/>
              <a:t>13</a:t>
            </a:fld>
            <a:endParaRPr lang="da-DK"/>
          </a:p>
        </p:txBody>
      </p:sp>
    </p:spTree>
    <p:extLst>
      <p:ext uri="{BB962C8B-B14F-4D97-AF65-F5344CB8AC3E}">
        <p14:creationId xmlns:p14="http://schemas.microsoft.com/office/powerpoint/2010/main" val="3105519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Mange muligheder med de sociale medier i dag. </a:t>
            </a:r>
          </a:p>
        </p:txBody>
      </p:sp>
      <p:sp>
        <p:nvSpPr>
          <p:cNvPr id="4" name="Pladsholder til slidenummer 3"/>
          <p:cNvSpPr>
            <a:spLocks noGrp="1"/>
          </p:cNvSpPr>
          <p:nvPr>
            <p:ph type="sldNum" sz="quarter" idx="5"/>
          </p:nvPr>
        </p:nvSpPr>
        <p:spPr/>
        <p:txBody>
          <a:bodyPr/>
          <a:lstStyle/>
          <a:p>
            <a:fld id="{A4EDD51F-8394-482E-820B-8FE3A2E4EC33}" type="slidenum">
              <a:rPr lang="da-DK" smtClean="0"/>
              <a:t>14</a:t>
            </a:fld>
            <a:endParaRPr lang="da-DK"/>
          </a:p>
        </p:txBody>
      </p:sp>
    </p:spTree>
    <p:extLst>
      <p:ext uri="{BB962C8B-B14F-4D97-AF65-F5344CB8AC3E}">
        <p14:creationId xmlns:p14="http://schemas.microsoft.com/office/powerpoint/2010/main" val="2527491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4EDD51F-8394-482E-820B-8FE3A2E4EC33}" type="slidenum">
              <a:rPr lang="da-DK" smtClean="0"/>
              <a:t>15</a:t>
            </a:fld>
            <a:endParaRPr lang="da-DK"/>
          </a:p>
        </p:txBody>
      </p:sp>
    </p:spTree>
    <p:extLst>
      <p:ext uri="{BB962C8B-B14F-4D97-AF65-F5344CB8AC3E}">
        <p14:creationId xmlns:p14="http://schemas.microsoft.com/office/powerpoint/2010/main" val="7527972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p:txBody>
      </p:sp>
      <p:sp>
        <p:nvSpPr>
          <p:cNvPr id="4" name="Pladsholder til slidenummer 3"/>
          <p:cNvSpPr>
            <a:spLocks noGrp="1"/>
          </p:cNvSpPr>
          <p:nvPr>
            <p:ph type="sldNum" sz="quarter" idx="5"/>
          </p:nvPr>
        </p:nvSpPr>
        <p:spPr/>
        <p:txBody>
          <a:bodyPr/>
          <a:lstStyle/>
          <a:p>
            <a:fld id="{A4EDD51F-8394-482E-820B-8FE3A2E4EC33}" type="slidenum">
              <a:rPr lang="da-DK" smtClean="0"/>
              <a:t>17</a:t>
            </a:fld>
            <a:endParaRPr lang="da-DK"/>
          </a:p>
        </p:txBody>
      </p:sp>
    </p:spTree>
    <p:extLst>
      <p:ext uri="{BB962C8B-B14F-4D97-AF65-F5344CB8AC3E}">
        <p14:creationId xmlns:p14="http://schemas.microsoft.com/office/powerpoint/2010/main" val="2579403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4EDD51F-8394-482E-820B-8FE3A2E4EC33}" type="slidenum">
              <a:rPr lang="da-DK" smtClean="0"/>
              <a:t>18</a:t>
            </a:fld>
            <a:endParaRPr lang="da-DK"/>
          </a:p>
        </p:txBody>
      </p:sp>
    </p:spTree>
    <p:extLst>
      <p:ext uri="{BB962C8B-B14F-4D97-AF65-F5344CB8AC3E}">
        <p14:creationId xmlns:p14="http://schemas.microsoft.com/office/powerpoint/2010/main" val="1057021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txBox="1">
            <a:spLocks noGrp="1"/>
          </p:cNvSpPr>
          <p:nvPr>
            <p:ph type="body" idx="1"/>
          </p:nvPr>
        </p:nvSpPr>
        <p:spPr>
          <a:xfrm>
            <a:off x="673577" y="4686499"/>
            <a:ext cx="5388610" cy="4439841"/>
          </a:xfrm>
          <a:prstGeom prst="rect">
            <a:avLst/>
          </a:prstGeom>
          <a:noFill/>
          <a:ln>
            <a:noFill/>
          </a:ln>
        </p:spPr>
        <p:txBody>
          <a:bodyPr lIns="91425" tIns="91425" rIns="91425" bIns="91425" anchor="ctr" anchorCtr="0">
            <a:noAutofit/>
          </a:bodyPr>
          <a:lstStyle/>
          <a:p>
            <a:pPr lvl="0" rtl="0">
              <a:spcBef>
                <a:spcPts val="0"/>
              </a:spcBef>
              <a:buNone/>
            </a:pPr>
            <a:endParaRPr dirty="0"/>
          </a:p>
        </p:txBody>
      </p:sp>
      <p:sp>
        <p:nvSpPr>
          <p:cNvPr id="95" name="Shape 95"/>
          <p:cNvSpPr>
            <a:spLocks noGrp="1" noRot="1" noChangeAspect="1"/>
          </p:cNvSpPr>
          <p:nvPr>
            <p:ph type="sldImg" idx="2"/>
          </p:nvPr>
        </p:nvSpPr>
        <p:spPr>
          <a:xfrm>
            <a:off x="901700" y="739775"/>
            <a:ext cx="4932363" cy="37004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26911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txBox="1">
            <a:spLocks noGrp="1"/>
          </p:cNvSpPr>
          <p:nvPr>
            <p:ph type="body" idx="1"/>
          </p:nvPr>
        </p:nvSpPr>
        <p:spPr>
          <a:xfrm>
            <a:off x="649780" y="5456146"/>
            <a:ext cx="5198228" cy="5168979"/>
          </a:xfrm>
          <a:prstGeom prst="rect">
            <a:avLst/>
          </a:prstGeom>
          <a:noFill/>
          <a:ln>
            <a:noFill/>
          </a:ln>
        </p:spPr>
        <p:txBody>
          <a:bodyPr lIns="91425" tIns="91425" rIns="91425" bIns="91425" anchor="ctr" anchorCtr="0">
            <a:noAutofit/>
          </a:bodyPr>
          <a:lstStyle/>
          <a:p>
            <a:pPr lvl="0" rtl="0">
              <a:spcBef>
                <a:spcPts val="0"/>
              </a:spcBef>
              <a:buNone/>
            </a:pPr>
            <a:r>
              <a:rPr lang="da-DK" dirty="0"/>
              <a:t>Private label producenter også repræsenteret</a:t>
            </a:r>
          </a:p>
          <a:p>
            <a:pPr lvl="0" rtl="0">
              <a:spcBef>
                <a:spcPts val="0"/>
              </a:spcBef>
              <a:buNone/>
            </a:pPr>
            <a:endParaRPr dirty="0"/>
          </a:p>
        </p:txBody>
      </p:sp>
      <p:sp>
        <p:nvSpPr>
          <p:cNvPr id="120" name="Shape 120"/>
          <p:cNvSpPr>
            <a:spLocks noGrp="1" noRot="1" noChangeAspect="1"/>
          </p:cNvSpPr>
          <p:nvPr>
            <p:ph type="sldImg" idx="2"/>
          </p:nvPr>
        </p:nvSpPr>
        <p:spPr>
          <a:xfrm>
            <a:off x="377825" y="862013"/>
            <a:ext cx="5741988" cy="430688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7667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r>
              <a:rPr lang="da-DK" sz="1200" b="0" i="0" kern="1200" dirty="0">
                <a:solidFill>
                  <a:schemeClr val="tx1"/>
                </a:solidFill>
                <a:effectLst/>
                <a:latin typeface="+mn-lt"/>
                <a:ea typeface="+mn-ea"/>
                <a:cs typeface="+mn-cs"/>
              </a:rPr>
              <a:t>Bloggere, youtubere og andre </a:t>
            </a:r>
            <a:r>
              <a:rPr lang="da-DK" sz="1200" b="0" i="0" kern="1200" dirty="0" err="1">
                <a:solidFill>
                  <a:schemeClr val="tx1"/>
                </a:solidFill>
                <a:effectLst/>
                <a:latin typeface="+mn-lt"/>
                <a:ea typeface="+mn-ea"/>
                <a:cs typeface="+mn-cs"/>
              </a:rPr>
              <a:t>influencers</a:t>
            </a:r>
            <a:r>
              <a:rPr lang="da-DK" sz="1200" b="0" i="0" kern="1200" dirty="0">
                <a:solidFill>
                  <a:schemeClr val="tx1"/>
                </a:solidFill>
                <a:effectLst/>
                <a:latin typeface="+mn-lt"/>
                <a:ea typeface="+mn-ea"/>
                <a:cs typeface="+mn-cs"/>
              </a:rPr>
              <a:t> høster stor troværdighed blandt deres følgere. Derfor kan de være et effektivt redskab som led i en markedsføringsstrategi. Men ligesom med alt andet marketing skal man tænke sig om, inden man kaster hele sit budget efter en blogger eller youtuber med mange følgere. </a:t>
            </a:r>
            <a:endParaRPr lang="da-DK" dirty="0"/>
          </a:p>
          <a:p>
            <a:endParaRPr lang="da-DK" dirty="0"/>
          </a:p>
        </p:txBody>
      </p:sp>
      <p:sp>
        <p:nvSpPr>
          <p:cNvPr id="4" name="Pladsholder til slidenummer 3"/>
          <p:cNvSpPr>
            <a:spLocks noGrp="1"/>
          </p:cNvSpPr>
          <p:nvPr>
            <p:ph type="sldNum" sz="quarter" idx="5"/>
          </p:nvPr>
        </p:nvSpPr>
        <p:spPr/>
        <p:txBody>
          <a:bodyPr/>
          <a:lstStyle/>
          <a:p>
            <a:fld id="{A4EDD51F-8394-482E-820B-8FE3A2E4EC33}" type="slidenum">
              <a:rPr lang="da-DK" smtClean="0"/>
              <a:t>5</a:t>
            </a:fld>
            <a:endParaRPr lang="da-DK"/>
          </a:p>
        </p:txBody>
      </p:sp>
    </p:spTree>
    <p:extLst>
      <p:ext uri="{BB962C8B-B14F-4D97-AF65-F5344CB8AC3E}">
        <p14:creationId xmlns:p14="http://schemas.microsoft.com/office/powerpoint/2010/main" val="801114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Rengøring er en givende aktivitet. 88% af befolkningen mener det giver fred i sindet og 83 % mener det er et tegn på respekt. </a:t>
            </a:r>
          </a:p>
        </p:txBody>
      </p:sp>
      <p:sp>
        <p:nvSpPr>
          <p:cNvPr id="4" name="Pladsholder til slidenummer 3"/>
          <p:cNvSpPr>
            <a:spLocks noGrp="1"/>
          </p:cNvSpPr>
          <p:nvPr>
            <p:ph type="sldNum" sz="quarter" idx="5"/>
          </p:nvPr>
        </p:nvSpPr>
        <p:spPr/>
        <p:txBody>
          <a:bodyPr/>
          <a:lstStyle/>
          <a:p>
            <a:fld id="{A4EDD51F-8394-482E-820B-8FE3A2E4EC33}" type="slidenum">
              <a:rPr lang="da-DK" smtClean="0"/>
              <a:t>7</a:t>
            </a:fld>
            <a:endParaRPr lang="da-DK"/>
          </a:p>
        </p:txBody>
      </p:sp>
    </p:spTree>
    <p:extLst>
      <p:ext uri="{BB962C8B-B14F-4D97-AF65-F5344CB8AC3E}">
        <p14:creationId xmlns:p14="http://schemas.microsoft.com/office/powerpoint/2010/main" val="1486731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Som I kan se på billederne her, bygger mange af budskaberne på frygt. Vi har f.eks. hænderne op under håndspritten ligner til forveksling en cigaretpakke. Rene hænder redder liv. Det er oftest myndigheder, som anvender denne form for kommunikation. Traditionelle form for kommunikation</a:t>
            </a:r>
          </a:p>
          <a:p>
            <a:endParaRPr lang="da-DK" dirty="0"/>
          </a:p>
        </p:txBody>
      </p:sp>
      <p:sp>
        <p:nvSpPr>
          <p:cNvPr id="4" name="Pladsholder til slidenummer 3"/>
          <p:cNvSpPr>
            <a:spLocks noGrp="1"/>
          </p:cNvSpPr>
          <p:nvPr>
            <p:ph type="sldNum" sz="quarter" idx="5"/>
          </p:nvPr>
        </p:nvSpPr>
        <p:spPr/>
        <p:txBody>
          <a:bodyPr/>
          <a:lstStyle/>
          <a:p>
            <a:fld id="{A4EDD51F-8394-482E-820B-8FE3A2E4EC33}" type="slidenum">
              <a:rPr lang="da-DK" smtClean="0"/>
              <a:t>8</a:t>
            </a:fld>
            <a:endParaRPr lang="da-DK"/>
          </a:p>
        </p:txBody>
      </p:sp>
    </p:spTree>
    <p:extLst>
      <p:ext uri="{BB962C8B-B14F-4D97-AF65-F5344CB8AC3E}">
        <p14:creationId xmlns:p14="http://schemas.microsoft.com/office/powerpoint/2010/main" val="3377832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Disse billeder er taget fra forskellige blogger, som bruger forbrugeres frygt for kemi. Det er oftest selvudnævnte eksperter uden baggrund indenfor kemi eller rengøring. De kommunikerer direkte til deres følgere/forbrugerne. </a:t>
            </a:r>
            <a:endParaRPr lang="da-DK" dirty="0"/>
          </a:p>
        </p:txBody>
      </p:sp>
      <p:sp>
        <p:nvSpPr>
          <p:cNvPr id="4" name="Pladsholder til slidenummer 3"/>
          <p:cNvSpPr>
            <a:spLocks noGrp="1"/>
          </p:cNvSpPr>
          <p:nvPr>
            <p:ph type="sldNum" sz="quarter" idx="5"/>
          </p:nvPr>
        </p:nvSpPr>
        <p:spPr/>
        <p:txBody>
          <a:bodyPr/>
          <a:lstStyle/>
          <a:p>
            <a:fld id="{A4EDD51F-8394-482E-820B-8FE3A2E4EC33}" type="slidenum">
              <a:rPr lang="da-DK" smtClean="0"/>
              <a:t>9</a:t>
            </a:fld>
            <a:endParaRPr lang="da-DK"/>
          </a:p>
        </p:txBody>
      </p:sp>
    </p:spTree>
    <p:extLst>
      <p:ext uri="{BB962C8B-B14F-4D97-AF65-F5344CB8AC3E}">
        <p14:creationId xmlns:p14="http://schemas.microsoft.com/office/powerpoint/2010/main" val="3207070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endParaRPr lang="da-DK" dirty="0"/>
          </a:p>
          <a:p>
            <a:endParaRPr lang="da-DK" dirty="0"/>
          </a:p>
          <a:p>
            <a:endParaRPr lang="da-DK" dirty="0"/>
          </a:p>
          <a:p>
            <a:endParaRPr lang="da-DK" dirty="0"/>
          </a:p>
          <a:p>
            <a:endParaRPr lang="da-DK" dirty="0"/>
          </a:p>
          <a:p>
            <a:endParaRPr lang="da-DK" dirty="0"/>
          </a:p>
        </p:txBody>
      </p:sp>
      <p:sp>
        <p:nvSpPr>
          <p:cNvPr id="4" name="Pladsholder til slidenummer 3"/>
          <p:cNvSpPr>
            <a:spLocks noGrp="1"/>
          </p:cNvSpPr>
          <p:nvPr>
            <p:ph type="sldNum" sz="quarter" idx="5"/>
          </p:nvPr>
        </p:nvSpPr>
        <p:spPr/>
        <p:txBody>
          <a:bodyPr/>
          <a:lstStyle/>
          <a:p>
            <a:fld id="{A4EDD51F-8394-482E-820B-8FE3A2E4EC33}" type="slidenum">
              <a:rPr lang="da-DK" smtClean="0"/>
              <a:t>10</a:t>
            </a:fld>
            <a:endParaRPr lang="da-DK"/>
          </a:p>
        </p:txBody>
      </p:sp>
    </p:spTree>
    <p:extLst>
      <p:ext uri="{BB962C8B-B14F-4D97-AF65-F5344CB8AC3E}">
        <p14:creationId xmlns:p14="http://schemas.microsoft.com/office/powerpoint/2010/main" val="2435461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4EDD51F-8394-482E-820B-8FE3A2E4EC33}" type="slidenum">
              <a:rPr lang="da-DK" smtClean="0"/>
              <a:t>11</a:t>
            </a:fld>
            <a:endParaRPr lang="da-DK"/>
          </a:p>
        </p:txBody>
      </p:sp>
    </p:spTree>
    <p:extLst>
      <p:ext uri="{BB962C8B-B14F-4D97-AF65-F5344CB8AC3E}">
        <p14:creationId xmlns:p14="http://schemas.microsoft.com/office/powerpoint/2010/main" val="23936917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pic>
        <p:nvPicPr>
          <p:cNvPr id="8" name="Billede 7" descr="Draaber.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0923" y="-296488"/>
            <a:ext cx="3406216" cy="3294274"/>
          </a:xfrm>
          <a:prstGeom prst="rect">
            <a:avLst/>
          </a:prstGeom>
        </p:spPr>
      </p:pic>
      <p:sp>
        <p:nvSpPr>
          <p:cNvPr id="2" name="Titel 1"/>
          <p:cNvSpPr>
            <a:spLocks noGrp="1"/>
          </p:cNvSpPr>
          <p:nvPr>
            <p:ph type="ctrTitle"/>
          </p:nvPr>
        </p:nvSpPr>
        <p:spPr>
          <a:xfrm>
            <a:off x="685800" y="2130425"/>
            <a:ext cx="7772400" cy="1470025"/>
          </a:xfrm>
        </p:spPr>
        <p:txBody>
          <a:bodyPr/>
          <a:lstStyle/>
          <a:p>
            <a:r>
              <a:rPr lang="da-DK" dirty="0"/>
              <a:t>Klik for at redigere i masteren</a:t>
            </a:r>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Klik for at redigere undertiteltypografien i masteren</a:t>
            </a:r>
          </a:p>
        </p:txBody>
      </p:sp>
    </p:spTree>
    <p:extLst>
      <p:ext uri="{BB962C8B-B14F-4D97-AF65-F5344CB8AC3E}">
        <p14:creationId xmlns:p14="http://schemas.microsoft.com/office/powerpoint/2010/main" val="4158156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lodret titel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a:xfrm>
            <a:off x="457200" y="6356350"/>
            <a:ext cx="2133600" cy="365125"/>
          </a:xfrm>
          <a:prstGeom prst="rect">
            <a:avLst/>
          </a:prstGeom>
        </p:spPr>
        <p:txBody>
          <a:bodyPr/>
          <a:lstStyle/>
          <a:p>
            <a:fld id="{49DD9502-9273-4C49-9907-3DEEA07590CA}" type="datetimeFigureOut">
              <a:rPr lang="da-DK" smtClean="0"/>
              <a:t>25-04-2019</a:t>
            </a:fld>
            <a:endParaRPr lang="da-DK"/>
          </a:p>
        </p:txBody>
      </p:sp>
      <p:sp>
        <p:nvSpPr>
          <p:cNvPr id="5" name="Pladsholder til sidefod 4"/>
          <p:cNvSpPr>
            <a:spLocks noGrp="1"/>
          </p:cNvSpPr>
          <p:nvPr>
            <p:ph type="ftr" sz="quarter" idx="11"/>
          </p:nvPr>
        </p:nvSpPr>
        <p:spPr>
          <a:xfrm>
            <a:off x="3124200" y="6356350"/>
            <a:ext cx="2895600" cy="365125"/>
          </a:xfrm>
          <a:prstGeom prst="rect">
            <a:avLst/>
          </a:prstGeom>
        </p:spPr>
        <p:txBody>
          <a:bodyPr/>
          <a:lstStyle/>
          <a:p>
            <a:endParaRPr lang="da-DK"/>
          </a:p>
        </p:txBody>
      </p:sp>
      <p:sp>
        <p:nvSpPr>
          <p:cNvPr id="6" name="Pladsholder til diasnummer 5"/>
          <p:cNvSpPr>
            <a:spLocks noGrp="1"/>
          </p:cNvSpPr>
          <p:nvPr>
            <p:ph type="sldNum" sz="quarter" idx="12"/>
          </p:nvPr>
        </p:nvSpPr>
        <p:spPr>
          <a:xfrm>
            <a:off x="6553200" y="6356350"/>
            <a:ext cx="2133600" cy="365125"/>
          </a:xfrm>
          <a:prstGeom prst="rect">
            <a:avLst/>
          </a:prstGeom>
        </p:spPr>
        <p:txBody>
          <a:bodyPr/>
          <a:lstStyle/>
          <a:p>
            <a:fld id="{2B68349A-F47A-A040-91DC-3496C635ACDC}" type="slidenum">
              <a:rPr lang="da-DK" smtClean="0"/>
              <a:t>‹nr.›</a:t>
            </a:fld>
            <a:endParaRPr lang="da-DK"/>
          </a:p>
        </p:txBody>
      </p:sp>
    </p:spTree>
    <p:extLst>
      <p:ext uri="{BB962C8B-B14F-4D97-AF65-F5344CB8AC3E}">
        <p14:creationId xmlns:p14="http://schemas.microsoft.com/office/powerpoint/2010/main" val="3627417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a:t>Klik for at redigere i masteren</a:t>
            </a:r>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a:xfrm>
            <a:off x="457200" y="6356350"/>
            <a:ext cx="2133600" cy="365125"/>
          </a:xfrm>
          <a:prstGeom prst="rect">
            <a:avLst/>
          </a:prstGeom>
        </p:spPr>
        <p:txBody>
          <a:bodyPr/>
          <a:lstStyle/>
          <a:p>
            <a:fld id="{49DD9502-9273-4C49-9907-3DEEA07590CA}" type="datetimeFigureOut">
              <a:rPr lang="da-DK" smtClean="0"/>
              <a:t>25-04-2019</a:t>
            </a:fld>
            <a:endParaRPr lang="da-DK"/>
          </a:p>
        </p:txBody>
      </p:sp>
      <p:sp>
        <p:nvSpPr>
          <p:cNvPr id="5" name="Pladsholder til sidefod 4"/>
          <p:cNvSpPr>
            <a:spLocks noGrp="1"/>
          </p:cNvSpPr>
          <p:nvPr>
            <p:ph type="ftr" sz="quarter" idx="11"/>
          </p:nvPr>
        </p:nvSpPr>
        <p:spPr>
          <a:xfrm>
            <a:off x="3124200" y="6356350"/>
            <a:ext cx="2895600" cy="365125"/>
          </a:xfrm>
          <a:prstGeom prst="rect">
            <a:avLst/>
          </a:prstGeom>
        </p:spPr>
        <p:txBody>
          <a:bodyPr/>
          <a:lstStyle/>
          <a:p>
            <a:endParaRPr lang="da-DK"/>
          </a:p>
        </p:txBody>
      </p:sp>
      <p:sp>
        <p:nvSpPr>
          <p:cNvPr id="6" name="Pladsholder til diasnummer 5"/>
          <p:cNvSpPr>
            <a:spLocks noGrp="1"/>
          </p:cNvSpPr>
          <p:nvPr>
            <p:ph type="sldNum" sz="quarter" idx="12"/>
          </p:nvPr>
        </p:nvSpPr>
        <p:spPr>
          <a:xfrm>
            <a:off x="6553200" y="6356350"/>
            <a:ext cx="2133600" cy="365125"/>
          </a:xfrm>
          <a:prstGeom prst="rect">
            <a:avLst/>
          </a:prstGeom>
        </p:spPr>
        <p:txBody>
          <a:bodyPr/>
          <a:lstStyle/>
          <a:p>
            <a:fld id="{2B68349A-F47A-A040-91DC-3496C635ACDC}" type="slidenum">
              <a:rPr lang="da-DK" smtClean="0"/>
              <a:t>‹nr.›</a:t>
            </a:fld>
            <a:endParaRPr lang="da-DK"/>
          </a:p>
        </p:txBody>
      </p:sp>
    </p:spTree>
    <p:extLst>
      <p:ext uri="{BB962C8B-B14F-4D97-AF65-F5344CB8AC3E}">
        <p14:creationId xmlns:p14="http://schemas.microsoft.com/office/powerpoint/2010/main" val="3786195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Klik for at redigere i masteren</a:t>
            </a:r>
          </a:p>
        </p:txBody>
      </p:sp>
      <p:sp>
        <p:nvSpPr>
          <p:cNvPr id="3" name="Pladsholder til sidefod 2"/>
          <p:cNvSpPr>
            <a:spLocks noGrp="1"/>
          </p:cNvSpPr>
          <p:nvPr>
            <p:ph type="ftr" sz="quarter" idx="10"/>
          </p:nvPr>
        </p:nvSpPr>
        <p:spPr>
          <a:xfrm>
            <a:off x="3124200" y="6356350"/>
            <a:ext cx="2895600" cy="365125"/>
          </a:xfrm>
          <a:prstGeom prst="rect">
            <a:avLst/>
          </a:prstGeom>
        </p:spPr>
        <p:txBody>
          <a:bodyPr/>
          <a:lstStyle/>
          <a:p>
            <a:endParaRPr lang="da-DK" dirty="0"/>
          </a:p>
        </p:txBody>
      </p:sp>
    </p:spTree>
    <p:extLst>
      <p:ext uri="{BB962C8B-B14F-4D97-AF65-F5344CB8AC3E}">
        <p14:creationId xmlns:p14="http://schemas.microsoft.com/office/powerpoint/2010/main" val="4260472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pic>
        <p:nvPicPr>
          <p:cNvPr id="7" name="Billede 6" descr="Draaber.eps"/>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3726465" y="-774707"/>
            <a:ext cx="6791112" cy="6567930"/>
          </a:xfrm>
          <a:prstGeom prst="rect">
            <a:avLst/>
          </a:prstGeom>
        </p:spPr>
      </p:pic>
      <p:sp>
        <p:nvSpPr>
          <p:cNvPr id="2" name="Titel 1"/>
          <p:cNvSpPr>
            <a:spLocks noGrp="1"/>
          </p:cNvSpPr>
          <p:nvPr>
            <p:ph type="title"/>
          </p:nvPr>
        </p:nvSpPr>
        <p:spPr/>
        <p:txBody>
          <a:bodyPr/>
          <a:lstStyle/>
          <a:p>
            <a:r>
              <a:rPr lang="da-DK" dirty="0"/>
              <a:t>Klik for at redigere i masteren</a:t>
            </a:r>
          </a:p>
        </p:txBody>
      </p:sp>
      <p:sp>
        <p:nvSpPr>
          <p:cNvPr id="3" name="Pladsholder til indhold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208406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fsnitsoverskrift">
    <p:spTree>
      <p:nvGrpSpPr>
        <p:cNvPr id="1" name=""/>
        <p:cNvGrpSpPr/>
        <p:nvPr/>
      </p:nvGrpSpPr>
      <p:grpSpPr>
        <a:xfrm>
          <a:off x="0" y="0"/>
          <a:ext cx="0" cy="0"/>
          <a:chOff x="0" y="0"/>
          <a:chExt cx="0" cy="0"/>
        </a:xfrm>
      </p:grpSpPr>
      <p:sp>
        <p:nvSpPr>
          <p:cNvPr id="3" name="Pladsholder til tekst 2"/>
          <p:cNvSpPr>
            <a:spLocks noGrp="1"/>
          </p:cNvSpPr>
          <p:nvPr>
            <p:ph type="body" idx="1"/>
          </p:nvPr>
        </p:nvSpPr>
        <p:spPr>
          <a:xfrm>
            <a:off x="740461" y="296633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10" name="Titel 9"/>
          <p:cNvSpPr>
            <a:spLocks noGrp="1"/>
          </p:cNvSpPr>
          <p:nvPr>
            <p:ph type="title"/>
          </p:nvPr>
        </p:nvSpPr>
        <p:spPr>
          <a:xfrm>
            <a:off x="722313" y="4579334"/>
            <a:ext cx="8229600" cy="1143000"/>
          </a:xfrm>
        </p:spPr>
        <p:txBody>
          <a:bodyPr/>
          <a:lstStyle>
            <a:lvl1pPr algn="l">
              <a:defRPr/>
            </a:lvl1pPr>
          </a:lstStyle>
          <a:p>
            <a:r>
              <a:rPr lang="da-DK" dirty="0"/>
              <a:t>Klik for at redigere i masteren</a:t>
            </a:r>
          </a:p>
        </p:txBody>
      </p:sp>
      <p:pic>
        <p:nvPicPr>
          <p:cNvPr id="5" name="Billede 4" descr="Draaber.eps"/>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3726465" y="-774707"/>
            <a:ext cx="6791112" cy="6567930"/>
          </a:xfrm>
          <a:prstGeom prst="rect">
            <a:avLst/>
          </a:prstGeom>
        </p:spPr>
      </p:pic>
    </p:spTree>
    <p:extLst>
      <p:ext uri="{BB962C8B-B14F-4D97-AF65-F5344CB8AC3E}">
        <p14:creationId xmlns:p14="http://schemas.microsoft.com/office/powerpoint/2010/main" val="2432672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Klik for at redigere i masteren</a:t>
            </a:r>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pic>
        <p:nvPicPr>
          <p:cNvPr id="6" name="Billede 5" descr="Draaber.eps"/>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3726465" y="-774707"/>
            <a:ext cx="6791112" cy="6567930"/>
          </a:xfrm>
          <a:prstGeom prst="rect">
            <a:avLst/>
          </a:prstGeom>
        </p:spPr>
      </p:pic>
    </p:spTree>
    <p:extLst>
      <p:ext uri="{BB962C8B-B14F-4D97-AF65-F5344CB8AC3E}">
        <p14:creationId xmlns:p14="http://schemas.microsoft.com/office/powerpoint/2010/main" val="562341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dirty="0"/>
              <a:t>Klik for at redigere i masteren</a:t>
            </a:r>
          </a:p>
        </p:txBody>
      </p:sp>
      <p:sp>
        <p:nvSpPr>
          <p:cNvPr id="3" name="Pladsholder til tekst 2"/>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i tekst</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Pladsholder til tekst 4"/>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i tekst</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pic>
        <p:nvPicPr>
          <p:cNvPr id="8" name="Billede 7" descr="Draaber.eps"/>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3726465" y="-774707"/>
            <a:ext cx="6791112" cy="6567930"/>
          </a:xfrm>
          <a:prstGeom prst="rect">
            <a:avLst/>
          </a:prstGeom>
        </p:spPr>
      </p:pic>
    </p:spTree>
    <p:extLst>
      <p:ext uri="{BB962C8B-B14F-4D97-AF65-F5344CB8AC3E}">
        <p14:creationId xmlns:p14="http://schemas.microsoft.com/office/powerpoint/2010/main" val="2306315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pic>
        <p:nvPicPr>
          <p:cNvPr id="5" name="Billede 4" descr="Draaber.eps"/>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3726465" y="-774707"/>
            <a:ext cx="6791112" cy="6567930"/>
          </a:xfrm>
          <a:prstGeom prst="rect">
            <a:avLst/>
          </a:prstGeom>
        </p:spPr>
      </p:pic>
    </p:spTree>
    <p:extLst>
      <p:ext uri="{BB962C8B-B14F-4D97-AF65-F5344CB8AC3E}">
        <p14:creationId xmlns:p14="http://schemas.microsoft.com/office/powerpoint/2010/main" val="4266248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0974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pic>
        <p:nvPicPr>
          <p:cNvPr id="8" name="Billede 7" descr="Draaber.eps"/>
          <p:cNvPicPr>
            <a:picLocks noChangeAspect="1"/>
          </p:cNvPicPr>
          <p:nvPr userDrawn="1"/>
        </p:nvPicPr>
        <p:blipFill>
          <a:blip r:embed="rId2">
            <a:alphaModFix amt="28000"/>
            <a:extLst>
              <a:ext uri="{28A0092B-C50C-407E-A947-70E740481C1C}">
                <a14:useLocalDpi xmlns:a14="http://schemas.microsoft.com/office/drawing/2010/main" val="0"/>
              </a:ext>
            </a:extLst>
          </a:blip>
          <a:stretch>
            <a:fillRect/>
          </a:stretch>
        </p:blipFill>
        <p:spPr>
          <a:xfrm>
            <a:off x="3726465" y="-774707"/>
            <a:ext cx="6791112" cy="6567930"/>
          </a:xfrm>
          <a:prstGeom prst="rect">
            <a:avLst/>
          </a:prstGeom>
        </p:spPr>
      </p:pic>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dirty="0"/>
              <a:t>Klik for at redigere i masteren</a:t>
            </a:r>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dirty="0"/>
              <a:t>Klik for at redigere teksttypografierne i masteren</a:t>
            </a:r>
          </a:p>
        </p:txBody>
      </p:sp>
    </p:spTree>
    <p:extLst>
      <p:ext uri="{BB962C8B-B14F-4D97-AF65-F5344CB8AC3E}">
        <p14:creationId xmlns:p14="http://schemas.microsoft.com/office/powerpoint/2010/main" val="3811801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dirty="0"/>
              <a:t>Klik for at redigere i masteren</a:t>
            </a:r>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dirty="0"/>
              <a:t>Klik for at redigere teksttypografierne i masteren</a:t>
            </a:r>
          </a:p>
        </p:txBody>
      </p:sp>
      <p:pic>
        <p:nvPicPr>
          <p:cNvPr id="8" name="Billede 7" descr="Draaber.eps"/>
          <p:cNvPicPr>
            <a:picLocks noChangeAspect="1"/>
          </p:cNvPicPr>
          <p:nvPr userDrawn="1"/>
        </p:nvPicPr>
        <p:blipFill>
          <a:blip r:embed="rId2">
            <a:alphaModFix amt="28000"/>
            <a:extLst>
              <a:ext uri="{28A0092B-C50C-407E-A947-70E740481C1C}">
                <a14:useLocalDpi xmlns:a14="http://schemas.microsoft.com/office/drawing/2010/main" val="0"/>
              </a:ext>
            </a:extLst>
          </a:blip>
          <a:stretch>
            <a:fillRect/>
          </a:stretch>
        </p:blipFill>
        <p:spPr>
          <a:xfrm>
            <a:off x="3726465" y="-774707"/>
            <a:ext cx="6791112" cy="6567930"/>
          </a:xfrm>
          <a:prstGeom prst="rect">
            <a:avLst/>
          </a:prstGeom>
        </p:spPr>
      </p:pic>
    </p:spTree>
    <p:extLst>
      <p:ext uri="{BB962C8B-B14F-4D97-AF65-F5344CB8AC3E}">
        <p14:creationId xmlns:p14="http://schemas.microsoft.com/office/powerpoint/2010/main" val="2635489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a:t>Klik for at redigere i masteren</a:t>
            </a:r>
          </a:p>
        </p:txBody>
      </p:sp>
      <p:sp>
        <p:nvSpPr>
          <p:cNvPr id="3" name="Pladsholder til tekst 2"/>
          <p:cNvSpPr>
            <a:spLocks noGrp="1"/>
          </p:cNvSpPr>
          <p:nvPr>
            <p:ph type="body" idx="1"/>
          </p:nvPr>
        </p:nvSpPr>
        <p:spPr>
          <a:xfrm>
            <a:off x="457200" y="1600200"/>
            <a:ext cx="8229600" cy="4540848"/>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9" name="Billede 8" descr="Kosmetik-hygiejne-branchen_logo.eps"/>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20609" y="6182782"/>
            <a:ext cx="2051046" cy="561855"/>
          </a:xfrm>
          <a:prstGeom prst="rect">
            <a:avLst/>
          </a:prstGeom>
        </p:spPr>
      </p:pic>
    </p:spTree>
    <p:extLst>
      <p:ext uri="{BB962C8B-B14F-4D97-AF65-F5344CB8AC3E}">
        <p14:creationId xmlns:p14="http://schemas.microsoft.com/office/powerpoint/2010/main" val="39166481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2.tif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3.xml"/><Relationship Id="rId16"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jpg"/><Relationship Id="rId4" Type="http://schemas.openxmlformats.org/officeDocument/2006/relationships/image" Target="../media/image5.jpg"/><Relationship Id="rId9" Type="http://schemas.openxmlformats.org/officeDocument/2006/relationships/image" Target="../media/image10.jp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2735B4-6EA2-4FD0-9794-CE466A95E64D}"/>
              </a:ext>
            </a:extLst>
          </p:cNvPr>
          <p:cNvSpPr>
            <a:spLocks noGrp="1"/>
          </p:cNvSpPr>
          <p:nvPr>
            <p:ph type="ctrTitle"/>
          </p:nvPr>
        </p:nvSpPr>
        <p:spPr>
          <a:xfrm>
            <a:off x="685800" y="2689226"/>
            <a:ext cx="7772400" cy="1470025"/>
          </a:xfrm>
        </p:spPr>
        <p:txBody>
          <a:bodyPr>
            <a:normAutofit fontScale="90000"/>
          </a:bodyPr>
          <a:lstStyle/>
          <a:p>
            <a:r>
              <a:rPr lang="da-DK" dirty="0"/>
              <a:t>Kosmetik- og hygiejnebranchens syn på den brugerrettede kommunikation</a:t>
            </a:r>
          </a:p>
        </p:txBody>
      </p:sp>
      <p:sp>
        <p:nvSpPr>
          <p:cNvPr id="3" name="Undertitel 2">
            <a:extLst>
              <a:ext uri="{FF2B5EF4-FFF2-40B4-BE49-F238E27FC236}">
                <a16:creationId xmlns:a16="http://schemas.microsoft.com/office/drawing/2014/main" id="{A84B2DF9-A830-48A2-BBB4-6871B3A708B1}"/>
              </a:ext>
            </a:extLst>
          </p:cNvPr>
          <p:cNvSpPr>
            <a:spLocks noGrp="1"/>
          </p:cNvSpPr>
          <p:nvPr>
            <p:ph type="subTitle" idx="1"/>
          </p:nvPr>
        </p:nvSpPr>
        <p:spPr>
          <a:xfrm>
            <a:off x="894644" y="4168774"/>
            <a:ext cx="7354711" cy="1470025"/>
          </a:xfrm>
        </p:spPr>
        <p:txBody>
          <a:bodyPr>
            <a:normAutofit/>
          </a:bodyPr>
          <a:lstStyle/>
          <a:p>
            <a:br>
              <a:rPr lang="da-DK" dirty="0"/>
            </a:br>
            <a:r>
              <a:rPr lang="da-DK" dirty="0"/>
              <a:t>Anna Sass Andersen</a:t>
            </a:r>
          </a:p>
        </p:txBody>
      </p:sp>
    </p:spTree>
    <p:extLst>
      <p:ext uri="{BB962C8B-B14F-4D97-AF65-F5344CB8AC3E}">
        <p14:creationId xmlns:p14="http://schemas.microsoft.com/office/powerpoint/2010/main" val="823561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descr="Geggo_FB 2.tiff">
            <a:extLst>
              <a:ext uri="{FF2B5EF4-FFF2-40B4-BE49-F238E27FC236}">
                <a16:creationId xmlns:a16="http://schemas.microsoft.com/office/drawing/2014/main" id="{05B8622C-13C3-4148-9CE6-4935FDB69AD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08336" y="831877"/>
            <a:ext cx="4354286" cy="4374445"/>
          </a:xfrm>
          <a:prstGeom prst="rect">
            <a:avLst/>
          </a:prstGeom>
        </p:spPr>
      </p:pic>
      <p:pic>
        <p:nvPicPr>
          <p:cNvPr id="7" name="Billede 6" descr="Geggo_blog.tiff">
            <a:extLst>
              <a:ext uri="{FF2B5EF4-FFF2-40B4-BE49-F238E27FC236}">
                <a16:creationId xmlns:a16="http://schemas.microsoft.com/office/drawing/2014/main" id="{1BBE89AC-5EA7-47B5-8ADE-5E3BD215C59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1270844">
            <a:off x="869797" y="1170545"/>
            <a:ext cx="2934560" cy="4342935"/>
          </a:xfrm>
          <a:prstGeom prst="rect">
            <a:avLst/>
          </a:prstGeom>
        </p:spPr>
      </p:pic>
    </p:spTree>
    <p:extLst>
      <p:ext uri="{BB962C8B-B14F-4D97-AF65-F5344CB8AC3E}">
        <p14:creationId xmlns:p14="http://schemas.microsoft.com/office/powerpoint/2010/main" val="2780366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9635B7-0A53-4C16-947A-0E6003C12847}"/>
              </a:ext>
            </a:extLst>
          </p:cNvPr>
          <p:cNvSpPr>
            <a:spLocks noGrp="1"/>
          </p:cNvSpPr>
          <p:nvPr>
            <p:ph type="title"/>
          </p:nvPr>
        </p:nvSpPr>
        <p:spPr/>
        <p:txBody>
          <a:bodyPr>
            <a:normAutofit/>
          </a:bodyPr>
          <a:lstStyle/>
          <a:p>
            <a:pPr algn="l"/>
            <a:r>
              <a:rPr lang="da-DK" dirty="0"/>
              <a:t>Hygiejnekampagne</a:t>
            </a:r>
          </a:p>
        </p:txBody>
      </p:sp>
      <p:sp>
        <p:nvSpPr>
          <p:cNvPr id="3" name="Pladsholder til indhold 2">
            <a:extLst>
              <a:ext uri="{FF2B5EF4-FFF2-40B4-BE49-F238E27FC236}">
                <a16:creationId xmlns:a16="http://schemas.microsoft.com/office/drawing/2014/main" id="{20BFBB32-74AA-49B8-AB51-665761435CC9}"/>
              </a:ext>
            </a:extLst>
          </p:cNvPr>
          <p:cNvSpPr>
            <a:spLocks noGrp="1"/>
          </p:cNvSpPr>
          <p:nvPr>
            <p:ph idx="1"/>
          </p:nvPr>
        </p:nvSpPr>
        <p:spPr/>
        <p:txBody>
          <a:bodyPr>
            <a:normAutofit/>
          </a:bodyPr>
          <a:lstStyle/>
          <a:p>
            <a:pPr fontAlgn="base">
              <a:buFont typeface="Arial" panose="020B0604020202020204" pitchFamily="34" charset="0"/>
              <a:buChar char="•"/>
            </a:pPr>
            <a:r>
              <a:rPr lang="da-DK" dirty="0"/>
              <a:t>Formål: at øge opmærksomheden på nødvendigheden af korrekte rengøringsvaner-, -metoder, - og produkter</a:t>
            </a:r>
          </a:p>
          <a:p>
            <a:pPr fontAlgn="base">
              <a:buFont typeface="Arial" panose="020B0604020202020204" pitchFamily="34" charset="0"/>
              <a:buChar char="•"/>
            </a:pPr>
            <a:r>
              <a:rPr lang="da-DK" dirty="0"/>
              <a:t>Vand og knofedt er ikke nok - der skal effektive sæbeprodukter til</a:t>
            </a:r>
          </a:p>
          <a:p>
            <a:endParaRPr lang="da-DK" dirty="0"/>
          </a:p>
        </p:txBody>
      </p:sp>
    </p:spTree>
    <p:extLst>
      <p:ext uri="{BB962C8B-B14F-4D97-AF65-F5344CB8AC3E}">
        <p14:creationId xmlns:p14="http://schemas.microsoft.com/office/powerpoint/2010/main" val="3318469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D8E9CD-6363-4613-B285-52A181A328FD}"/>
              </a:ext>
            </a:extLst>
          </p:cNvPr>
          <p:cNvSpPr>
            <a:spLocks noGrp="1"/>
          </p:cNvSpPr>
          <p:nvPr>
            <p:ph type="title"/>
          </p:nvPr>
        </p:nvSpPr>
        <p:spPr/>
        <p:txBody>
          <a:bodyPr/>
          <a:lstStyle/>
          <a:p>
            <a:pPr algn="l"/>
            <a:r>
              <a:rPr lang="da-DK" dirty="0"/>
              <a:t>Hygiejnekampagne</a:t>
            </a:r>
          </a:p>
        </p:txBody>
      </p:sp>
      <p:sp>
        <p:nvSpPr>
          <p:cNvPr id="3" name="Pladsholder til indhold 2">
            <a:extLst>
              <a:ext uri="{FF2B5EF4-FFF2-40B4-BE49-F238E27FC236}">
                <a16:creationId xmlns:a16="http://schemas.microsoft.com/office/drawing/2014/main" id="{13889289-1760-4846-AABC-35DDE9036D4D}"/>
              </a:ext>
            </a:extLst>
          </p:cNvPr>
          <p:cNvSpPr>
            <a:spLocks noGrp="1"/>
          </p:cNvSpPr>
          <p:nvPr>
            <p:ph idx="1"/>
          </p:nvPr>
        </p:nvSpPr>
        <p:spPr/>
        <p:txBody>
          <a:bodyPr/>
          <a:lstStyle/>
          <a:p>
            <a:pPr marL="0" indent="0" fontAlgn="base">
              <a:buNone/>
            </a:pPr>
            <a:r>
              <a:rPr lang="da-DK" dirty="0"/>
              <a:t>Fokus på flader: </a:t>
            </a:r>
          </a:p>
          <a:p>
            <a:pPr fontAlgn="base"/>
            <a:r>
              <a:rPr lang="da-DK" dirty="0"/>
              <a:t>Håndvaske i køkken og på badeværelse </a:t>
            </a:r>
          </a:p>
          <a:p>
            <a:pPr fontAlgn="base"/>
            <a:r>
              <a:rPr lang="da-DK" dirty="0"/>
              <a:t>Toilet </a:t>
            </a:r>
          </a:p>
          <a:p>
            <a:pPr fontAlgn="base"/>
            <a:r>
              <a:rPr lang="da-DK" dirty="0"/>
              <a:t>Køkkenbord </a:t>
            </a:r>
          </a:p>
          <a:p>
            <a:pPr fontAlgn="base"/>
            <a:r>
              <a:rPr lang="da-DK" dirty="0"/>
              <a:t>Håndhygiejne </a:t>
            </a:r>
          </a:p>
          <a:p>
            <a:pPr marL="0" indent="0">
              <a:buNone/>
            </a:pPr>
            <a:endParaRPr lang="da-DK" dirty="0"/>
          </a:p>
        </p:txBody>
      </p:sp>
    </p:spTree>
    <p:extLst>
      <p:ext uri="{BB962C8B-B14F-4D97-AF65-F5344CB8AC3E}">
        <p14:creationId xmlns:p14="http://schemas.microsoft.com/office/powerpoint/2010/main" val="2293360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0CEE12-B1F4-4A2D-B488-9AAB4BC4FCB5}"/>
              </a:ext>
            </a:extLst>
          </p:cNvPr>
          <p:cNvSpPr>
            <a:spLocks noGrp="1"/>
          </p:cNvSpPr>
          <p:nvPr>
            <p:ph type="title"/>
          </p:nvPr>
        </p:nvSpPr>
        <p:spPr/>
        <p:txBody>
          <a:bodyPr/>
          <a:lstStyle/>
          <a:p>
            <a:pPr algn="l"/>
            <a:r>
              <a:rPr lang="da-DK" dirty="0"/>
              <a:t>Hygiejnekampagne</a:t>
            </a:r>
          </a:p>
        </p:txBody>
      </p:sp>
      <p:sp>
        <p:nvSpPr>
          <p:cNvPr id="3" name="Pladsholder til indhold 2">
            <a:extLst>
              <a:ext uri="{FF2B5EF4-FFF2-40B4-BE49-F238E27FC236}">
                <a16:creationId xmlns:a16="http://schemas.microsoft.com/office/drawing/2014/main" id="{32863817-59B8-41B1-A08D-B47C9464C742}"/>
              </a:ext>
            </a:extLst>
          </p:cNvPr>
          <p:cNvSpPr>
            <a:spLocks noGrp="1"/>
          </p:cNvSpPr>
          <p:nvPr>
            <p:ph idx="1"/>
          </p:nvPr>
        </p:nvSpPr>
        <p:spPr/>
        <p:txBody>
          <a:bodyPr>
            <a:normAutofit/>
          </a:bodyPr>
          <a:lstStyle/>
          <a:p>
            <a:pPr fontAlgn="base"/>
            <a:r>
              <a:rPr lang="da-DK" dirty="0"/>
              <a:t>Kampagnen bygger på antagelsen om:</a:t>
            </a:r>
          </a:p>
          <a:p>
            <a:pPr lvl="1" fontAlgn="base"/>
            <a:r>
              <a:rPr lang="da-DK" dirty="0"/>
              <a:t>Målgruppen mangler viden:</a:t>
            </a:r>
          </a:p>
          <a:p>
            <a:pPr lvl="2" fontAlgn="base"/>
            <a:r>
              <a:rPr lang="da-DK" dirty="0"/>
              <a:t>hvorfor skal man gøre rent</a:t>
            </a:r>
          </a:p>
          <a:p>
            <a:pPr lvl="2" fontAlgn="base"/>
            <a:r>
              <a:rPr lang="da-DK" dirty="0"/>
              <a:t>hvordan </a:t>
            </a:r>
          </a:p>
          <a:p>
            <a:pPr lvl="2" fontAlgn="base"/>
            <a:r>
              <a:rPr lang="da-DK" dirty="0"/>
              <a:t>hvor hyppigt</a:t>
            </a:r>
          </a:p>
          <a:p>
            <a:pPr lvl="2" fontAlgn="base"/>
            <a:r>
              <a:rPr lang="da-DK" dirty="0"/>
              <a:t>Hvilke produkter til hvilke opgaver</a:t>
            </a:r>
          </a:p>
          <a:p>
            <a:pPr fontAlgn="base"/>
            <a:r>
              <a:rPr lang="da-DK" dirty="0"/>
              <a:t>Troværdig information og argumenter</a:t>
            </a:r>
          </a:p>
          <a:p>
            <a:pPr fontAlgn="base"/>
            <a:r>
              <a:rPr lang="da-DK" dirty="0"/>
              <a:t>Bloggerindlæg </a:t>
            </a:r>
          </a:p>
          <a:p>
            <a:pPr fontAlgn="base"/>
            <a:endParaRPr lang="da-DK" dirty="0"/>
          </a:p>
          <a:p>
            <a:pPr lvl="2" fontAlgn="base"/>
            <a:endParaRPr lang="da-DK" dirty="0"/>
          </a:p>
          <a:p>
            <a:pPr marL="0" indent="0">
              <a:buNone/>
            </a:pPr>
            <a:endParaRPr lang="da-DK" dirty="0"/>
          </a:p>
        </p:txBody>
      </p:sp>
    </p:spTree>
    <p:extLst>
      <p:ext uri="{BB962C8B-B14F-4D97-AF65-F5344CB8AC3E}">
        <p14:creationId xmlns:p14="http://schemas.microsoft.com/office/powerpoint/2010/main" val="2683679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50F20B-3402-4D35-A0AA-31EE00D391ED}"/>
              </a:ext>
            </a:extLst>
          </p:cNvPr>
          <p:cNvSpPr>
            <a:spLocks noGrp="1"/>
          </p:cNvSpPr>
          <p:nvPr>
            <p:ph type="title"/>
          </p:nvPr>
        </p:nvSpPr>
        <p:spPr/>
        <p:txBody>
          <a:bodyPr>
            <a:normAutofit/>
          </a:bodyPr>
          <a:lstStyle/>
          <a:p>
            <a:pPr algn="l"/>
            <a:r>
              <a:rPr lang="da-DK" dirty="0"/>
              <a:t>Medlemmers kommunikation</a:t>
            </a:r>
          </a:p>
        </p:txBody>
      </p:sp>
      <p:pic>
        <p:nvPicPr>
          <p:cNvPr id="4" name="Billede 3">
            <a:extLst>
              <a:ext uri="{FF2B5EF4-FFF2-40B4-BE49-F238E27FC236}">
                <a16:creationId xmlns:a16="http://schemas.microsoft.com/office/drawing/2014/main" id="{AF832FD9-A399-4A30-A9A5-0B8D0141EA2C}"/>
              </a:ext>
            </a:extLst>
          </p:cNvPr>
          <p:cNvPicPr>
            <a:picLocks noChangeAspect="1"/>
          </p:cNvPicPr>
          <p:nvPr/>
        </p:nvPicPr>
        <p:blipFill>
          <a:blip r:embed="rId3"/>
          <a:stretch>
            <a:fillRect/>
          </a:stretch>
        </p:blipFill>
        <p:spPr>
          <a:xfrm>
            <a:off x="457200" y="1863918"/>
            <a:ext cx="4219223" cy="4373209"/>
          </a:xfrm>
          <a:prstGeom prst="rect">
            <a:avLst/>
          </a:prstGeom>
        </p:spPr>
      </p:pic>
      <p:pic>
        <p:nvPicPr>
          <p:cNvPr id="1026" name="Picture 2" descr="Der er ingen alternativ tekst for dette billede">
            <a:extLst>
              <a:ext uri="{FF2B5EF4-FFF2-40B4-BE49-F238E27FC236}">
                <a16:creationId xmlns:a16="http://schemas.microsoft.com/office/drawing/2014/main" id="{798AA794-65F2-45AB-B26E-595870533C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7805" y="2326452"/>
            <a:ext cx="2763661" cy="3684881"/>
          </a:xfrm>
          <a:prstGeom prst="rect">
            <a:avLst/>
          </a:prstGeom>
          <a:noFill/>
          <a:extLst>
            <a:ext uri="{909E8E84-426E-40DD-AFC4-6F175D3DCCD1}">
              <a14:hiddenFill xmlns:a14="http://schemas.microsoft.com/office/drawing/2010/main">
                <a:solidFill>
                  <a:srgbClr val="FFFFFF"/>
                </a:solidFill>
              </a14:hiddenFill>
            </a:ext>
          </a:extLst>
        </p:spPr>
      </p:pic>
      <p:pic>
        <p:nvPicPr>
          <p:cNvPr id="5" name="Billede 4">
            <a:extLst>
              <a:ext uri="{FF2B5EF4-FFF2-40B4-BE49-F238E27FC236}">
                <a16:creationId xmlns:a16="http://schemas.microsoft.com/office/drawing/2014/main" id="{6214ACB0-38B4-451C-A5F8-4FE99D1DA3AF}"/>
              </a:ext>
            </a:extLst>
          </p:cNvPr>
          <p:cNvPicPr>
            <a:picLocks noChangeAspect="1"/>
          </p:cNvPicPr>
          <p:nvPr/>
        </p:nvPicPr>
        <p:blipFill rotWithShape="1">
          <a:blip r:embed="rId5"/>
          <a:srcRect l="3398" t="17508" r="48544" b="14444"/>
          <a:stretch/>
        </p:blipFill>
        <p:spPr>
          <a:xfrm>
            <a:off x="3664711" y="4370935"/>
            <a:ext cx="2343094" cy="1866192"/>
          </a:xfrm>
          <a:prstGeom prst="rect">
            <a:avLst/>
          </a:prstGeom>
        </p:spPr>
      </p:pic>
    </p:spTree>
    <p:extLst>
      <p:ext uri="{BB962C8B-B14F-4D97-AF65-F5344CB8AC3E}">
        <p14:creationId xmlns:p14="http://schemas.microsoft.com/office/powerpoint/2010/main" val="3815679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DB34BA-9068-4C18-895E-65A737E32250}"/>
              </a:ext>
            </a:extLst>
          </p:cNvPr>
          <p:cNvSpPr>
            <a:spLocks noGrp="1"/>
          </p:cNvSpPr>
          <p:nvPr>
            <p:ph type="title"/>
          </p:nvPr>
        </p:nvSpPr>
        <p:spPr/>
        <p:txBody>
          <a:bodyPr/>
          <a:lstStyle/>
          <a:p>
            <a:pPr algn="l"/>
            <a:r>
              <a:rPr lang="da-DK" dirty="0"/>
              <a:t>Folkemødet på Bornholm </a:t>
            </a:r>
          </a:p>
        </p:txBody>
      </p:sp>
      <p:pic>
        <p:nvPicPr>
          <p:cNvPr id="5" name="Billede 4">
            <a:extLst>
              <a:ext uri="{FF2B5EF4-FFF2-40B4-BE49-F238E27FC236}">
                <a16:creationId xmlns:a16="http://schemas.microsoft.com/office/drawing/2014/main" id="{B3E37698-DC4D-48DB-B62C-9579B32DA352}"/>
              </a:ext>
            </a:extLst>
          </p:cNvPr>
          <p:cNvPicPr>
            <a:picLocks noChangeAspect="1"/>
          </p:cNvPicPr>
          <p:nvPr/>
        </p:nvPicPr>
        <p:blipFill>
          <a:blip r:embed="rId3"/>
          <a:stretch>
            <a:fillRect/>
          </a:stretch>
        </p:blipFill>
        <p:spPr>
          <a:xfrm>
            <a:off x="1117261" y="1848554"/>
            <a:ext cx="5373511" cy="4030134"/>
          </a:xfrm>
          <a:prstGeom prst="rect">
            <a:avLst/>
          </a:prstGeom>
        </p:spPr>
      </p:pic>
      <p:sp>
        <p:nvSpPr>
          <p:cNvPr id="3" name="Taleboble: oval 2">
            <a:extLst>
              <a:ext uri="{FF2B5EF4-FFF2-40B4-BE49-F238E27FC236}">
                <a16:creationId xmlns:a16="http://schemas.microsoft.com/office/drawing/2014/main" id="{344D5C1C-D3C8-4FE2-8653-1D0985E15A51}"/>
              </a:ext>
            </a:extLst>
          </p:cNvPr>
          <p:cNvSpPr/>
          <p:nvPr/>
        </p:nvSpPr>
        <p:spPr>
          <a:xfrm>
            <a:off x="6400800" y="1501241"/>
            <a:ext cx="1764792" cy="1481010"/>
          </a:xfrm>
          <a:prstGeom prst="wedgeEllipseCallout">
            <a:avLst>
              <a:gd name="adj1" fmla="val -56066"/>
              <a:gd name="adj2" fmla="val 6003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1400" dirty="0"/>
              <a:t>124 millioner bakterier skifter hænder når vi giver hånd </a:t>
            </a:r>
          </a:p>
        </p:txBody>
      </p:sp>
      <p:sp>
        <p:nvSpPr>
          <p:cNvPr id="6" name="Taleboble: oval 5">
            <a:extLst>
              <a:ext uri="{FF2B5EF4-FFF2-40B4-BE49-F238E27FC236}">
                <a16:creationId xmlns:a16="http://schemas.microsoft.com/office/drawing/2014/main" id="{9C891A4B-73DB-4D4F-8384-DF8976FA8916}"/>
              </a:ext>
            </a:extLst>
          </p:cNvPr>
          <p:cNvSpPr/>
          <p:nvPr/>
        </p:nvSpPr>
        <p:spPr>
          <a:xfrm>
            <a:off x="6261947" y="3875750"/>
            <a:ext cx="1764792" cy="1481010"/>
          </a:xfrm>
          <a:prstGeom prst="wedgeEllipseCallout">
            <a:avLst>
              <a:gd name="adj1" fmla="val -56066"/>
              <a:gd name="adj2" fmla="val 6003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1400" dirty="0"/>
              <a:t>Hver femte dansker vasker ikke hænder med sæbe efter toiletbesøg</a:t>
            </a:r>
          </a:p>
        </p:txBody>
      </p:sp>
    </p:spTree>
    <p:extLst>
      <p:ext uri="{BB962C8B-B14F-4D97-AF65-F5344CB8AC3E}">
        <p14:creationId xmlns:p14="http://schemas.microsoft.com/office/powerpoint/2010/main" val="1309661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DEFC23-AB01-4297-8C38-BA5622E95546}"/>
              </a:ext>
            </a:extLst>
          </p:cNvPr>
          <p:cNvSpPr>
            <a:spLocks noGrp="1"/>
          </p:cNvSpPr>
          <p:nvPr>
            <p:ph type="ctrTitle"/>
          </p:nvPr>
        </p:nvSpPr>
        <p:spPr/>
        <p:txBody>
          <a:bodyPr/>
          <a:lstStyle/>
          <a:p>
            <a:r>
              <a:rPr lang="da-DK" dirty="0"/>
              <a:t>Politisk prioritering</a:t>
            </a:r>
          </a:p>
        </p:txBody>
      </p:sp>
      <p:sp>
        <p:nvSpPr>
          <p:cNvPr id="3" name="Undertitel 2">
            <a:extLst>
              <a:ext uri="{FF2B5EF4-FFF2-40B4-BE49-F238E27FC236}">
                <a16:creationId xmlns:a16="http://schemas.microsoft.com/office/drawing/2014/main" id="{277AA21F-16DF-4B12-875F-AF7CDB3202C4}"/>
              </a:ext>
            </a:extLst>
          </p:cNvPr>
          <p:cNvSpPr>
            <a:spLocks noGrp="1"/>
          </p:cNvSpPr>
          <p:nvPr>
            <p:ph type="subTitle" idx="1"/>
          </p:nvPr>
        </p:nvSpPr>
        <p:spPr/>
        <p:txBody>
          <a:bodyPr/>
          <a:lstStyle/>
          <a:p>
            <a:endParaRPr lang="da-DK" dirty="0"/>
          </a:p>
        </p:txBody>
      </p:sp>
    </p:spTree>
    <p:extLst>
      <p:ext uri="{BB962C8B-B14F-4D97-AF65-F5344CB8AC3E}">
        <p14:creationId xmlns:p14="http://schemas.microsoft.com/office/powerpoint/2010/main" val="35354515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80F434-C0B0-42C5-98C1-5C06BBD857F9}"/>
              </a:ext>
            </a:extLst>
          </p:cNvPr>
          <p:cNvSpPr>
            <a:spLocks noGrp="1"/>
          </p:cNvSpPr>
          <p:nvPr>
            <p:ph type="title"/>
          </p:nvPr>
        </p:nvSpPr>
        <p:spPr/>
        <p:txBody>
          <a:bodyPr>
            <a:normAutofit/>
          </a:bodyPr>
          <a:lstStyle/>
          <a:p>
            <a:pPr algn="l"/>
            <a:r>
              <a:rPr lang="da-DK" dirty="0"/>
              <a:t>Politisk prioritering</a:t>
            </a:r>
          </a:p>
        </p:txBody>
      </p:sp>
      <p:sp>
        <p:nvSpPr>
          <p:cNvPr id="3" name="Pladsholder til indhold 2">
            <a:extLst>
              <a:ext uri="{FF2B5EF4-FFF2-40B4-BE49-F238E27FC236}">
                <a16:creationId xmlns:a16="http://schemas.microsoft.com/office/drawing/2014/main" id="{3FD62DEB-9DAD-496B-9B22-C7BC52FED160}"/>
              </a:ext>
            </a:extLst>
          </p:cNvPr>
          <p:cNvSpPr>
            <a:spLocks noGrp="1"/>
          </p:cNvSpPr>
          <p:nvPr>
            <p:ph idx="1"/>
          </p:nvPr>
        </p:nvSpPr>
        <p:spPr/>
        <p:txBody>
          <a:bodyPr/>
          <a:lstStyle/>
          <a:p>
            <a:r>
              <a:rPr lang="da-DK" dirty="0"/>
              <a:t>Myndigheder skal blande sig i debatter</a:t>
            </a:r>
          </a:p>
          <a:p>
            <a:pPr lvl="1"/>
            <a:r>
              <a:rPr lang="da-DK" dirty="0"/>
              <a:t>Lignende er sket på fødevareområdet – hvor fødevarestyrelsen blander sig i debatten om bl.a. kostråd</a:t>
            </a:r>
          </a:p>
        </p:txBody>
      </p:sp>
      <p:pic>
        <p:nvPicPr>
          <p:cNvPr id="4" name="Pladsholder til indhold 3">
            <a:extLst>
              <a:ext uri="{FF2B5EF4-FFF2-40B4-BE49-F238E27FC236}">
                <a16:creationId xmlns:a16="http://schemas.microsoft.com/office/drawing/2014/main" id="{39B77779-ED60-4ADB-8FB3-778113E70AE2}"/>
              </a:ext>
            </a:extLst>
          </p:cNvPr>
          <p:cNvPicPr>
            <a:picLocks noChangeAspect="1"/>
          </p:cNvPicPr>
          <p:nvPr/>
        </p:nvPicPr>
        <p:blipFill rotWithShape="1">
          <a:blip r:embed="rId3"/>
          <a:srcRect l="21469" t="25314" r="23147" b="12665"/>
          <a:stretch/>
        </p:blipFill>
        <p:spPr>
          <a:xfrm>
            <a:off x="2809144" y="3663914"/>
            <a:ext cx="3801968" cy="2394838"/>
          </a:xfrm>
          <a:prstGeom prst="rect">
            <a:avLst/>
          </a:prstGeom>
        </p:spPr>
      </p:pic>
    </p:spTree>
    <p:extLst>
      <p:ext uri="{BB962C8B-B14F-4D97-AF65-F5344CB8AC3E}">
        <p14:creationId xmlns:p14="http://schemas.microsoft.com/office/powerpoint/2010/main" val="31375005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D99F3EC9-BE82-4FEB-98A5-ED59A8427F10}"/>
              </a:ext>
            </a:extLst>
          </p:cNvPr>
          <p:cNvPicPr>
            <a:picLocks noChangeAspect="1"/>
          </p:cNvPicPr>
          <p:nvPr/>
        </p:nvPicPr>
        <p:blipFill rotWithShape="1">
          <a:blip r:embed="rId3"/>
          <a:srcRect l="21111" t="20943" r="22346" b="10799"/>
          <a:stretch/>
        </p:blipFill>
        <p:spPr>
          <a:xfrm>
            <a:off x="434622" y="1783644"/>
            <a:ext cx="5685679" cy="3860800"/>
          </a:xfrm>
          <a:prstGeom prst="rect">
            <a:avLst/>
          </a:prstGeom>
        </p:spPr>
      </p:pic>
      <p:pic>
        <p:nvPicPr>
          <p:cNvPr id="5" name="Billede 4">
            <a:extLst>
              <a:ext uri="{FF2B5EF4-FFF2-40B4-BE49-F238E27FC236}">
                <a16:creationId xmlns:a16="http://schemas.microsoft.com/office/drawing/2014/main" id="{5BBE71E7-3005-4A61-B5C2-56309530189D}"/>
              </a:ext>
            </a:extLst>
          </p:cNvPr>
          <p:cNvPicPr>
            <a:picLocks noChangeAspect="1"/>
          </p:cNvPicPr>
          <p:nvPr/>
        </p:nvPicPr>
        <p:blipFill rotWithShape="1">
          <a:blip r:embed="rId4"/>
          <a:srcRect l="31456" t="23031" r="35438" b="28469"/>
          <a:stretch/>
        </p:blipFill>
        <p:spPr>
          <a:xfrm>
            <a:off x="4727271" y="2399543"/>
            <a:ext cx="4381919" cy="3610907"/>
          </a:xfrm>
          <a:prstGeom prst="rect">
            <a:avLst/>
          </a:prstGeom>
        </p:spPr>
      </p:pic>
    </p:spTree>
    <p:extLst>
      <p:ext uri="{BB962C8B-B14F-4D97-AF65-F5344CB8AC3E}">
        <p14:creationId xmlns:p14="http://schemas.microsoft.com/office/powerpoint/2010/main" val="8690009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3303D85-B2F2-46C4-812E-77A14C5911EC}"/>
              </a:ext>
            </a:extLst>
          </p:cNvPr>
          <p:cNvSpPr>
            <a:spLocks noGrp="1"/>
          </p:cNvSpPr>
          <p:nvPr>
            <p:ph idx="1"/>
          </p:nvPr>
        </p:nvSpPr>
        <p:spPr/>
        <p:txBody>
          <a:bodyPr/>
          <a:lstStyle/>
          <a:p>
            <a:r>
              <a:rPr lang="da-DK" dirty="0" err="1"/>
              <a:t>Influencers</a:t>
            </a:r>
            <a:r>
              <a:rPr lang="da-DK" dirty="0"/>
              <a:t> </a:t>
            </a:r>
          </a:p>
          <a:p>
            <a:r>
              <a:rPr lang="da-DK" dirty="0" err="1"/>
              <a:t>Fake</a:t>
            </a:r>
            <a:r>
              <a:rPr lang="da-DK" dirty="0"/>
              <a:t> news</a:t>
            </a:r>
          </a:p>
          <a:p>
            <a:r>
              <a:rPr lang="da-DK"/>
              <a:t>Aflive </a:t>
            </a:r>
            <a:r>
              <a:rPr lang="da-DK" dirty="0"/>
              <a:t>myter </a:t>
            </a:r>
          </a:p>
        </p:txBody>
      </p:sp>
    </p:spTree>
    <p:extLst>
      <p:ext uri="{BB962C8B-B14F-4D97-AF65-F5344CB8AC3E}">
        <p14:creationId xmlns:p14="http://schemas.microsoft.com/office/powerpoint/2010/main" val="3755241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Shape 97"/>
          <p:cNvPicPr preferRelativeResize="0"/>
          <p:nvPr/>
        </p:nvPicPr>
        <p:blipFill>
          <a:blip r:embed="rId3">
            <a:alphaModFix/>
            <a:duotone>
              <a:schemeClr val="bg2">
                <a:shade val="45000"/>
                <a:satMod val="135000"/>
              </a:schemeClr>
              <a:prstClr val="white"/>
            </a:duotone>
          </a:blip>
          <a:stretch>
            <a:fillRect/>
          </a:stretch>
        </p:blipFill>
        <p:spPr>
          <a:xfrm>
            <a:off x="0" y="0"/>
            <a:ext cx="10882489" cy="6857999"/>
          </a:xfrm>
          <a:prstGeom prst="rect">
            <a:avLst/>
          </a:prstGeom>
          <a:noFill/>
          <a:ln>
            <a:noFill/>
          </a:ln>
        </p:spPr>
      </p:pic>
      <p:sp>
        <p:nvSpPr>
          <p:cNvPr id="2" name="Rektangel 1"/>
          <p:cNvSpPr/>
          <p:nvPr/>
        </p:nvSpPr>
        <p:spPr>
          <a:xfrm>
            <a:off x="0" y="2773510"/>
            <a:ext cx="9144000" cy="1938992"/>
          </a:xfrm>
          <a:prstGeom prst="rect">
            <a:avLst/>
          </a:prstGeom>
        </p:spPr>
        <p:txBody>
          <a:bodyPr wrap="square">
            <a:spAutoFit/>
          </a:bodyPr>
          <a:lstStyle/>
          <a:p>
            <a:pPr marL="133350" marR="0" lvl="0" indent="0" algn="ctr" defTabSz="685800" eaLnBrk="1" fontAlgn="auto" latinLnBrk="0" hangingPunct="1">
              <a:lnSpc>
                <a:spcPct val="100000"/>
              </a:lnSpc>
              <a:spcBef>
                <a:spcPts val="0"/>
              </a:spcBef>
              <a:spcAft>
                <a:spcPts val="0"/>
              </a:spcAft>
              <a:buClrTx/>
              <a:buSzTx/>
              <a:buFontTx/>
              <a:buNone/>
              <a:tabLst/>
              <a:defRPr/>
            </a:pPr>
            <a:r>
              <a:rPr kumimoji="0" lang="da-DK" sz="3000" b="1" i="0" u="none" strike="noStrike" kern="0" cap="small" spc="0" normalizeH="0" baseline="0" noProof="0" dirty="0">
                <a:ln>
                  <a:noFill/>
                </a:ln>
                <a:solidFill>
                  <a:sysClr val="windowText" lastClr="000000"/>
                </a:solidFill>
                <a:effectLst/>
                <a:uLnTx/>
                <a:uFillTx/>
              </a:rPr>
              <a:t>Vi er branchen, </a:t>
            </a:r>
          </a:p>
          <a:p>
            <a:pPr marL="133350" marR="0" lvl="0" indent="0" algn="ctr" defTabSz="685800" eaLnBrk="1" fontAlgn="auto" latinLnBrk="0" hangingPunct="1">
              <a:lnSpc>
                <a:spcPct val="100000"/>
              </a:lnSpc>
              <a:spcBef>
                <a:spcPts val="0"/>
              </a:spcBef>
              <a:spcAft>
                <a:spcPts val="0"/>
              </a:spcAft>
              <a:buClrTx/>
              <a:buSzTx/>
              <a:buFontTx/>
              <a:buNone/>
              <a:tabLst/>
              <a:defRPr/>
            </a:pPr>
            <a:r>
              <a:rPr kumimoji="0" lang="da-DK" sz="3000" b="1" i="0" u="none" strike="noStrike" kern="0" cap="small" spc="0" normalizeH="0" baseline="0" noProof="0" dirty="0">
                <a:ln>
                  <a:noFill/>
                </a:ln>
                <a:solidFill>
                  <a:sysClr val="windowText" lastClr="000000"/>
                </a:solidFill>
                <a:effectLst/>
                <a:uLnTx/>
                <a:uFillTx/>
              </a:rPr>
              <a:t>der leverer </a:t>
            </a:r>
            <a:r>
              <a:rPr kumimoji="0" lang="da-DK" sz="3000" b="1" i="0" u="none" strike="noStrike" kern="0" cap="small" spc="0" normalizeH="0" baseline="0" noProof="0" dirty="0">
                <a:ln>
                  <a:noFill/>
                </a:ln>
                <a:solidFill>
                  <a:srgbClr val="002060"/>
                </a:solidFill>
                <a:effectLst/>
                <a:uLnTx/>
                <a:uFillTx/>
              </a:rPr>
              <a:t>sundhed, velvære, hygiejne og gør hverdagen lettere </a:t>
            </a:r>
          </a:p>
          <a:p>
            <a:pPr marL="133350" marR="0" lvl="0" indent="0" algn="ctr" defTabSz="685800" eaLnBrk="1" fontAlgn="auto" latinLnBrk="0" hangingPunct="1">
              <a:lnSpc>
                <a:spcPct val="100000"/>
              </a:lnSpc>
              <a:spcBef>
                <a:spcPts val="0"/>
              </a:spcBef>
              <a:spcAft>
                <a:spcPts val="0"/>
              </a:spcAft>
              <a:buClrTx/>
              <a:buSzTx/>
              <a:buFontTx/>
              <a:buNone/>
              <a:tabLst/>
              <a:defRPr/>
            </a:pPr>
            <a:r>
              <a:rPr kumimoji="0" lang="da-DK" sz="3000" b="1" i="0" u="none" strike="noStrike" kern="0" cap="small" spc="0" normalizeH="0" baseline="0" noProof="0" dirty="0">
                <a:ln>
                  <a:noFill/>
                </a:ln>
                <a:solidFill>
                  <a:sysClr val="windowText" lastClr="000000"/>
                </a:solidFill>
                <a:effectLst/>
                <a:uLnTx/>
                <a:uFillTx/>
              </a:rPr>
              <a:t>for forbrugere og samfund hver dag</a:t>
            </a:r>
            <a:endParaRPr kumimoji="0" lang="da-DK" sz="3000" b="0" i="0" u="none" strike="noStrike" kern="0" cap="none" spc="0" normalizeH="0" baseline="0" noProof="0" dirty="0">
              <a:ln>
                <a:noFill/>
              </a:ln>
              <a:solidFill>
                <a:sysClr val="windowText" lastClr="000000"/>
              </a:solidFill>
              <a:effectLst/>
              <a:uLnTx/>
              <a:uFillTx/>
            </a:endParaRPr>
          </a:p>
        </p:txBody>
      </p:sp>
      <p:sp>
        <p:nvSpPr>
          <p:cNvPr id="3" name="Tekstfelt 2"/>
          <p:cNvSpPr txBox="1"/>
          <p:nvPr/>
        </p:nvSpPr>
        <p:spPr>
          <a:xfrm>
            <a:off x="3036746" y="1833259"/>
            <a:ext cx="3449782" cy="646331"/>
          </a:xfrm>
          <a:prstGeom prst="rect">
            <a:avLst/>
          </a:prstGeom>
          <a:noFill/>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da-DK" sz="3600" b="1" i="0" u="none" strike="noStrike" kern="0" cap="small" spc="0" normalizeH="0" baseline="0" noProof="0" dirty="0">
                <a:ln>
                  <a:noFill/>
                </a:ln>
                <a:solidFill>
                  <a:sysClr val="windowText" lastClr="000000"/>
                </a:solidFill>
                <a:effectLst/>
                <a:uLnTx/>
                <a:uFillTx/>
              </a:rPr>
              <a:t>Vores vision</a:t>
            </a:r>
          </a:p>
        </p:txBody>
      </p:sp>
    </p:spTree>
    <p:extLst>
      <p:ext uri="{BB962C8B-B14F-4D97-AF65-F5344CB8AC3E}">
        <p14:creationId xmlns:p14="http://schemas.microsoft.com/office/powerpoint/2010/main" val="1481266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F3BA43-087B-4A04-BDDE-31F3CE0CAECF}"/>
              </a:ext>
            </a:extLst>
          </p:cNvPr>
          <p:cNvSpPr>
            <a:spLocks noGrp="1"/>
          </p:cNvSpPr>
          <p:nvPr>
            <p:ph type="ctrTitle"/>
          </p:nvPr>
        </p:nvSpPr>
        <p:spPr/>
        <p:txBody>
          <a:bodyPr/>
          <a:lstStyle/>
          <a:p>
            <a:r>
              <a:rPr lang="da-DK" dirty="0"/>
              <a:t>Spørgsmål? </a:t>
            </a:r>
          </a:p>
        </p:txBody>
      </p:sp>
      <p:sp>
        <p:nvSpPr>
          <p:cNvPr id="3" name="Undertitel 2">
            <a:extLst>
              <a:ext uri="{FF2B5EF4-FFF2-40B4-BE49-F238E27FC236}">
                <a16:creationId xmlns:a16="http://schemas.microsoft.com/office/drawing/2014/main" id="{F4A198BC-50A2-41D4-B0BC-763AFFE887EE}"/>
              </a:ext>
            </a:extLst>
          </p:cNvPr>
          <p:cNvSpPr>
            <a:spLocks noGrp="1"/>
          </p:cNvSpPr>
          <p:nvPr>
            <p:ph type="subTitle" idx="1"/>
          </p:nvPr>
        </p:nvSpPr>
        <p:spPr/>
        <p:txBody>
          <a:bodyPr/>
          <a:lstStyle/>
          <a:p>
            <a:endParaRPr lang="da-DK" dirty="0"/>
          </a:p>
        </p:txBody>
      </p:sp>
    </p:spTree>
    <p:extLst>
      <p:ext uri="{BB962C8B-B14F-4D97-AF65-F5344CB8AC3E}">
        <p14:creationId xmlns:p14="http://schemas.microsoft.com/office/powerpoint/2010/main" val="2502935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grpSp>
        <p:nvGrpSpPr>
          <p:cNvPr id="9" name="Gruppe 8">
            <a:extLst>
              <a:ext uri="{FF2B5EF4-FFF2-40B4-BE49-F238E27FC236}">
                <a16:creationId xmlns:a16="http://schemas.microsoft.com/office/drawing/2014/main" id="{EA049A27-9406-43DF-A111-8867B2E72D14}"/>
              </a:ext>
            </a:extLst>
          </p:cNvPr>
          <p:cNvGrpSpPr/>
          <p:nvPr/>
        </p:nvGrpSpPr>
        <p:grpSpPr>
          <a:xfrm>
            <a:off x="188635" y="785619"/>
            <a:ext cx="8540110" cy="5585819"/>
            <a:chOff x="222191" y="363873"/>
            <a:chExt cx="8540110" cy="5585819"/>
          </a:xfrm>
        </p:grpSpPr>
        <p:sp>
          <p:nvSpPr>
            <p:cNvPr id="124" name="Shape 124"/>
            <p:cNvSpPr txBox="1"/>
            <p:nvPr/>
          </p:nvSpPr>
          <p:spPr>
            <a:xfrm>
              <a:off x="381699" y="363873"/>
              <a:ext cx="8380602" cy="798135"/>
            </a:xfrm>
            <a:prstGeom prst="rect">
              <a:avLst/>
            </a:prstGeom>
            <a:noFill/>
            <a:ln>
              <a:noFill/>
            </a:ln>
          </p:spPr>
          <p:txBody>
            <a:bodyPr lIns="68569" tIns="68569" rIns="68569" bIns="68569"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4125" b="1" i="0" u="none" strike="noStrike" kern="1200" cap="none" spc="0" normalizeH="0" baseline="0" noProof="0" dirty="0">
                <a:ln>
                  <a:noFill/>
                </a:ln>
                <a:solidFill>
                  <a:srgbClr val="5B9BD5">
                    <a:lumMod val="75000"/>
                  </a:srgbClr>
                </a:solidFill>
                <a:effectLst/>
                <a:uLnTx/>
                <a:uFillTx/>
                <a:latin typeface="Helvetica Neue"/>
                <a:ea typeface="Helvetica Neue"/>
                <a:cs typeface="Helvetica Neue"/>
                <a:sym typeface="Helvetica Neue"/>
              </a:endParaRPr>
            </a:p>
          </p:txBody>
        </p:sp>
        <p:sp>
          <p:nvSpPr>
            <p:cNvPr id="2" name="AutoShape 4" descr="Billedresultat for thebodyshop.com"/>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350" b="0" i="0" u="none" strike="noStrike" kern="1200" cap="none" spc="0" normalizeH="0" baseline="0" noProof="0">
                <a:ln>
                  <a:noFill/>
                </a:ln>
                <a:solidFill>
                  <a:srgbClr val="000000"/>
                </a:solidFill>
                <a:effectLst/>
                <a:uLnTx/>
                <a:uFillTx/>
                <a:latin typeface="Arial"/>
                <a:ea typeface="+mn-ea"/>
                <a:cs typeface="+mn-cs"/>
              </a:endParaRPr>
            </a:p>
          </p:txBody>
        </p:sp>
        <p:pic>
          <p:nvPicPr>
            <p:cNvPr id="4" name="Picture 2" descr="Billedresultat for hvid firka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2558" y="4894653"/>
              <a:ext cx="436916" cy="33382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illedresultat for hvid firka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9969" y="2941156"/>
              <a:ext cx="538633" cy="2755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illedresultat for hvid firka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4585" y="3958261"/>
              <a:ext cx="425181" cy="2681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Billedresultat for hvid firka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042" y="3853766"/>
              <a:ext cx="537230" cy="2755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Billedresultat for hvid firka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191" y="3578240"/>
              <a:ext cx="436916" cy="27552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Billedresultat for hvid firka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1265" y="3325492"/>
              <a:ext cx="665588" cy="275526"/>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uppe 30"/>
            <p:cNvGrpSpPr/>
            <p:nvPr/>
          </p:nvGrpSpPr>
          <p:grpSpPr>
            <a:xfrm>
              <a:off x="773928" y="1482314"/>
              <a:ext cx="7367543" cy="4467378"/>
              <a:chOff x="511728" y="1617124"/>
              <a:chExt cx="7367543" cy="4467378"/>
            </a:xfrm>
          </p:grpSpPr>
          <p:grpSp>
            <p:nvGrpSpPr>
              <p:cNvPr id="32" name="Gruppe 31"/>
              <p:cNvGrpSpPr/>
              <p:nvPr/>
            </p:nvGrpSpPr>
            <p:grpSpPr>
              <a:xfrm>
                <a:off x="511728" y="1617124"/>
                <a:ext cx="7367543" cy="4467378"/>
                <a:chOff x="511728" y="1617124"/>
                <a:chExt cx="7367543" cy="4467378"/>
              </a:xfrm>
            </p:grpSpPr>
            <p:pic>
              <p:nvPicPr>
                <p:cNvPr id="41" name="Billede 40"/>
                <p:cNvPicPr>
                  <a:picLocks noChangeAspect="1"/>
                </p:cNvPicPr>
                <p:nvPr/>
              </p:nvPicPr>
              <p:blipFill rotWithShape="1">
                <a:blip r:embed="rId4"/>
                <a:srcRect r="76415"/>
                <a:stretch/>
              </p:blipFill>
              <p:spPr>
                <a:xfrm>
                  <a:off x="511728" y="1617124"/>
                  <a:ext cx="2810312" cy="4467378"/>
                </a:xfrm>
                <a:prstGeom prst="rect">
                  <a:avLst/>
                </a:prstGeom>
              </p:spPr>
            </p:pic>
            <p:pic>
              <p:nvPicPr>
                <p:cNvPr id="42" name="Billede 41"/>
                <p:cNvPicPr>
                  <a:picLocks noChangeAspect="1"/>
                </p:cNvPicPr>
                <p:nvPr/>
              </p:nvPicPr>
              <p:blipFill rotWithShape="1">
                <a:blip r:embed="rId4"/>
                <a:srcRect l="54512"/>
                <a:stretch/>
              </p:blipFill>
              <p:spPr>
                <a:xfrm>
                  <a:off x="3372374" y="1681753"/>
                  <a:ext cx="4506897" cy="3714706"/>
                </a:xfrm>
                <a:prstGeom prst="rect">
                  <a:avLst/>
                </a:prstGeom>
              </p:spPr>
            </p:pic>
          </p:grpSp>
          <p:pic>
            <p:nvPicPr>
              <p:cNvPr id="33" name="Picture 4" descr="logo_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9178" y="4071227"/>
                <a:ext cx="614363" cy="392906"/>
              </a:xfrm>
              <a:prstGeom prst="rect">
                <a:avLst/>
              </a:prstGeom>
              <a:noFill/>
              <a:extLst>
                <a:ext uri="{909E8E84-426E-40DD-AFC4-6F175D3DCCD1}">
                  <a14:hiddenFill xmlns:a14="http://schemas.microsoft.com/office/drawing/2010/main">
                    <a:solidFill>
                      <a:srgbClr val="FFFFFF"/>
                    </a:solidFill>
                  </a14:hiddenFill>
                </a:ext>
              </a:extLst>
            </p:spPr>
          </p:pic>
          <p:pic>
            <p:nvPicPr>
              <p:cNvPr id="34" name="Billede 33"/>
              <p:cNvPicPr>
                <a:picLocks noChangeAspect="1"/>
              </p:cNvPicPr>
              <p:nvPr/>
            </p:nvPicPr>
            <p:blipFill>
              <a:blip r:embed="rId6"/>
              <a:stretch>
                <a:fillRect/>
              </a:stretch>
            </p:blipFill>
            <p:spPr>
              <a:xfrm>
                <a:off x="2583641" y="4464133"/>
                <a:ext cx="644150" cy="644150"/>
              </a:xfrm>
              <a:prstGeom prst="rect">
                <a:avLst/>
              </a:prstGeom>
            </p:spPr>
          </p:pic>
          <p:pic>
            <p:nvPicPr>
              <p:cNvPr id="35" name="Picture 4" descr="Billedresultat for purely professiona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6981" y="4359359"/>
                <a:ext cx="853698" cy="85369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Billedresultat for caio tradi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4675" y="4563610"/>
                <a:ext cx="402292" cy="367677"/>
              </a:xfrm>
              <a:prstGeom prst="rect">
                <a:avLst/>
              </a:prstGeom>
              <a:noFill/>
              <a:extLst>
                <a:ext uri="{909E8E84-426E-40DD-AFC4-6F175D3DCCD1}">
                  <a14:hiddenFill xmlns:a14="http://schemas.microsoft.com/office/drawing/2010/main">
                    <a:solidFill>
                      <a:srgbClr val="FFFFFF"/>
                    </a:solidFill>
                  </a14:hiddenFill>
                </a:ext>
              </a:extLst>
            </p:spPr>
          </p:pic>
          <p:pic>
            <p:nvPicPr>
              <p:cNvPr id="37" name="Billede 36"/>
              <p:cNvPicPr>
                <a:picLocks noChangeAspect="1"/>
              </p:cNvPicPr>
              <p:nvPr/>
            </p:nvPicPr>
            <p:blipFill rotWithShape="1">
              <a:blip r:embed="rId9" cstate="print">
                <a:extLst>
                  <a:ext uri="{28A0092B-C50C-407E-A947-70E740481C1C}">
                    <a14:useLocalDpi xmlns:a14="http://schemas.microsoft.com/office/drawing/2010/main" val="0"/>
                  </a:ext>
                </a:extLst>
              </a:blip>
              <a:srcRect l="-1" t="1" r="50367" b="-2"/>
              <a:stretch/>
            </p:blipFill>
            <p:spPr>
              <a:xfrm>
                <a:off x="704675" y="5108283"/>
                <a:ext cx="416452" cy="376656"/>
              </a:xfrm>
              <a:prstGeom prst="rect">
                <a:avLst/>
              </a:prstGeom>
            </p:spPr>
          </p:pic>
          <p:pic>
            <p:nvPicPr>
              <p:cNvPr id="38" name="Billede 3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91141" y="5108283"/>
                <a:ext cx="513285" cy="513285"/>
              </a:xfrm>
              <a:prstGeom prst="rect">
                <a:avLst/>
              </a:prstGeom>
            </p:spPr>
          </p:pic>
          <p:pic>
            <p:nvPicPr>
              <p:cNvPr id="39" name="Billede 3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98299" y="5072369"/>
                <a:ext cx="614834" cy="201948"/>
              </a:xfrm>
              <a:prstGeom prst="rect">
                <a:avLst/>
              </a:prstGeom>
            </p:spPr>
          </p:pic>
          <p:pic>
            <p:nvPicPr>
              <p:cNvPr id="40" name="Picture 2" descr="EC Nordic - 100% naturlige rengøringsprodukte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124482" y="5030340"/>
                <a:ext cx="630485" cy="182717"/>
              </a:xfrm>
              <a:prstGeom prst="rect">
                <a:avLst/>
              </a:prstGeom>
              <a:noFill/>
              <a:extLst>
                <a:ext uri="{909E8E84-426E-40DD-AFC4-6F175D3DCCD1}">
                  <a14:hiddenFill xmlns:a14="http://schemas.microsoft.com/office/drawing/2010/main">
                    <a:solidFill>
                      <a:srgbClr val="FFFFFF"/>
                    </a:solidFill>
                  </a14:hiddenFill>
                </a:ext>
              </a:extLst>
            </p:spPr>
          </p:pic>
        </p:grpSp>
        <p:pic>
          <p:nvPicPr>
            <p:cNvPr id="3074" name="Picture 2" descr="Billedresultat for karmameju skincare">
              <a:extLst>
                <a:ext uri="{FF2B5EF4-FFF2-40B4-BE49-F238E27FC236}">
                  <a16:creationId xmlns:a16="http://schemas.microsoft.com/office/drawing/2014/main" id="{16A90771-044C-464D-A50A-FA0CAB1A70D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03404" y="5008651"/>
              <a:ext cx="439656" cy="439656"/>
            </a:xfrm>
            <a:prstGeom prst="rect">
              <a:avLst/>
            </a:prstGeom>
            <a:noFill/>
            <a:extLst>
              <a:ext uri="{909E8E84-426E-40DD-AFC4-6F175D3DCCD1}">
                <a14:hiddenFill xmlns:a14="http://schemas.microsoft.com/office/drawing/2010/main">
                  <a:solidFill>
                    <a:srgbClr val="FFFFFF"/>
                  </a:solidFill>
                </a14:hiddenFill>
              </a:ext>
            </a:extLst>
          </p:spPr>
        </p:pic>
        <p:pic>
          <p:nvPicPr>
            <p:cNvPr id="3" name="Billede 2">
              <a:extLst>
                <a:ext uri="{FF2B5EF4-FFF2-40B4-BE49-F238E27FC236}">
                  <a16:creationId xmlns:a16="http://schemas.microsoft.com/office/drawing/2014/main" id="{9C9F58B7-F641-4D7B-BD4B-848BE1714C1E}"/>
                </a:ext>
              </a:extLst>
            </p:cNvPr>
            <p:cNvPicPr>
              <a:picLocks noChangeAspect="1"/>
            </p:cNvPicPr>
            <p:nvPr/>
          </p:nvPicPr>
          <p:blipFill>
            <a:blip r:embed="rId14"/>
            <a:stretch>
              <a:fillRect/>
            </a:stretch>
          </p:blipFill>
          <p:spPr>
            <a:xfrm>
              <a:off x="2781378" y="5248206"/>
              <a:ext cx="878542" cy="398378"/>
            </a:xfrm>
            <a:prstGeom prst="rect">
              <a:avLst/>
            </a:prstGeom>
          </p:spPr>
        </p:pic>
        <p:sp>
          <p:nvSpPr>
            <p:cNvPr id="5" name="Rektangel 4">
              <a:extLst>
                <a:ext uri="{FF2B5EF4-FFF2-40B4-BE49-F238E27FC236}">
                  <a16:creationId xmlns:a16="http://schemas.microsoft.com/office/drawing/2014/main" id="{B4C2BB2B-0E04-402F-AB15-AD8EBC22EBB7}"/>
                </a:ext>
              </a:extLst>
            </p:cNvPr>
            <p:cNvSpPr/>
            <p:nvPr/>
          </p:nvSpPr>
          <p:spPr>
            <a:xfrm>
              <a:off x="1048624" y="3216682"/>
              <a:ext cx="376648" cy="384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Rektangel 5">
              <a:extLst>
                <a:ext uri="{FF2B5EF4-FFF2-40B4-BE49-F238E27FC236}">
                  <a16:creationId xmlns:a16="http://schemas.microsoft.com/office/drawing/2014/main" id="{E1589EEC-9F44-415B-85A6-7CD5D0746F93}"/>
                </a:ext>
              </a:extLst>
            </p:cNvPr>
            <p:cNvSpPr/>
            <p:nvPr/>
          </p:nvSpPr>
          <p:spPr>
            <a:xfrm>
              <a:off x="2676088" y="2941157"/>
              <a:ext cx="799245" cy="351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ektangel 6">
              <a:extLst>
                <a:ext uri="{FF2B5EF4-FFF2-40B4-BE49-F238E27FC236}">
                  <a16:creationId xmlns:a16="http://schemas.microsoft.com/office/drawing/2014/main" id="{21016F2A-36F1-4B31-B7DB-C2E1AFE806E3}"/>
                </a:ext>
              </a:extLst>
            </p:cNvPr>
            <p:cNvSpPr/>
            <p:nvPr/>
          </p:nvSpPr>
          <p:spPr>
            <a:xfrm>
              <a:off x="5203404" y="3853766"/>
              <a:ext cx="439656" cy="2385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Rektangel 7">
              <a:extLst>
                <a:ext uri="{FF2B5EF4-FFF2-40B4-BE49-F238E27FC236}">
                  <a16:creationId xmlns:a16="http://schemas.microsoft.com/office/drawing/2014/main" id="{2AB4E674-C4B2-4A0B-936E-8752B6684A3B}"/>
                </a:ext>
              </a:extLst>
            </p:cNvPr>
            <p:cNvSpPr/>
            <p:nvPr/>
          </p:nvSpPr>
          <p:spPr>
            <a:xfrm>
              <a:off x="5285064" y="3463255"/>
              <a:ext cx="268448" cy="311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10" name="Rektangel 9">
            <a:extLst>
              <a:ext uri="{FF2B5EF4-FFF2-40B4-BE49-F238E27FC236}">
                <a16:creationId xmlns:a16="http://schemas.microsoft.com/office/drawing/2014/main" id="{861303EB-E94C-4CDF-B505-D6BDA5C197C2}"/>
              </a:ext>
            </a:extLst>
          </p:cNvPr>
          <p:cNvSpPr/>
          <p:nvPr/>
        </p:nvSpPr>
        <p:spPr>
          <a:xfrm>
            <a:off x="381699" y="458270"/>
            <a:ext cx="8225406" cy="1200329"/>
          </a:xfrm>
          <a:prstGeom prst="rect">
            <a:avLst/>
          </a:prstGeom>
        </p:spPr>
        <p:txBody>
          <a:bodyPr wrap="square">
            <a:spAutoFit/>
          </a:bodyPr>
          <a:lstStyle/>
          <a:p>
            <a:r>
              <a:rPr lang="da-DK" sz="3600" dirty="0">
                <a:solidFill>
                  <a:schemeClr val="accent1">
                    <a:lumMod val="75000"/>
                  </a:schemeClr>
                </a:solidFill>
                <a:latin typeface="Helvetica Neue"/>
                <a:ea typeface="Helvetica Neue"/>
                <a:cs typeface="Helvetica Neue"/>
                <a:sym typeface="Helvetica Neue"/>
              </a:rPr>
              <a:t>Kosmetik/vask/rengøring </a:t>
            </a:r>
          </a:p>
          <a:p>
            <a:r>
              <a:rPr lang="da-DK" sz="3600" dirty="0">
                <a:solidFill>
                  <a:schemeClr val="accent1">
                    <a:lumMod val="75000"/>
                  </a:schemeClr>
                </a:solidFill>
                <a:latin typeface="Helvetica Neue"/>
                <a:ea typeface="Helvetica Neue"/>
                <a:cs typeface="Helvetica Neue"/>
                <a:sym typeface="Helvetica Neue"/>
              </a:rPr>
              <a:t>-</a:t>
            </a:r>
            <a:r>
              <a:rPr lang="da-DK" sz="2400" i="1" dirty="0">
                <a:solidFill>
                  <a:schemeClr val="accent1">
                    <a:lumMod val="75000"/>
                  </a:schemeClr>
                </a:solidFill>
                <a:latin typeface="Helvetica Neue"/>
                <a:ea typeface="Helvetica Neue"/>
                <a:cs typeface="Helvetica Neue"/>
                <a:sym typeface="Helvetica Neue"/>
              </a:rPr>
              <a:t>Producenter, importører, distributører</a:t>
            </a:r>
          </a:p>
        </p:txBody>
      </p:sp>
      <p:pic>
        <p:nvPicPr>
          <p:cNvPr id="1026" name="Picture 2" descr="OlÃ­vy">
            <a:extLst>
              <a:ext uri="{FF2B5EF4-FFF2-40B4-BE49-F238E27FC236}">
                <a16:creationId xmlns:a16="http://schemas.microsoft.com/office/drawing/2014/main" id="{228E2348-A2F5-4354-927C-694987FF9D9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858139" y="5366154"/>
            <a:ext cx="633118" cy="3338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rfxcare.com/wp-content/uploads/RFX-CARE-web-logo-small-blue.png">
            <a:extLst>
              <a:ext uri="{FF2B5EF4-FFF2-40B4-BE49-F238E27FC236}">
                <a16:creationId xmlns:a16="http://schemas.microsoft.com/office/drawing/2014/main" id="{D258CB86-4977-448B-A7D0-191B195D7F2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985249" y="5785905"/>
            <a:ext cx="1012016" cy="179914"/>
          </a:xfrm>
          <a:prstGeom prst="rect">
            <a:avLst/>
          </a:prstGeom>
          <a:noFill/>
          <a:extLst>
            <a:ext uri="{909E8E84-426E-40DD-AFC4-6F175D3DCCD1}">
              <a14:hiddenFill xmlns:a14="http://schemas.microsoft.com/office/drawing/2010/main">
                <a:solidFill>
                  <a:srgbClr val="FFFFFF"/>
                </a:solidFill>
              </a14:hiddenFill>
            </a:ext>
          </a:extLst>
        </p:spPr>
      </p:pic>
      <p:sp>
        <p:nvSpPr>
          <p:cNvPr id="13" name="Tekstfelt 12">
            <a:extLst>
              <a:ext uri="{FF2B5EF4-FFF2-40B4-BE49-F238E27FC236}">
                <a16:creationId xmlns:a16="http://schemas.microsoft.com/office/drawing/2014/main" id="{EDCF8BFB-0BCF-4646-9C6A-C269C0AAB8B5}"/>
              </a:ext>
            </a:extLst>
          </p:cNvPr>
          <p:cNvSpPr txBox="1"/>
          <p:nvPr/>
        </p:nvSpPr>
        <p:spPr>
          <a:xfrm>
            <a:off x="3598876" y="2079862"/>
            <a:ext cx="595619" cy="327777"/>
          </a:xfrm>
          <a:prstGeom prst="rect">
            <a:avLst/>
          </a:prstGeom>
          <a:solidFill>
            <a:schemeClr val="bg1"/>
          </a:solidFill>
        </p:spPr>
        <p:txBody>
          <a:bodyPr wrap="square" rtlCol="0">
            <a:spAutoFit/>
          </a:bodyPr>
          <a:lstStyle/>
          <a:p>
            <a:endParaRPr lang="da-DK" dirty="0"/>
          </a:p>
        </p:txBody>
      </p:sp>
    </p:spTree>
    <p:extLst>
      <p:ext uri="{BB962C8B-B14F-4D97-AF65-F5344CB8AC3E}">
        <p14:creationId xmlns:p14="http://schemas.microsoft.com/office/powerpoint/2010/main" val="3235415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da-DK" dirty="0"/>
              <a:t>Det arbejder vi for</a:t>
            </a:r>
          </a:p>
        </p:txBody>
      </p:sp>
      <p:sp>
        <p:nvSpPr>
          <p:cNvPr id="4" name="Pladsholder til indhold 3"/>
          <p:cNvSpPr>
            <a:spLocks noGrp="1"/>
          </p:cNvSpPr>
          <p:nvPr>
            <p:ph idx="1"/>
          </p:nvPr>
        </p:nvSpPr>
        <p:spPr/>
        <p:txBody>
          <a:bodyPr>
            <a:normAutofit fontScale="85000" lnSpcReduction="20000"/>
          </a:bodyPr>
          <a:lstStyle/>
          <a:p>
            <a:pPr lvl="0"/>
            <a:r>
              <a:rPr lang="da-DK" b="1" dirty="0"/>
              <a:t>Fair konkurrencevilkår</a:t>
            </a:r>
            <a:endParaRPr lang="da-DK" sz="2800" dirty="0"/>
          </a:p>
          <a:p>
            <a:pPr lvl="1"/>
            <a:r>
              <a:rPr lang="da-DK" dirty="0"/>
              <a:t>E-handel</a:t>
            </a:r>
          </a:p>
          <a:p>
            <a:pPr lvl="1"/>
            <a:r>
              <a:rPr lang="da-DK" dirty="0"/>
              <a:t>Overimplementering</a:t>
            </a:r>
          </a:p>
          <a:p>
            <a:pPr lvl="1"/>
            <a:r>
              <a:rPr lang="da-DK" dirty="0"/>
              <a:t>Markedsføring </a:t>
            </a:r>
          </a:p>
          <a:p>
            <a:pPr lvl="0"/>
            <a:r>
              <a:rPr lang="da-DK" b="1" dirty="0"/>
              <a:t>Branchens omdømme </a:t>
            </a:r>
            <a:endParaRPr lang="da-DK" sz="2800" dirty="0"/>
          </a:p>
          <a:p>
            <a:pPr lvl="1"/>
            <a:r>
              <a:rPr lang="da-DK" dirty="0"/>
              <a:t>Troværdig information</a:t>
            </a:r>
          </a:p>
          <a:p>
            <a:pPr lvl="1"/>
            <a:r>
              <a:rPr lang="da-DK" dirty="0"/>
              <a:t>Socioøkonomiske gevinster </a:t>
            </a:r>
          </a:p>
          <a:p>
            <a:pPr lvl="1"/>
            <a:r>
              <a:rPr lang="da-DK" dirty="0"/>
              <a:t>Uddannelse og forskning</a:t>
            </a:r>
          </a:p>
          <a:p>
            <a:pPr lvl="1"/>
            <a:r>
              <a:rPr lang="da-DK" dirty="0"/>
              <a:t>Faglighed </a:t>
            </a:r>
          </a:p>
          <a:p>
            <a:r>
              <a:rPr lang="da-DK" b="1" dirty="0">
                <a:solidFill>
                  <a:schemeClr val="tx2">
                    <a:lumMod val="50000"/>
                  </a:schemeClr>
                </a:solidFill>
              </a:rPr>
              <a:t>Bedre hygiejne </a:t>
            </a:r>
            <a:endParaRPr lang="da-DK" dirty="0">
              <a:solidFill>
                <a:schemeClr val="tx2">
                  <a:lumMod val="50000"/>
                </a:schemeClr>
              </a:solidFill>
            </a:endParaRPr>
          </a:p>
          <a:p>
            <a:pPr lvl="1"/>
            <a:r>
              <a:rPr lang="da-DK" dirty="0">
                <a:solidFill>
                  <a:schemeClr val="tx2">
                    <a:lumMod val="50000"/>
                  </a:schemeClr>
                </a:solidFill>
              </a:rPr>
              <a:t>Forbrugeroplysning </a:t>
            </a:r>
          </a:p>
          <a:p>
            <a:pPr lvl="1"/>
            <a:r>
              <a:rPr lang="da-DK" dirty="0">
                <a:solidFill>
                  <a:schemeClr val="tx2">
                    <a:lumMod val="50000"/>
                  </a:schemeClr>
                </a:solidFill>
              </a:rPr>
              <a:t>Politisk prioritering </a:t>
            </a:r>
          </a:p>
          <a:p>
            <a:pPr lvl="0"/>
            <a:endParaRPr lang="da-DK" dirty="0"/>
          </a:p>
          <a:p>
            <a:endParaRPr lang="da-DK" dirty="0"/>
          </a:p>
        </p:txBody>
      </p:sp>
    </p:spTree>
    <p:extLst>
      <p:ext uri="{BB962C8B-B14F-4D97-AF65-F5344CB8AC3E}">
        <p14:creationId xmlns:p14="http://schemas.microsoft.com/office/powerpoint/2010/main" val="6546110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da-DK" dirty="0"/>
              <a:t>Dem arbejder vi med</a:t>
            </a:r>
          </a:p>
        </p:txBody>
      </p:sp>
      <p:sp>
        <p:nvSpPr>
          <p:cNvPr id="3" name="Pladsholder til indhold 2"/>
          <p:cNvSpPr>
            <a:spLocks noGrp="1"/>
          </p:cNvSpPr>
          <p:nvPr>
            <p:ph idx="1"/>
          </p:nvPr>
        </p:nvSpPr>
        <p:spPr/>
        <p:txBody>
          <a:bodyPr/>
          <a:lstStyle/>
          <a:p>
            <a:r>
              <a:rPr lang="da-DK" dirty="0"/>
              <a:t>Myndigheder</a:t>
            </a:r>
          </a:p>
          <a:p>
            <a:r>
              <a:rPr lang="da-DK" dirty="0"/>
              <a:t>Eksperter</a:t>
            </a:r>
          </a:p>
          <a:p>
            <a:r>
              <a:rPr lang="da-DK" dirty="0"/>
              <a:t>NGO’er</a:t>
            </a:r>
          </a:p>
          <a:p>
            <a:r>
              <a:rPr lang="da-DK" dirty="0"/>
              <a:t>Medier</a:t>
            </a:r>
          </a:p>
          <a:p>
            <a:r>
              <a:rPr lang="da-DK" dirty="0"/>
              <a:t>Den europæiske brancheforening AISE </a:t>
            </a:r>
          </a:p>
          <a:p>
            <a:r>
              <a:rPr lang="da-DK" dirty="0" err="1"/>
              <a:t>Influencers</a:t>
            </a:r>
            <a:endParaRPr lang="da-DK" dirty="0"/>
          </a:p>
          <a:p>
            <a:endParaRPr lang="da-DK" dirty="0"/>
          </a:p>
          <a:p>
            <a:pPr marL="0" indent="0">
              <a:buNone/>
            </a:pPr>
            <a:endParaRPr lang="da-DK" dirty="0"/>
          </a:p>
        </p:txBody>
      </p:sp>
    </p:spTree>
    <p:extLst>
      <p:ext uri="{BB962C8B-B14F-4D97-AF65-F5344CB8AC3E}">
        <p14:creationId xmlns:p14="http://schemas.microsoft.com/office/powerpoint/2010/main" val="2265439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3F4F72-2D6D-417E-9D59-6FAC1EDE0EB5}"/>
              </a:ext>
            </a:extLst>
          </p:cNvPr>
          <p:cNvSpPr>
            <a:spLocks noGrp="1"/>
          </p:cNvSpPr>
          <p:nvPr>
            <p:ph type="ctrTitle"/>
          </p:nvPr>
        </p:nvSpPr>
        <p:spPr/>
        <p:txBody>
          <a:bodyPr/>
          <a:lstStyle/>
          <a:p>
            <a:r>
              <a:rPr lang="da-DK" dirty="0"/>
              <a:t>Forbrugeroplysning</a:t>
            </a:r>
          </a:p>
        </p:txBody>
      </p:sp>
      <p:sp>
        <p:nvSpPr>
          <p:cNvPr id="3" name="Undertitel 2">
            <a:extLst>
              <a:ext uri="{FF2B5EF4-FFF2-40B4-BE49-F238E27FC236}">
                <a16:creationId xmlns:a16="http://schemas.microsoft.com/office/drawing/2014/main" id="{AA2B5D47-5B2E-414C-9635-426DA3DE534D}"/>
              </a:ext>
            </a:extLst>
          </p:cNvPr>
          <p:cNvSpPr>
            <a:spLocks noGrp="1"/>
          </p:cNvSpPr>
          <p:nvPr>
            <p:ph type="subTitle" idx="1"/>
          </p:nvPr>
        </p:nvSpPr>
        <p:spPr/>
        <p:txBody>
          <a:bodyPr/>
          <a:lstStyle/>
          <a:p>
            <a:endParaRPr lang="da-DK" dirty="0"/>
          </a:p>
        </p:txBody>
      </p:sp>
    </p:spTree>
    <p:extLst>
      <p:ext uri="{BB962C8B-B14F-4D97-AF65-F5344CB8AC3E}">
        <p14:creationId xmlns:p14="http://schemas.microsoft.com/office/powerpoint/2010/main" val="17177538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0441D9-D380-4E83-9D16-778011C3EA95}"/>
              </a:ext>
            </a:extLst>
          </p:cNvPr>
          <p:cNvSpPr>
            <a:spLocks noGrp="1"/>
          </p:cNvSpPr>
          <p:nvPr>
            <p:ph type="title"/>
          </p:nvPr>
        </p:nvSpPr>
        <p:spPr>
          <a:xfrm>
            <a:off x="457199" y="274638"/>
            <a:ext cx="8596489" cy="1143000"/>
          </a:xfrm>
        </p:spPr>
        <p:txBody>
          <a:bodyPr>
            <a:normAutofit fontScale="90000"/>
          </a:bodyPr>
          <a:lstStyle/>
          <a:p>
            <a:pPr algn="l"/>
            <a:r>
              <a:rPr lang="da-DK" dirty="0"/>
              <a:t>Hvad betyder rengøring for forbrugerne? </a:t>
            </a:r>
          </a:p>
        </p:txBody>
      </p:sp>
      <p:pic>
        <p:nvPicPr>
          <p:cNvPr id="6" name="Billede 5">
            <a:extLst>
              <a:ext uri="{FF2B5EF4-FFF2-40B4-BE49-F238E27FC236}">
                <a16:creationId xmlns:a16="http://schemas.microsoft.com/office/drawing/2014/main" id="{75E8C3B6-52D4-4800-83B2-F20FD3385D3F}"/>
              </a:ext>
            </a:extLst>
          </p:cNvPr>
          <p:cNvPicPr>
            <a:picLocks noChangeAspect="1"/>
          </p:cNvPicPr>
          <p:nvPr/>
        </p:nvPicPr>
        <p:blipFill rotWithShape="1">
          <a:blip r:embed="rId3"/>
          <a:srcRect l="67886" t="42520" r="21098" b="40786"/>
          <a:stretch/>
        </p:blipFill>
        <p:spPr>
          <a:xfrm>
            <a:off x="3785775" y="2076586"/>
            <a:ext cx="2027735" cy="1728440"/>
          </a:xfrm>
          <a:prstGeom prst="rect">
            <a:avLst/>
          </a:prstGeom>
        </p:spPr>
      </p:pic>
      <p:pic>
        <p:nvPicPr>
          <p:cNvPr id="5" name="Billede 4">
            <a:extLst>
              <a:ext uri="{FF2B5EF4-FFF2-40B4-BE49-F238E27FC236}">
                <a16:creationId xmlns:a16="http://schemas.microsoft.com/office/drawing/2014/main" id="{B7B824F7-B8DA-41A4-8D47-F92C7EFD1B34}"/>
              </a:ext>
            </a:extLst>
          </p:cNvPr>
          <p:cNvPicPr>
            <a:picLocks noChangeAspect="1"/>
          </p:cNvPicPr>
          <p:nvPr/>
        </p:nvPicPr>
        <p:blipFill rotWithShape="1">
          <a:blip r:embed="rId3"/>
          <a:srcRect l="36830" t="42520" r="49024" b="40786"/>
          <a:stretch/>
        </p:blipFill>
        <p:spPr>
          <a:xfrm>
            <a:off x="4905239" y="3334508"/>
            <a:ext cx="2027735" cy="1345996"/>
          </a:xfrm>
          <a:prstGeom prst="rect">
            <a:avLst/>
          </a:prstGeom>
        </p:spPr>
      </p:pic>
      <p:pic>
        <p:nvPicPr>
          <p:cNvPr id="3" name="Billede 2">
            <a:extLst>
              <a:ext uri="{FF2B5EF4-FFF2-40B4-BE49-F238E27FC236}">
                <a16:creationId xmlns:a16="http://schemas.microsoft.com/office/drawing/2014/main" id="{46475A41-B2A4-4066-877A-AC4E398987D8}"/>
              </a:ext>
            </a:extLst>
          </p:cNvPr>
          <p:cNvPicPr>
            <a:picLocks noChangeAspect="1"/>
          </p:cNvPicPr>
          <p:nvPr/>
        </p:nvPicPr>
        <p:blipFill rotWithShape="1">
          <a:blip r:embed="rId4"/>
          <a:srcRect l="34320" t="14499" r="35828" b="8464"/>
          <a:stretch/>
        </p:blipFill>
        <p:spPr>
          <a:xfrm>
            <a:off x="564995" y="1512147"/>
            <a:ext cx="3115183" cy="4521975"/>
          </a:xfrm>
          <a:prstGeom prst="rect">
            <a:avLst/>
          </a:prstGeom>
        </p:spPr>
      </p:pic>
      <p:pic>
        <p:nvPicPr>
          <p:cNvPr id="4" name="Billede 3">
            <a:extLst>
              <a:ext uri="{FF2B5EF4-FFF2-40B4-BE49-F238E27FC236}">
                <a16:creationId xmlns:a16="http://schemas.microsoft.com/office/drawing/2014/main" id="{E2F9A1E7-15B9-4560-AEA6-6B1471163C8F}"/>
              </a:ext>
            </a:extLst>
          </p:cNvPr>
          <p:cNvPicPr>
            <a:picLocks noChangeAspect="1"/>
          </p:cNvPicPr>
          <p:nvPr/>
        </p:nvPicPr>
        <p:blipFill rotWithShape="1">
          <a:blip r:embed="rId5"/>
          <a:srcRect l="10371" t="57311" r="69505" b="5830"/>
          <a:stretch/>
        </p:blipFill>
        <p:spPr>
          <a:xfrm>
            <a:off x="7213599" y="4592879"/>
            <a:ext cx="1840089" cy="1895863"/>
          </a:xfrm>
          <a:prstGeom prst="rect">
            <a:avLst/>
          </a:prstGeom>
        </p:spPr>
      </p:pic>
      <p:pic>
        <p:nvPicPr>
          <p:cNvPr id="8" name="Pladsholder til indhold 3">
            <a:extLst>
              <a:ext uri="{FF2B5EF4-FFF2-40B4-BE49-F238E27FC236}">
                <a16:creationId xmlns:a16="http://schemas.microsoft.com/office/drawing/2014/main" id="{F70FE6BD-7F6B-45FE-A0B2-F9C86BACC75C}"/>
              </a:ext>
            </a:extLst>
          </p:cNvPr>
          <p:cNvPicPr>
            <a:picLocks noGrp="1" noChangeAspect="1"/>
          </p:cNvPicPr>
          <p:nvPr>
            <p:ph idx="1"/>
          </p:nvPr>
        </p:nvPicPr>
        <p:blipFill rotWithShape="1">
          <a:blip r:embed="rId6"/>
          <a:srcRect l="54333" t="34444" r="26649" b="22149"/>
          <a:stretch/>
        </p:blipFill>
        <p:spPr>
          <a:xfrm>
            <a:off x="6867901" y="1382433"/>
            <a:ext cx="2027735" cy="2603227"/>
          </a:xfrm>
          <a:prstGeom prst="rect">
            <a:avLst/>
          </a:prstGeom>
        </p:spPr>
      </p:pic>
      <p:pic>
        <p:nvPicPr>
          <p:cNvPr id="7" name="Billede 6">
            <a:extLst>
              <a:ext uri="{FF2B5EF4-FFF2-40B4-BE49-F238E27FC236}">
                <a16:creationId xmlns:a16="http://schemas.microsoft.com/office/drawing/2014/main" id="{7AECEA33-4EEE-4F16-8093-24F4455A124B}"/>
              </a:ext>
            </a:extLst>
          </p:cNvPr>
          <p:cNvPicPr>
            <a:picLocks noChangeAspect="1"/>
          </p:cNvPicPr>
          <p:nvPr/>
        </p:nvPicPr>
        <p:blipFill rotWithShape="1">
          <a:blip r:embed="rId7"/>
          <a:srcRect l="50000" t="30148" r="5987" b="10210"/>
          <a:stretch/>
        </p:blipFill>
        <p:spPr>
          <a:xfrm>
            <a:off x="4017551" y="4495399"/>
            <a:ext cx="3033489" cy="2312262"/>
          </a:xfrm>
          <a:prstGeom prst="rect">
            <a:avLst/>
          </a:prstGeom>
        </p:spPr>
      </p:pic>
    </p:spTree>
    <p:extLst>
      <p:ext uri="{BB962C8B-B14F-4D97-AF65-F5344CB8AC3E}">
        <p14:creationId xmlns:p14="http://schemas.microsoft.com/office/powerpoint/2010/main" val="2820000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8E5B07A9-9CFA-497B-9FBB-5123E1906CB1}"/>
              </a:ext>
            </a:extLst>
          </p:cNvPr>
          <p:cNvPicPr>
            <a:picLocks noChangeAspect="1"/>
          </p:cNvPicPr>
          <p:nvPr/>
        </p:nvPicPr>
        <p:blipFill>
          <a:blip r:embed="rId3"/>
          <a:stretch>
            <a:fillRect/>
          </a:stretch>
        </p:blipFill>
        <p:spPr>
          <a:xfrm>
            <a:off x="648508" y="315847"/>
            <a:ext cx="6221297" cy="2626475"/>
          </a:xfrm>
          <a:prstGeom prst="rect">
            <a:avLst/>
          </a:prstGeom>
        </p:spPr>
      </p:pic>
      <p:pic>
        <p:nvPicPr>
          <p:cNvPr id="5" name="Pladsholder til indhold 4">
            <a:extLst>
              <a:ext uri="{FF2B5EF4-FFF2-40B4-BE49-F238E27FC236}">
                <a16:creationId xmlns:a16="http://schemas.microsoft.com/office/drawing/2014/main" id="{8134656E-9DFA-4844-9F65-7A52B9555DE5}"/>
              </a:ext>
            </a:extLst>
          </p:cNvPr>
          <p:cNvPicPr>
            <a:picLocks noGrp="1" noChangeAspect="1"/>
          </p:cNvPicPr>
          <p:nvPr>
            <p:ph idx="1"/>
          </p:nvPr>
        </p:nvPicPr>
        <p:blipFill>
          <a:blip r:embed="rId4"/>
          <a:stretch>
            <a:fillRect/>
          </a:stretch>
        </p:blipFill>
        <p:spPr>
          <a:xfrm rot="692305">
            <a:off x="5666333" y="2115762"/>
            <a:ext cx="3210692" cy="4540250"/>
          </a:xfrm>
        </p:spPr>
      </p:pic>
      <p:pic>
        <p:nvPicPr>
          <p:cNvPr id="1026" name="Picture 2" descr="Billedresultat for hygiejne kampagne">
            <a:extLst>
              <a:ext uri="{FF2B5EF4-FFF2-40B4-BE49-F238E27FC236}">
                <a16:creationId xmlns:a16="http://schemas.microsoft.com/office/drawing/2014/main" id="{DD419CE9-20A3-426C-97C2-82EB1D1E15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560422">
            <a:off x="-168001" y="4421364"/>
            <a:ext cx="3298248" cy="12151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lledresultat for clean eller klam">
            <a:extLst>
              <a:ext uri="{FF2B5EF4-FFF2-40B4-BE49-F238E27FC236}">
                <a16:creationId xmlns:a16="http://schemas.microsoft.com/office/drawing/2014/main" id="{97D28B97-2840-4280-B8D5-598C25728C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663127"/>
            <a:ext cx="1738489" cy="1875315"/>
          </a:xfrm>
          <a:prstGeom prst="rect">
            <a:avLst/>
          </a:prstGeom>
          <a:noFill/>
          <a:extLst>
            <a:ext uri="{909E8E84-426E-40DD-AFC4-6F175D3DCCD1}">
              <a14:hiddenFill xmlns:a14="http://schemas.microsoft.com/office/drawing/2010/main">
                <a:solidFill>
                  <a:srgbClr val="FFFFFF"/>
                </a:solidFill>
              </a14:hiddenFill>
            </a:ext>
          </a:extLst>
        </p:spPr>
      </p:pic>
      <p:pic>
        <p:nvPicPr>
          <p:cNvPr id="9" name="Billede 8">
            <a:extLst>
              <a:ext uri="{FF2B5EF4-FFF2-40B4-BE49-F238E27FC236}">
                <a16:creationId xmlns:a16="http://schemas.microsoft.com/office/drawing/2014/main" id="{109CF5D3-441A-4CCF-9F18-B9C83CDB5EA1}"/>
              </a:ext>
            </a:extLst>
          </p:cNvPr>
          <p:cNvPicPr>
            <a:picLocks noChangeAspect="1"/>
          </p:cNvPicPr>
          <p:nvPr/>
        </p:nvPicPr>
        <p:blipFill>
          <a:blip r:embed="rId7"/>
          <a:stretch>
            <a:fillRect/>
          </a:stretch>
        </p:blipFill>
        <p:spPr>
          <a:xfrm>
            <a:off x="2963884" y="2948120"/>
            <a:ext cx="2423160" cy="3428999"/>
          </a:xfrm>
          <a:prstGeom prst="rect">
            <a:avLst/>
          </a:prstGeom>
        </p:spPr>
      </p:pic>
    </p:spTree>
    <p:extLst>
      <p:ext uri="{BB962C8B-B14F-4D97-AF65-F5344CB8AC3E}">
        <p14:creationId xmlns:p14="http://schemas.microsoft.com/office/powerpoint/2010/main" val="2943090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10B33B8A-6472-4D3D-BD59-0E68CA625BDC}"/>
              </a:ext>
            </a:extLst>
          </p:cNvPr>
          <p:cNvPicPr>
            <a:picLocks noChangeAspect="1"/>
          </p:cNvPicPr>
          <p:nvPr/>
        </p:nvPicPr>
        <p:blipFill rotWithShape="1">
          <a:blip r:embed="rId3"/>
          <a:srcRect l="19342" t="15380" r="36447" b="9064"/>
          <a:stretch/>
        </p:blipFill>
        <p:spPr>
          <a:xfrm>
            <a:off x="1034716" y="1227221"/>
            <a:ext cx="4042611" cy="3886200"/>
          </a:xfrm>
          <a:prstGeom prst="rect">
            <a:avLst/>
          </a:prstGeom>
        </p:spPr>
      </p:pic>
      <p:pic>
        <p:nvPicPr>
          <p:cNvPr id="5" name="Billede 4">
            <a:extLst>
              <a:ext uri="{FF2B5EF4-FFF2-40B4-BE49-F238E27FC236}">
                <a16:creationId xmlns:a16="http://schemas.microsoft.com/office/drawing/2014/main" id="{B9E0F0C7-E018-4E27-B3FC-1EFFF1ED7043}"/>
              </a:ext>
            </a:extLst>
          </p:cNvPr>
          <p:cNvPicPr>
            <a:picLocks noChangeAspect="1"/>
          </p:cNvPicPr>
          <p:nvPr/>
        </p:nvPicPr>
        <p:blipFill rotWithShape="1">
          <a:blip r:embed="rId4"/>
          <a:srcRect l="22499" t="48850" r="41669" b="33625"/>
          <a:stretch/>
        </p:blipFill>
        <p:spPr>
          <a:xfrm rot="637926">
            <a:off x="5399178" y="2503027"/>
            <a:ext cx="3682961" cy="1013253"/>
          </a:xfrm>
          <a:prstGeom prst="rect">
            <a:avLst/>
          </a:prstGeom>
        </p:spPr>
      </p:pic>
      <p:pic>
        <p:nvPicPr>
          <p:cNvPr id="6" name="Billede 5">
            <a:extLst>
              <a:ext uri="{FF2B5EF4-FFF2-40B4-BE49-F238E27FC236}">
                <a16:creationId xmlns:a16="http://schemas.microsoft.com/office/drawing/2014/main" id="{6FDC4A1C-7223-41C0-9CD1-93F0CAF2D0BD}"/>
              </a:ext>
            </a:extLst>
          </p:cNvPr>
          <p:cNvPicPr>
            <a:picLocks noChangeAspect="1"/>
          </p:cNvPicPr>
          <p:nvPr/>
        </p:nvPicPr>
        <p:blipFill rotWithShape="1">
          <a:blip r:embed="rId5"/>
          <a:srcRect l="15738" t="31755" r="42632" b="46023"/>
          <a:stretch/>
        </p:blipFill>
        <p:spPr>
          <a:xfrm>
            <a:off x="4652557" y="4271825"/>
            <a:ext cx="3806682" cy="1143001"/>
          </a:xfrm>
          <a:prstGeom prst="rect">
            <a:avLst/>
          </a:prstGeom>
        </p:spPr>
      </p:pic>
    </p:spTree>
    <p:extLst>
      <p:ext uri="{BB962C8B-B14F-4D97-AF65-F5344CB8AC3E}">
        <p14:creationId xmlns:p14="http://schemas.microsoft.com/office/powerpoint/2010/main" val="315501781"/>
      </p:ext>
    </p:extLst>
  </p:cSld>
  <p:clrMapOvr>
    <a:masterClrMapping/>
  </p:clrMapOvr>
</p:sld>
</file>

<file path=ppt/theme/theme1.xml><?xml version="1.0" encoding="utf-8"?>
<a:theme xmlns:a="http://schemas.openxmlformats.org/drawingml/2006/main" name="Kontortema">
  <a:themeElements>
    <a:clrScheme name="Kosmetikoghygiejne">
      <a:dk1>
        <a:srgbClr val="32629F"/>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odul">
      <a:maj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A2EC929BE63D6243872EC5E6475C014E" ma:contentTypeVersion="10" ma:contentTypeDescription="Opret et nyt dokument." ma:contentTypeScope="" ma:versionID="b304b8d2a8512cc91dbab0553f6e53e3">
  <xsd:schema xmlns:xsd="http://www.w3.org/2001/XMLSchema" xmlns:xs="http://www.w3.org/2001/XMLSchema" xmlns:p="http://schemas.microsoft.com/office/2006/metadata/properties" xmlns:ns2="e8f24d87-42c7-4c98-9ebf-9bd96b3ff3df" xmlns:ns3="8ac66c4b-e293-4eeb-b91b-ff2c932821f6" targetNamespace="http://schemas.microsoft.com/office/2006/metadata/properties" ma:root="true" ma:fieldsID="6717f1f1fc0442e6904a92359f69c1a5" ns2:_="" ns3:_="">
    <xsd:import namespace="e8f24d87-42c7-4c98-9ebf-9bd96b3ff3df"/>
    <xsd:import namespace="8ac66c4b-e293-4eeb-b91b-ff2c932821f6"/>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f24d87-42c7-4c98-9ebf-9bd96b3ff3df" elementFormDefault="qualified">
    <xsd:import namespace="http://schemas.microsoft.com/office/2006/documentManagement/types"/>
    <xsd:import namespace="http://schemas.microsoft.com/office/infopath/2007/PartnerControls"/>
    <xsd:element name="SharedWithUsers" ma:index="8" nillable="true" ma:displayName="Del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t med detaljer" ma:description="" ma:internalName="SharedWithDetails" ma:readOnly="true">
      <xsd:simpleType>
        <xsd:restriction base="dms:Note">
          <xsd:maxLength value="255"/>
        </xsd:restriction>
      </xsd:simpleType>
    </xsd:element>
    <xsd:element name="LastSharedByUser" ma:index="10" nillable="true" ma:displayName="Sidst delt efter bruger" ma:description="" ma:internalName="LastSharedByUser" ma:readOnly="true">
      <xsd:simpleType>
        <xsd:restriction base="dms:Note">
          <xsd:maxLength value="255"/>
        </xsd:restriction>
      </xsd:simpleType>
    </xsd:element>
    <xsd:element name="LastSharedByTime" ma:index="11" nillable="true" ma:displayName="Sidst delt efter tid"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8ac66c4b-e293-4eeb-b91b-ff2c932821f6"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Location" ma:index="17" nillable="true" ma:displayName="MediaServic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BA28EC1-9B79-4C38-84B3-6D021706DC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f24d87-42c7-4c98-9ebf-9bd96b3ff3df"/>
    <ds:schemaRef ds:uri="8ac66c4b-e293-4eeb-b91b-ff2c932821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75BFFBD-697B-4C13-A45C-AFA594F92CF2}">
  <ds:schemaRefs>
    <ds:schemaRef ds:uri="http://purl.org/dc/terms/"/>
    <ds:schemaRef ds:uri="http://schemas.openxmlformats.org/package/2006/metadata/core-properties"/>
    <ds:schemaRef ds:uri="http://schemas.microsoft.com/office/2006/documentManagement/types"/>
    <ds:schemaRef ds:uri="8ac66c4b-e293-4eeb-b91b-ff2c932821f6"/>
    <ds:schemaRef ds:uri="e8f24d87-42c7-4c98-9ebf-9bd96b3ff3df"/>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35E856AD-F1BD-4D8F-8EFD-EA81901B97D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1258</TotalTime>
  <Words>409</Words>
  <Application>Microsoft Office PowerPoint</Application>
  <PresentationFormat>Skærmshow (4:3)</PresentationFormat>
  <Paragraphs>88</Paragraphs>
  <Slides>20</Slides>
  <Notes>15</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20</vt:i4>
      </vt:variant>
    </vt:vector>
  </HeadingPairs>
  <TitlesOfParts>
    <vt:vector size="25" baseType="lpstr">
      <vt:lpstr>Arial</vt:lpstr>
      <vt:lpstr>Calibri</vt:lpstr>
      <vt:lpstr>Corbel</vt:lpstr>
      <vt:lpstr>Helvetica Neue</vt:lpstr>
      <vt:lpstr>Kontortema</vt:lpstr>
      <vt:lpstr>Kosmetik- og hygiejnebranchens syn på den brugerrettede kommunikation</vt:lpstr>
      <vt:lpstr>PowerPoint-præsentation</vt:lpstr>
      <vt:lpstr>PowerPoint-præsentation</vt:lpstr>
      <vt:lpstr>Det arbejder vi for</vt:lpstr>
      <vt:lpstr>Dem arbejder vi med</vt:lpstr>
      <vt:lpstr>Forbrugeroplysning</vt:lpstr>
      <vt:lpstr>Hvad betyder rengøring for forbrugerne? </vt:lpstr>
      <vt:lpstr>PowerPoint-præsentation</vt:lpstr>
      <vt:lpstr>PowerPoint-præsentation</vt:lpstr>
      <vt:lpstr>PowerPoint-præsentation</vt:lpstr>
      <vt:lpstr>Hygiejnekampagne</vt:lpstr>
      <vt:lpstr>Hygiejnekampagne</vt:lpstr>
      <vt:lpstr>Hygiejnekampagne</vt:lpstr>
      <vt:lpstr>Medlemmers kommunikation</vt:lpstr>
      <vt:lpstr>Folkemødet på Bornholm </vt:lpstr>
      <vt:lpstr>Politisk prioritering</vt:lpstr>
      <vt:lpstr>Politisk prioritering</vt:lpstr>
      <vt:lpstr>PowerPoint-præsentation</vt:lpstr>
      <vt:lpstr>PowerPoint-præsentation</vt:lpstr>
      <vt:lpstr>Spørgsmål? </vt:lpstr>
    </vt:vector>
  </TitlesOfParts>
  <Company>MONTAGEbureauet ApS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Helle Kastrupsen</dc:creator>
  <cp:lastModifiedBy>Anna Sass Andersen</cp:lastModifiedBy>
  <cp:revision>103</cp:revision>
  <dcterms:created xsi:type="dcterms:W3CDTF">2018-02-23T12:01:37Z</dcterms:created>
  <dcterms:modified xsi:type="dcterms:W3CDTF">2019-04-25T04:42:36Z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0x010100A2EC929BE63D6243872EC5E6475C014E</vt:lpwstr>
  </property>
</Properties>
</file>